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74" r:id="rId3"/>
    <p:sldId id="260" r:id="rId4"/>
    <p:sldId id="259" r:id="rId5"/>
    <p:sldId id="261" r:id="rId6"/>
    <p:sldId id="264" r:id="rId7"/>
    <p:sldId id="265" r:id="rId8"/>
    <p:sldId id="266" r:id="rId9"/>
    <p:sldId id="267" r:id="rId10"/>
    <p:sldId id="270" r:id="rId11"/>
    <p:sldId id="268" r:id="rId12"/>
    <p:sldId id="272" r:id="rId13"/>
    <p:sldId id="269" r:id="rId14"/>
    <p:sldId id="271" r:id="rId15"/>
    <p:sldId id="273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406A28-5EC6-4920-9E88-0036C50D259A}" type="datetimeFigureOut">
              <a:rPr lang="ru-RU" smtClean="0"/>
              <a:pPr/>
              <a:t>25.12.2011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591206-92CA-47B0-B283-0150A88F1FA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8533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591206-92CA-47B0-B283-0150A88F1FA4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F13969C-F05D-4F5D-A088-004B552498F9}" type="datetimeFigureOut">
              <a:rPr lang="ru-RU" smtClean="0"/>
              <a:pPr/>
              <a:t>25.12.2011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DAA535AE-4D40-4B8C-839A-A65AAD0AF2C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3969C-F05D-4F5D-A088-004B552498F9}" type="datetimeFigureOut">
              <a:rPr lang="ru-RU" smtClean="0"/>
              <a:pPr/>
              <a:t>25.12.2011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535AE-4D40-4B8C-839A-A65AAD0AF2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3969C-F05D-4F5D-A088-004B552498F9}" type="datetimeFigureOut">
              <a:rPr lang="ru-RU" smtClean="0"/>
              <a:pPr/>
              <a:t>25.12.2011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535AE-4D40-4B8C-839A-A65AAD0AF2C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3969C-F05D-4F5D-A088-004B552498F9}" type="datetimeFigureOut">
              <a:rPr lang="ru-RU" smtClean="0"/>
              <a:pPr/>
              <a:t>25.12.2011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535AE-4D40-4B8C-839A-A65AAD0AF2C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F13969C-F05D-4F5D-A088-004B552498F9}" type="datetimeFigureOut">
              <a:rPr lang="ru-RU" smtClean="0"/>
              <a:pPr/>
              <a:t>25.12.2011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DAA535AE-4D40-4B8C-839A-A65AAD0AF2C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3969C-F05D-4F5D-A088-004B552498F9}" type="datetimeFigureOut">
              <a:rPr lang="ru-RU" smtClean="0"/>
              <a:pPr/>
              <a:t>25.12.2011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535AE-4D40-4B8C-839A-A65AAD0AF2C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3969C-F05D-4F5D-A088-004B552498F9}" type="datetimeFigureOut">
              <a:rPr lang="ru-RU" smtClean="0"/>
              <a:pPr/>
              <a:t>25.12.2011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535AE-4D40-4B8C-839A-A65AAD0AF2C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3969C-F05D-4F5D-A088-004B552498F9}" type="datetimeFigureOut">
              <a:rPr lang="ru-RU" smtClean="0"/>
              <a:pPr/>
              <a:t>25.12.2011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535AE-4D40-4B8C-839A-A65AAD0AF2C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3969C-F05D-4F5D-A088-004B552498F9}" type="datetimeFigureOut">
              <a:rPr lang="ru-RU" smtClean="0"/>
              <a:pPr/>
              <a:t>25.12.2011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535AE-4D40-4B8C-839A-A65AAD0AF2C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3969C-F05D-4F5D-A088-004B552498F9}" type="datetimeFigureOut">
              <a:rPr lang="ru-RU" smtClean="0"/>
              <a:pPr/>
              <a:t>25.12.2011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535AE-4D40-4B8C-839A-A65AAD0AF2C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3969C-F05D-4F5D-A088-004B552498F9}" type="datetimeFigureOut">
              <a:rPr lang="ru-RU" smtClean="0"/>
              <a:pPr/>
              <a:t>25.12.2011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535AE-4D40-4B8C-839A-A65AAD0AF2C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F13969C-F05D-4F5D-A088-004B552498F9}" type="datetimeFigureOut">
              <a:rPr lang="ru-RU" smtClean="0"/>
              <a:pPr/>
              <a:t>25.12.2011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AA535AE-4D40-4B8C-839A-A65AAD0AF2C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&#1044;&#1080;&#1086;&#1076;" TargetMode="External"/><Relationship Id="rId2" Type="http://schemas.openxmlformats.org/officeDocument/2006/relationships/hyperlink" Target="http://ru.wikipedia.org/wiki/&#1058;&#1088;&#1072;&#1085;&#1079;&#1080;&#1089;&#1090;&#1086;&#1088;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2.xml"/><Relationship Id="rId5" Type="http://schemas.openxmlformats.org/officeDocument/2006/relationships/slide" Target="slide11.xml"/><Relationship Id="rId4" Type="http://schemas.openxmlformats.org/officeDocument/2006/relationships/slide" Target="slide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14414" y="3643314"/>
            <a:ext cx="6929486" cy="1357322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accent4"/>
                </a:solidFill>
              </a:rPr>
              <a:t>Собственная и примесная проводимость полупроводников. </a:t>
            </a:r>
            <a:br>
              <a:rPr lang="ru-RU" sz="2400" b="1" dirty="0" smtClean="0">
                <a:solidFill>
                  <a:schemeClr val="accent4"/>
                </a:solidFill>
              </a:rPr>
            </a:br>
            <a:r>
              <a:rPr lang="ru-RU" sz="2400" b="1" dirty="0" smtClean="0">
                <a:solidFill>
                  <a:schemeClr val="accent4"/>
                </a:solidFill>
              </a:rPr>
              <a:t>Полупроводниковые приборы. </a:t>
            </a:r>
            <a:endParaRPr lang="ru-RU" sz="2400" b="1" dirty="0">
              <a:solidFill>
                <a:schemeClr val="accent4"/>
              </a:solidFill>
            </a:endParaRPr>
          </a:p>
        </p:txBody>
      </p:sp>
      <p:grpSp>
        <p:nvGrpSpPr>
          <p:cNvPr id="150" name="Группа 152"/>
          <p:cNvGrpSpPr/>
          <p:nvPr/>
        </p:nvGrpSpPr>
        <p:grpSpPr>
          <a:xfrm>
            <a:off x="714348" y="500042"/>
            <a:ext cx="7715303" cy="2786080"/>
            <a:chOff x="1357290" y="3071810"/>
            <a:chExt cx="6304947" cy="2143140"/>
          </a:xfrm>
        </p:grpSpPr>
        <p:cxnSp>
          <p:nvCxnSpPr>
            <p:cNvPr id="151" name="Прямая соединительная линия 13"/>
            <p:cNvCxnSpPr/>
            <p:nvPr/>
          </p:nvCxnSpPr>
          <p:spPr>
            <a:xfrm rot="16200000" flipV="1">
              <a:off x="1428728" y="3071810"/>
              <a:ext cx="214314" cy="214314"/>
            </a:xfrm>
            <a:prstGeom prst="line">
              <a:avLst/>
            </a:prstGeom>
            <a:ln w="15875">
              <a:solidFill>
                <a:schemeClr val="bg2">
                  <a:lumMod val="25000"/>
                  <a:alpha val="8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2" name="Группа 35"/>
            <p:cNvGrpSpPr/>
            <p:nvPr/>
          </p:nvGrpSpPr>
          <p:grpSpPr>
            <a:xfrm>
              <a:off x="1428732" y="3143248"/>
              <a:ext cx="2000260" cy="2000269"/>
              <a:chOff x="1428732" y="3143248"/>
              <a:chExt cx="2000260" cy="2000269"/>
            </a:xfrm>
          </p:grpSpPr>
          <p:grpSp>
            <p:nvGrpSpPr>
              <p:cNvPr id="220" name="Группа 24"/>
              <p:cNvGrpSpPr/>
              <p:nvPr/>
            </p:nvGrpSpPr>
            <p:grpSpPr>
              <a:xfrm>
                <a:off x="1785918" y="3500438"/>
                <a:ext cx="583760" cy="583760"/>
                <a:chOff x="1785918" y="3500438"/>
                <a:chExt cx="583760" cy="583760"/>
              </a:xfrm>
            </p:grpSpPr>
            <p:cxnSp>
              <p:nvCxnSpPr>
                <p:cNvPr id="231" name="Прямая соединительная линия 6"/>
                <p:cNvCxnSpPr/>
                <p:nvPr/>
              </p:nvCxnSpPr>
              <p:spPr>
                <a:xfrm rot="16200000" flipH="1">
                  <a:off x="1785918" y="3571876"/>
                  <a:ext cx="512322" cy="512322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" name="Прямая соединительная линия 7"/>
                <p:cNvCxnSpPr/>
                <p:nvPr/>
              </p:nvCxnSpPr>
              <p:spPr>
                <a:xfrm rot="16200000" flipH="1">
                  <a:off x="1857356" y="3500438"/>
                  <a:ext cx="512322" cy="512322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1" name="Группа 25"/>
              <p:cNvGrpSpPr/>
              <p:nvPr/>
            </p:nvGrpSpPr>
            <p:grpSpPr>
              <a:xfrm rot="16200000">
                <a:off x="1422338" y="4172975"/>
                <a:ext cx="976936" cy="964148"/>
                <a:chOff x="1392742" y="3120050"/>
                <a:chExt cx="976936" cy="964148"/>
              </a:xfrm>
            </p:grpSpPr>
            <p:cxnSp>
              <p:nvCxnSpPr>
                <p:cNvPr id="229" name="Прямая соединительная линия 228"/>
                <p:cNvCxnSpPr/>
                <p:nvPr/>
              </p:nvCxnSpPr>
              <p:spPr>
                <a:xfrm rot="10800000" flipH="1" flipV="1">
                  <a:off x="1392742" y="3191489"/>
                  <a:ext cx="905498" cy="892709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" name="Прямая соединительная линия 229"/>
                <p:cNvCxnSpPr/>
                <p:nvPr/>
              </p:nvCxnSpPr>
              <p:spPr>
                <a:xfrm rot="10800000" flipH="1" flipV="1">
                  <a:off x="1464180" y="3120050"/>
                  <a:ext cx="905498" cy="892709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2" name="Группа 28"/>
              <p:cNvGrpSpPr/>
              <p:nvPr/>
            </p:nvGrpSpPr>
            <p:grpSpPr>
              <a:xfrm rot="16200000">
                <a:off x="2494170" y="3149376"/>
                <a:ext cx="940950" cy="928694"/>
                <a:chOff x="1785918" y="3500438"/>
                <a:chExt cx="940950" cy="928694"/>
              </a:xfrm>
            </p:grpSpPr>
            <p:cxnSp>
              <p:nvCxnSpPr>
                <p:cNvPr id="227" name="Прямая соединительная линия 226"/>
                <p:cNvCxnSpPr/>
                <p:nvPr/>
              </p:nvCxnSpPr>
              <p:spPr>
                <a:xfrm rot="10800000" flipH="1" flipV="1">
                  <a:off x="1785918" y="3571876"/>
                  <a:ext cx="869512" cy="857256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8" name="Прямая соединительная линия 227"/>
                <p:cNvCxnSpPr/>
                <p:nvPr/>
              </p:nvCxnSpPr>
              <p:spPr>
                <a:xfrm rot="10800000" flipH="1" flipV="1">
                  <a:off x="1857356" y="3500438"/>
                  <a:ext cx="869512" cy="857256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3" name="Группа 31"/>
              <p:cNvGrpSpPr/>
              <p:nvPr/>
            </p:nvGrpSpPr>
            <p:grpSpPr>
              <a:xfrm>
                <a:off x="2500298" y="4214818"/>
                <a:ext cx="583760" cy="583760"/>
                <a:chOff x="1785918" y="3500438"/>
                <a:chExt cx="583760" cy="583760"/>
              </a:xfrm>
            </p:grpSpPr>
            <p:cxnSp>
              <p:nvCxnSpPr>
                <p:cNvPr id="225" name="Прямая соединительная линия 224"/>
                <p:cNvCxnSpPr/>
                <p:nvPr/>
              </p:nvCxnSpPr>
              <p:spPr>
                <a:xfrm rot="16200000" flipH="1">
                  <a:off x="1785918" y="3571876"/>
                  <a:ext cx="512322" cy="512322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6" name="Прямая соединительная линия 225"/>
                <p:cNvCxnSpPr/>
                <p:nvPr/>
              </p:nvCxnSpPr>
              <p:spPr>
                <a:xfrm rot="16200000" flipH="1">
                  <a:off x="1857356" y="3500438"/>
                  <a:ext cx="512322" cy="512322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24" name="Овал 223"/>
              <p:cNvSpPr/>
              <p:nvPr/>
            </p:nvSpPr>
            <p:spPr>
              <a:xfrm>
                <a:off x="2285984" y="4000504"/>
                <a:ext cx="285752" cy="285752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153" name="Группа 36"/>
            <p:cNvGrpSpPr/>
            <p:nvPr/>
          </p:nvGrpSpPr>
          <p:grpSpPr>
            <a:xfrm>
              <a:off x="2857492" y="3143248"/>
              <a:ext cx="2071698" cy="2000269"/>
              <a:chOff x="1428732" y="3071810"/>
              <a:chExt cx="2071698" cy="2000269"/>
            </a:xfrm>
          </p:grpSpPr>
          <p:grpSp>
            <p:nvGrpSpPr>
              <p:cNvPr id="207" name="Группа 24"/>
              <p:cNvGrpSpPr/>
              <p:nvPr/>
            </p:nvGrpSpPr>
            <p:grpSpPr>
              <a:xfrm>
                <a:off x="1785918" y="3500438"/>
                <a:ext cx="583760" cy="583760"/>
                <a:chOff x="1785918" y="3500438"/>
                <a:chExt cx="583760" cy="583760"/>
              </a:xfrm>
            </p:grpSpPr>
            <p:cxnSp>
              <p:nvCxnSpPr>
                <p:cNvPr id="218" name="Прямая соединительная линия 6"/>
                <p:cNvCxnSpPr/>
                <p:nvPr/>
              </p:nvCxnSpPr>
              <p:spPr>
                <a:xfrm rot="16200000" flipH="1">
                  <a:off x="1785918" y="3571876"/>
                  <a:ext cx="512322" cy="512322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9" name="Прямая соединительная линия 7"/>
                <p:cNvCxnSpPr/>
                <p:nvPr/>
              </p:nvCxnSpPr>
              <p:spPr>
                <a:xfrm rot="16200000" flipH="1">
                  <a:off x="1857356" y="3500438"/>
                  <a:ext cx="512322" cy="512322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8" name="Группа 25"/>
              <p:cNvGrpSpPr/>
              <p:nvPr/>
            </p:nvGrpSpPr>
            <p:grpSpPr>
              <a:xfrm rot="16200000">
                <a:off x="1458057" y="4137256"/>
                <a:ext cx="905498" cy="964148"/>
                <a:chOff x="1464180" y="3120050"/>
                <a:chExt cx="905498" cy="964148"/>
              </a:xfrm>
            </p:grpSpPr>
            <p:cxnSp>
              <p:nvCxnSpPr>
                <p:cNvPr id="216" name="Прямая соединительная линия 215"/>
                <p:cNvCxnSpPr/>
                <p:nvPr/>
              </p:nvCxnSpPr>
              <p:spPr>
                <a:xfrm rot="10800000" flipH="1" flipV="1">
                  <a:off x="1464180" y="3262927"/>
                  <a:ext cx="834060" cy="821271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7" name="Прямая соединительная линия 216"/>
                <p:cNvCxnSpPr/>
                <p:nvPr/>
              </p:nvCxnSpPr>
              <p:spPr>
                <a:xfrm rot="10800000" flipH="1" flipV="1">
                  <a:off x="1464180" y="3120050"/>
                  <a:ext cx="905498" cy="892709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9" name="Группа 28"/>
              <p:cNvGrpSpPr/>
              <p:nvPr/>
            </p:nvGrpSpPr>
            <p:grpSpPr>
              <a:xfrm rot="16200000">
                <a:off x="2494170" y="3077938"/>
                <a:ext cx="1012388" cy="1000132"/>
                <a:chOff x="1785918" y="3500438"/>
                <a:chExt cx="1012388" cy="1000132"/>
              </a:xfrm>
            </p:grpSpPr>
            <p:cxnSp>
              <p:nvCxnSpPr>
                <p:cNvPr id="214" name="Прямая соединительная линия 213"/>
                <p:cNvCxnSpPr/>
                <p:nvPr/>
              </p:nvCxnSpPr>
              <p:spPr>
                <a:xfrm rot="10800000" flipH="1" flipV="1">
                  <a:off x="1785918" y="3571876"/>
                  <a:ext cx="940950" cy="928694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5" name="Прямая соединительная линия 214"/>
                <p:cNvCxnSpPr/>
                <p:nvPr/>
              </p:nvCxnSpPr>
              <p:spPr>
                <a:xfrm rot="10800000" flipH="1" flipV="1">
                  <a:off x="1857356" y="3500438"/>
                  <a:ext cx="940950" cy="928694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10" name="Группа 31"/>
              <p:cNvGrpSpPr/>
              <p:nvPr/>
            </p:nvGrpSpPr>
            <p:grpSpPr>
              <a:xfrm>
                <a:off x="2500298" y="4214818"/>
                <a:ext cx="1000132" cy="857256"/>
                <a:chOff x="1785918" y="3500438"/>
                <a:chExt cx="1000132" cy="857256"/>
              </a:xfrm>
            </p:grpSpPr>
            <p:cxnSp>
              <p:nvCxnSpPr>
                <p:cNvPr id="212" name="Прямая соединительная линия 211"/>
                <p:cNvCxnSpPr/>
                <p:nvPr/>
              </p:nvCxnSpPr>
              <p:spPr>
                <a:xfrm>
                  <a:off x="1785918" y="3571876"/>
                  <a:ext cx="857256" cy="785818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3" name="Прямая соединительная линия 212"/>
                <p:cNvCxnSpPr/>
                <p:nvPr/>
              </p:nvCxnSpPr>
              <p:spPr>
                <a:xfrm>
                  <a:off x="1857356" y="3500438"/>
                  <a:ext cx="928694" cy="857256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11" name="Овал 210"/>
              <p:cNvSpPr/>
              <p:nvPr/>
            </p:nvSpPr>
            <p:spPr>
              <a:xfrm>
                <a:off x="2285984" y="4000504"/>
                <a:ext cx="285752" cy="285752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154" name="Группа 52"/>
            <p:cNvGrpSpPr/>
            <p:nvPr/>
          </p:nvGrpSpPr>
          <p:grpSpPr>
            <a:xfrm>
              <a:off x="4214810" y="3143248"/>
              <a:ext cx="2214578" cy="2000264"/>
              <a:chOff x="1357290" y="3071810"/>
              <a:chExt cx="2214578" cy="2000264"/>
            </a:xfrm>
          </p:grpSpPr>
          <p:sp>
            <p:nvSpPr>
              <p:cNvPr id="193" name="Овал 192"/>
              <p:cNvSpPr/>
              <p:nvPr/>
            </p:nvSpPr>
            <p:spPr>
              <a:xfrm>
                <a:off x="1571604" y="3286124"/>
                <a:ext cx="285752" cy="285752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grpSp>
            <p:nvGrpSpPr>
              <p:cNvPr id="194" name="Группа 24"/>
              <p:cNvGrpSpPr/>
              <p:nvPr/>
            </p:nvGrpSpPr>
            <p:grpSpPr>
              <a:xfrm>
                <a:off x="1785918" y="3500438"/>
                <a:ext cx="583760" cy="583760"/>
                <a:chOff x="1785918" y="3500438"/>
                <a:chExt cx="583760" cy="583760"/>
              </a:xfrm>
            </p:grpSpPr>
            <p:cxnSp>
              <p:nvCxnSpPr>
                <p:cNvPr id="205" name="Прямая соединительная линия 6"/>
                <p:cNvCxnSpPr/>
                <p:nvPr/>
              </p:nvCxnSpPr>
              <p:spPr>
                <a:xfrm rot="16200000" flipH="1">
                  <a:off x="1785918" y="3571876"/>
                  <a:ext cx="512322" cy="512322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" name="Прямая соединительная линия 7"/>
                <p:cNvCxnSpPr/>
                <p:nvPr/>
              </p:nvCxnSpPr>
              <p:spPr>
                <a:xfrm rot="16200000" flipH="1">
                  <a:off x="1857356" y="3500438"/>
                  <a:ext cx="512322" cy="512322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5" name="Группа 25"/>
              <p:cNvGrpSpPr/>
              <p:nvPr/>
            </p:nvGrpSpPr>
            <p:grpSpPr>
              <a:xfrm rot="16200000">
                <a:off x="1422334" y="4101532"/>
                <a:ext cx="905498" cy="1035585"/>
                <a:chOff x="1464181" y="3048613"/>
                <a:chExt cx="905498" cy="1035585"/>
              </a:xfrm>
            </p:grpSpPr>
            <p:cxnSp>
              <p:nvCxnSpPr>
                <p:cNvPr id="203" name="Прямая соединительная линия 202"/>
                <p:cNvCxnSpPr/>
                <p:nvPr/>
              </p:nvCxnSpPr>
              <p:spPr>
                <a:xfrm rot="5400000" flipV="1">
                  <a:off x="1434856" y="3220814"/>
                  <a:ext cx="892709" cy="834060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" name="Прямая соединительная линия 203"/>
                <p:cNvCxnSpPr/>
                <p:nvPr/>
              </p:nvCxnSpPr>
              <p:spPr>
                <a:xfrm rot="5400000" flipV="1">
                  <a:off x="1434856" y="3077938"/>
                  <a:ext cx="964147" cy="905498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6" name="Группа 28"/>
              <p:cNvGrpSpPr/>
              <p:nvPr/>
            </p:nvGrpSpPr>
            <p:grpSpPr>
              <a:xfrm rot="16200000">
                <a:off x="2529889" y="3042219"/>
                <a:ext cx="1012388" cy="1071570"/>
                <a:chOff x="1785918" y="3500438"/>
                <a:chExt cx="1012388" cy="1071570"/>
              </a:xfrm>
            </p:grpSpPr>
            <p:cxnSp>
              <p:nvCxnSpPr>
                <p:cNvPr id="201" name="Прямая соединительная линия 62"/>
                <p:cNvCxnSpPr/>
                <p:nvPr/>
              </p:nvCxnSpPr>
              <p:spPr>
                <a:xfrm rot="10800000" flipH="1" flipV="1">
                  <a:off x="1785918" y="3571876"/>
                  <a:ext cx="1012388" cy="1000132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2" name="Прямая соединительная линия 201"/>
                <p:cNvCxnSpPr/>
                <p:nvPr/>
              </p:nvCxnSpPr>
              <p:spPr>
                <a:xfrm rot="10800000" flipH="1" flipV="1">
                  <a:off x="1857356" y="3500438"/>
                  <a:ext cx="940950" cy="928694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7" name="Группа 31"/>
              <p:cNvGrpSpPr/>
              <p:nvPr/>
            </p:nvGrpSpPr>
            <p:grpSpPr>
              <a:xfrm>
                <a:off x="2500298" y="4214818"/>
                <a:ext cx="583760" cy="583760"/>
                <a:chOff x="1785918" y="3500438"/>
                <a:chExt cx="583760" cy="583760"/>
              </a:xfrm>
            </p:grpSpPr>
            <p:cxnSp>
              <p:nvCxnSpPr>
                <p:cNvPr id="199" name="Прямая соединительная линия 60"/>
                <p:cNvCxnSpPr/>
                <p:nvPr/>
              </p:nvCxnSpPr>
              <p:spPr>
                <a:xfrm rot="16200000" flipH="1">
                  <a:off x="1785918" y="3571876"/>
                  <a:ext cx="512322" cy="512322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0" name="Прямая соединительная линия 61"/>
                <p:cNvCxnSpPr/>
                <p:nvPr/>
              </p:nvCxnSpPr>
              <p:spPr>
                <a:xfrm rot="16200000" flipH="1">
                  <a:off x="1857356" y="3500438"/>
                  <a:ext cx="512322" cy="512322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98" name="Овал 59"/>
              <p:cNvSpPr/>
              <p:nvPr/>
            </p:nvSpPr>
            <p:spPr>
              <a:xfrm>
                <a:off x="2285984" y="4000504"/>
                <a:ext cx="285752" cy="285752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155" name="Группа 68"/>
            <p:cNvGrpSpPr/>
            <p:nvPr/>
          </p:nvGrpSpPr>
          <p:grpSpPr>
            <a:xfrm>
              <a:off x="5715012" y="3236671"/>
              <a:ext cx="1947227" cy="1906846"/>
              <a:chOff x="1428732" y="3165233"/>
              <a:chExt cx="1947227" cy="1906846"/>
            </a:xfrm>
          </p:grpSpPr>
          <p:sp>
            <p:nvSpPr>
              <p:cNvPr id="179" name="Овал 178"/>
              <p:cNvSpPr/>
              <p:nvPr/>
            </p:nvSpPr>
            <p:spPr>
              <a:xfrm>
                <a:off x="1571604" y="3286124"/>
                <a:ext cx="285752" cy="285752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grpSp>
            <p:nvGrpSpPr>
              <p:cNvPr id="180" name="Группа 24"/>
              <p:cNvGrpSpPr/>
              <p:nvPr/>
            </p:nvGrpSpPr>
            <p:grpSpPr>
              <a:xfrm>
                <a:off x="1785918" y="3500438"/>
                <a:ext cx="583760" cy="583760"/>
                <a:chOff x="1785918" y="3500438"/>
                <a:chExt cx="583760" cy="583760"/>
              </a:xfrm>
            </p:grpSpPr>
            <p:cxnSp>
              <p:nvCxnSpPr>
                <p:cNvPr id="191" name="Прямая соединительная линия 6"/>
                <p:cNvCxnSpPr/>
                <p:nvPr/>
              </p:nvCxnSpPr>
              <p:spPr>
                <a:xfrm rot="16200000" flipH="1">
                  <a:off x="1785918" y="3571876"/>
                  <a:ext cx="512322" cy="512322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" name="Прямая соединительная линия 7"/>
                <p:cNvCxnSpPr/>
                <p:nvPr/>
              </p:nvCxnSpPr>
              <p:spPr>
                <a:xfrm rot="16200000" flipH="1">
                  <a:off x="1857356" y="3500438"/>
                  <a:ext cx="512322" cy="512322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1" name="Группа 25"/>
              <p:cNvGrpSpPr/>
              <p:nvPr/>
            </p:nvGrpSpPr>
            <p:grpSpPr>
              <a:xfrm rot="16200000">
                <a:off x="1458057" y="4137256"/>
                <a:ext cx="905498" cy="964148"/>
                <a:chOff x="1464180" y="3120050"/>
                <a:chExt cx="905498" cy="964148"/>
              </a:xfrm>
            </p:grpSpPr>
            <p:cxnSp>
              <p:nvCxnSpPr>
                <p:cNvPr id="189" name="Прямая соединительная линия 188"/>
                <p:cNvCxnSpPr/>
                <p:nvPr/>
              </p:nvCxnSpPr>
              <p:spPr>
                <a:xfrm rot="10800000" flipH="1" flipV="1">
                  <a:off x="1464180" y="3262927"/>
                  <a:ext cx="834060" cy="821271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0" name="Прямая соединительная линия 189"/>
                <p:cNvCxnSpPr/>
                <p:nvPr/>
              </p:nvCxnSpPr>
              <p:spPr>
                <a:xfrm rot="10800000" flipH="1" flipV="1">
                  <a:off x="1464180" y="3120050"/>
                  <a:ext cx="905498" cy="892709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2" name="Группа 28"/>
              <p:cNvGrpSpPr/>
              <p:nvPr/>
            </p:nvGrpSpPr>
            <p:grpSpPr>
              <a:xfrm rot="16200000">
                <a:off x="2478645" y="3186890"/>
                <a:ext cx="918972" cy="875657"/>
                <a:chOff x="1785916" y="3500438"/>
                <a:chExt cx="918972" cy="875657"/>
              </a:xfrm>
            </p:grpSpPr>
            <p:cxnSp>
              <p:nvCxnSpPr>
                <p:cNvPr id="187" name="Прямая соединительная линия 186"/>
                <p:cNvCxnSpPr/>
                <p:nvPr/>
              </p:nvCxnSpPr>
              <p:spPr>
                <a:xfrm rot="10800000" flipH="1" flipV="1">
                  <a:off x="1785916" y="3571876"/>
                  <a:ext cx="864019" cy="804219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8" name="Прямая соединительная линия 187"/>
                <p:cNvCxnSpPr/>
                <p:nvPr/>
              </p:nvCxnSpPr>
              <p:spPr>
                <a:xfrm rot="10800000" flipH="1" flipV="1">
                  <a:off x="1857355" y="3500438"/>
                  <a:ext cx="847533" cy="817276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3" name="Группа 31"/>
              <p:cNvGrpSpPr/>
              <p:nvPr/>
            </p:nvGrpSpPr>
            <p:grpSpPr>
              <a:xfrm>
                <a:off x="2500299" y="4214816"/>
                <a:ext cx="875656" cy="818793"/>
                <a:chOff x="1785919" y="3500436"/>
                <a:chExt cx="875656" cy="818793"/>
              </a:xfrm>
            </p:grpSpPr>
            <p:cxnSp>
              <p:nvCxnSpPr>
                <p:cNvPr id="185" name="Прямая соединительная линия 184"/>
                <p:cNvCxnSpPr/>
                <p:nvPr/>
              </p:nvCxnSpPr>
              <p:spPr>
                <a:xfrm>
                  <a:off x="1785919" y="3571876"/>
                  <a:ext cx="817277" cy="747353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6" name="Прямая соединительная линия 185"/>
                <p:cNvCxnSpPr/>
                <p:nvPr/>
              </p:nvCxnSpPr>
              <p:spPr>
                <a:xfrm rot="16200000" flipH="1">
                  <a:off x="1877546" y="3480247"/>
                  <a:ext cx="763839" cy="804218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84" name="Овал 183"/>
              <p:cNvSpPr/>
              <p:nvPr/>
            </p:nvSpPr>
            <p:spPr>
              <a:xfrm>
                <a:off x="2285984" y="4000504"/>
                <a:ext cx="285752" cy="285752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cxnSp>
          <p:nvCxnSpPr>
            <p:cNvPr id="156" name="Прямая соединительная линия 155"/>
            <p:cNvCxnSpPr/>
            <p:nvPr/>
          </p:nvCxnSpPr>
          <p:spPr>
            <a:xfrm rot="16200000" flipV="1">
              <a:off x="1357290" y="3143248"/>
              <a:ext cx="214314" cy="214314"/>
            </a:xfrm>
            <a:prstGeom prst="line">
              <a:avLst/>
            </a:prstGeom>
            <a:ln w="15875">
              <a:solidFill>
                <a:schemeClr val="bg2">
                  <a:lumMod val="25000"/>
                  <a:alpha val="8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Прямая соединительная линия 156"/>
            <p:cNvCxnSpPr/>
            <p:nvPr/>
          </p:nvCxnSpPr>
          <p:spPr>
            <a:xfrm rot="16200000" flipV="1">
              <a:off x="2786050" y="3214686"/>
              <a:ext cx="214314" cy="214314"/>
            </a:xfrm>
            <a:prstGeom prst="line">
              <a:avLst/>
            </a:prstGeom>
            <a:ln w="15875">
              <a:solidFill>
                <a:schemeClr val="bg2">
                  <a:lumMod val="25000"/>
                  <a:alpha val="8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Прямая соединительная линия 157"/>
            <p:cNvCxnSpPr/>
            <p:nvPr/>
          </p:nvCxnSpPr>
          <p:spPr>
            <a:xfrm rot="16200000" flipV="1">
              <a:off x="2857488" y="3143248"/>
              <a:ext cx="214314" cy="214314"/>
            </a:xfrm>
            <a:prstGeom prst="line">
              <a:avLst/>
            </a:prstGeom>
            <a:ln w="15875">
              <a:solidFill>
                <a:schemeClr val="bg2">
                  <a:lumMod val="25000"/>
                  <a:alpha val="8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Прямая соединительная линия 158"/>
            <p:cNvCxnSpPr/>
            <p:nvPr/>
          </p:nvCxnSpPr>
          <p:spPr>
            <a:xfrm rot="16200000" flipV="1">
              <a:off x="4214810" y="3214686"/>
              <a:ext cx="214314" cy="214314"/>
            </a:xfrm>
            <a:prstGeom prst="line">
              <a:avLst/>
            </a:prstGeom>
            <a:ln w="15875">
              <a:solidFill>
                <a:schemeClr val="bg2">
                  <a:lumMod val="25000"/>
                  <a:alpha val="8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Прямая соединительная линия 159"/>
            <p:cNvCxnSpPr/>
            <p:nvPr/>
          </p:nvCxnSpPr>
          <p:spPr>
            <a:xfrm rot="16200000" flipV="1">
              <a:off x="4286248" y="3143248"/>
              <a:ext cx="214314" cy="214314"/>
            </a:xfrm>
            <a:prstGeom prst="line">
              <a:avLst/>
            </a:prstGeom>
            <a:ln w="15875">
              <a:solidFill>
                <a:schemeClr val="bg2">
                  <a:lumMod val="25000"/>
                  <a:alpha val="8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Прямая соединительная линия 160"/>
            <p:cNvCxnSpPr/>
            <p:nvPr/>
          </p:nvCxnSpPr>
          <p:spPr>
            <a:xfrm rot="16200000" flipV="1">
              <a:off x="5643570" y="3214686"/>
              <a:ext cx="214314" cy="214314"/>
            </a:xfrm>
            <a:prstGeom prst="line">
              <a:avLst/>
            </a:prstGeom>
            <a:ln w="15875">
              <a:solidFill>
                <a:schemeClr val="bg2">
                  <a:lumMod val="25000"/>
                  <a:alpha val="8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Прямая соединительная линия 161"/>
            <p:cNvCxnSpPr/>
            <p:nvPr/>
          </p:nvCxnSpPr>
          <p:spPr>
            <a:xfrm rot="16200000" flipV="1">
              <a:off x="5715008" y="3143248"/>
              <a:ext cx="214314" cy="214314"/>
            </a:xfrm>
            <a:prstGeom prst="line">
              <a:avLst/>
            </a:prstGeom>
            <a:ln w="15875">
              <a:solidFill>
                <a:schemeClr val="bg2">
                  <a:lumMod val="25000"/>
                  <a:alpha val="8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Прямая соединительная линия 162"/>
            <p:cNvCxnSpPr/>
            <p:nvPr/>
          </p:nvCxnSpPr>
          <p:spPr>
            <a:xfrm rot="16200000" flipV="1">
              <a:off x="3286116" y="4929198"/>
              <a:ext cx="214314" cy="214314"/>
            </a:xfrm>
            <a:prstGeom prst="line">
              <a:avLst/>
            </a:prstGeom>
            <a:ln w="15875">
              <a:solidFill>
                <a:schemeClr val="bg2">
                  <a:lumMod val="25000"/>
                  <a:alpha val="8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Прямая соединительная линия 163"/>
            <p:cNvCxnSpPr/>
            <p:nvPr/>
          </p:nvCxnSpPr>
          <p:spPr>
            <a:xfrm rot="16200000" flipV="1">
              <a:off x="3214678" y="5000636"/>
              <a:ext cx="214314" cy="214314"/>
            </a:xfrm>
            <a:prstGeom prst="line">
              <a:avLst/>
            </a:prstGeom>
            <a:ln w="15875">
              <a:solidFill>
                <a:schemeClr val="bg2">
                  <a:lumMod val="25000"/>
                  <a:alpha val="8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Прямая соединительная линия 164"/>
            <p:cNvCxnSpPr/>
            <p:nvPr/>
          </p:nvCxnSpPr>
          <p:spPr>
            <a:xfrm rot="16200000" flipV="1">
              <a:off x="1857356" y="4857760"/>
              <a:ext cx="214314" cy="214314"/>
            </a:xfrm>
            <a:prstGeom prst="line">
              <a:avLst/>
            </a:prstGeom>
            <a:ln w="15875">
              <a:solidFill>
                <a:schemeClr val="bg2">
                  <a:lumMod val="25000"/>
                  <a:alpha val="8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Прямая соединительная линия 165"/>
            <p:cNvCxnSpPr/>
            <p:nvPr/>
          </p:nvCxnSpPr>
          <p:spPr>
            <a:xfrm rot="16200000" flipV="1">
              <a:off x="1785918" y="4929198"/>
              <a:ext cx="214314" cy="214314"/>
            </a:xfrm>
            <a:prstGeom prst="line">
              <a:avLst/>
            </a:prstGeom>
            <a:ln w="15875">
              <a:solidFill>
                <a:schemeClr val="bg2">
                  <a:lumMod val="25000"/>
                  <a:alpha val="8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Прямая соединительная линия 166"/>
            <p:cNvCxnSpPr/>
            <p:nvPr/>
          </p:nvCxnSpPr>
          <p:spPr>
            <a:xfrm rot="16200000" flipV="1">
              <a:off x="1428728" y="4429132"/>
              <a:ext cx="214314" cy="214314"/>
            </a:xfrm>
            <a:prstGeom prst="line">
              <a:avLst/>
            </a:prstGeom>
            <a:ln w="15875">
              <a:solidFill>
                <a:schemeClr val="bg2">
                  <a:lumMod val="25000"/>
                  <a:alpha val="8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Прямая соединительная линия 167"/>
            <p:cNvCxnSpPr/>
            <p:nvPr/>
          </p:nvCxnSpPr>
          <p:spPr>
            <a:xfrm rot="16200000" flipV="1">
              <a:off x="1357290" y="4500570"/>
              <a:ext cx="214314" cy="214314"/>
            </a:xfrm>
            <a:prstGeom prst="line">
              <a:avLst/>
            </a:prstGeom>
            <a:ln w="15875">
              <a:solidFill>
                <a:schemeClr val="bg2">
                  <a:lumMod val="25000"/>
                  <a:alpha val="8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Прямая соединительная линия 168"/>
            <p:cNvCxnSpPr/>
            <p:nvPr/>
          </p:nvCxnSpPr>
          <p:spPr>
            <a:xfrm rot="16200000" flipV="1">
              <a:off x="6143636" y="4929198"/>
              <a:ext cx="214314" cy="214314"/>
            </a:xfrm>
            <a:prstGeom prst="line">
              <a:avLst/>
            </a:prstGeom>
            <a:ln w="15875">
              <a:solidFill>
                <a:schemeClr val="bg2">
                  <a:lumMod val="25000"/>
                  <a:alpha val="8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Прямая соединительная линия 169"/>
            <p:cNvCxnSpPr/>
            <p:nvPr/>
          </p:nvCxnSpPr>
          <p:spPr>
            <a:xfrm rot="16200000" flipV="1">
              <a:off x="6072198" y="5000636"/>
              <a:ext cx="214314" cy="214314"/>
            </a:xfrm>
            <a:prstGeom prst="line">
              <a:avLst/>
            </a:prstGeom>
            <a:ln w="15875">
              <a:solidFill>
                <a:schemeClr val="bg2">
                  <a:lumMod val="25000"/>
                  <a:alpha val="8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Прямая соединительная линия 170"/>
            <p:cNvCxnSpPr/>
            <p:nvPr/>
          </p:nvCxnSpPr>
          <p:spPr>
            <a:xfrm flipV="1">
              <a:off x="1428727" y="3143248"/>
              <a:ext cx="642945" cy="642943"/>
            </a:xfrm>
            <a:prstGeom prst="line">
              <a:avLst/>
            </a:prstGeom>
            <a:ln w="15875">
              <a:solidFill>
                <a:schemeClr val="bg2">
                  <a:lumMod val="25000"/>
                  <a:alpha val="8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2" name="Овал 171"/>
            <p:cNvSpPr/>
            <p:nvPr/>
          </p:nvSpPr>
          <p:spPr>
            <a:xfrm>
              <a:off x="1571604" y="4643446"/>
              <a:ext cx="285752" cy="28575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3" name="Овал 172"/>
            <p:cNvSpPr/>
            <p:nvPr/>
          </p:nvSpPr>
          <p:spPr>
            <a:xfrm>
              <a:off x="3000364" y="3357562"/>
              <a:ext cx="285752" cy="28575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4" name="Овал 173"/>
            <p:cNvSpPr/>
            <p:nvPr/>
          </p:nvSpPr>
          <p:spPr>
            <a:xfrm>
              <a:off x="3000364" y="4714884"/>
              <a:ext cx="285752" cy="28575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5" name="Овал 174"/>
            <p:cNvSpPr/>
            <p:nvPr/>
          </p:nvSpPr>
          <p:spPr>
            <a:xfrm>
              <a:off x="4429124" y="4714884"/>
              <a:ext cx="285752" cy="28575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6" name="Овал 175"/>
            <p:cNvSpPr/>
            <p:nvPr/>
          </p:nvSpPr>
          <p:spPr>
            <a:xfrm>
              <a:off x="5857884" y="4714884"/>
              <a:ext cx="285752" cy="28575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77" name="Прямая соединительная линия 176"/>
            <p:cNvCxnSpPr/>
            <p:nvPr/>
          </p:nvCxnSpPr>
          <p:spPr>
            <a:xfrm flipV="1">
              <a:off x="1357290" y="3071810"/>
              <a:ext cx="642945" cy="642943"/>
            </a:xfrm>
            <a:prstGeom prst="line">
              <a:avLst/>
            </a:prstGeom>
            <a:ln w="15875">
              <a:solidFill>
                <a:schemeClr val="bg2">
                  <a:lumMod val="25000"/>
                  <a:alpha val="8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8" name="Овал 177"/>
            <p:cNvSpPr/>
            <p:nvPr/>
          </p:nvSpPr>
          <p:spPr>
            <a:xfrm>
              <a:off x="1571604" y="3286124"/>
              <a:ext cx="285752" cy="28575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33" name="Группа 163"/>
          <p:cNvGrpSpPr/>
          <p:nvPr/>
        </p:nvGrpSpPr>
        <p:grpSpPr>
          <a:xfrm>
            <a:off x="3273693" y="2295520"/>
            <a:ext cx="191951" cy="185739"/>
            <a:chOff x="3714744" y="2000240"/>
            <a:chExt cx="295276" cy="295276"/>
          </a:xfrm>
        </p:grpSpPr>
        <p:sp>
          <p:nvSpPr>
            <p:cNvPr id="234" name="Овал 61"/>
            <p:cNvSpPr/>
            <p:nvPr/>
          </p:nvSpPr>
          <p:spPr>
            <a:xfrm>
              <a:off x="3714744" y="2000240"/>
              <a:ext cx="142876" cy="142876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5" name="Овал 234"/>
            <p:cNvSpPr/>
            <p:nvPr/>
          </p:nvSpPr>
          <p:spPr>
            <a:xfrm>
              <a:off x="3867144" y="2152640"/>
              <a:ext cx="142876" cy="142876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36" name="Группа 164"/>
          <p:cNvGrpSpPr/>
          <p:nvPr/>
        </p:nvGrpSpPr>
        <p:grpSpPr>
          <a:xfrm>
            <a:off x="2377923" y="1366826"/>
            <a:ext cx="191951" cy="185739"/>
            <a:chOff x="3714744" y="2000240"/>
            <a:chExt cx="295276" cy="295276"/>
          </a:xfrm>
        </p:grpSpPr>
        <p:sp>
          <p:nvSpPr>
            <p:cNvPr id="237" name="Овал 59"/>
            <p:cNvSpPr/>
            <p:nvPr/>
          </p:nvSpPr>
          <p:spPr>
            <a:xfrm>
              <a:off x="3714744" y="2000240"/>
              <a:ext cx="142876" cy="142876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8" name="Овал 60"/>
            <p:cNvSpPr/>
            <p:nvPr/>
          </p:nvSpPr>
          <p:spPr>
            <a:xfrm>
              <a:off x="3867144" y="2152640"/>
              <a:ext cx="142876" cy="142876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39" name="Группа 167"/>
          <p:cNvGrpSpPr/>
          <p:nvPr/>
        </p:nvGrpSpPr>
        <p:grpSpPr>
          <a:xfrm>
            <a:off x="4105479" y="1428739"/>
            <a:ext cx="487963" cy="447064"/>
            <a:chOff x="3714744" y="2000240"/>
            <a:chExt cx="750628" cy="710714"/>
          </a:xfrm>
        </p:grpSpPr>
        <p:sp>
          <p:nvSpPr>
            <p:cNvPr id="240" name="Овал 239"/>
            <p:cNvSpPr/>
            <p:nvPr/>
          </p:nvSpPr>
          <p:spPr>
            <a:xfrm>
              <a:off x="3714744" y="2000240"/>
              <a:ext cx="142876" cy="142876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1" name="Овал 58"/>
            <p:cNvSpPr/>
            <p:nvPr/>
          </p:nvSpPr>
          <p:spPr>
            <a:xfrm>
              <a:off x="4322496" y="2568078"/>
              <a:ext cx="142876" cy="142876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42" name="Группа 170"/>
          <p:cNvGrpSpPr/>
          <p:nvPr/>
        </p:nvGrpSpPr>
        <p:grpSpPr>
          <a:xfrm>
            <a:off x="5897021" y="1428739"/>
            <a:ext cx="191951" cy="185739"/>
            <a:chOff x="3714744" y="2000240"/>
            <a:chExt cx="295276" cy="295276"/>
          </a:xfrm>
        </p:grpSpPr>
        <p:sp>
          <p:nvSpPr>
            <p:cNvPr id="243" name="Овал 242"/>
            <p:cNvSpPr/>
            <p:nvPr/>
          </p:nvSpPr>
          <p:spPr>
            <a:xfrm>
              <a:off x="3714744" y="2000240"/>
              <a:ext cx="142876" cy="142876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4" name="Овал 243"/>
            <p:cNvSpPr/>
            <p:nvPr/>
          </p:nvSpPr>
          <p:spPr>
            <a:xfrm>
              <a:off x="3867144" y="2152640"/>
              <a:ext cx="142876" cy="142876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45" name="Группа 173"/>
          <p:cNvGrpSpPr/>
          <p:nvPr/>
        </p:nvGrpSpPr>
        <p:grpSpPr>
          <a:xfrm>
            <a:off x="1546136" y="2171694"/>
            <a:ext cx="191951" cy="185739"/>
            <a:chOff x="3714744" y="2000240"/>
            <a:chExt cx="295276" cy="295276"/>
          </a:xfrm>
        </p:grpSpPr>
        <p:sp>
          <p:nvSpPr>
            <p:cNvPr id="246" name="Овал 245"/>
            <p:cNvSpPr/>
            <p:nvPr/>
          </p:nvSpPr>
          <p:spPr>
            <a:xfrm>
              <a:off x="3714744" y="2000240"/>
              <a:ext cx="142876" cy="142876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7" name="Овал 246"/>
            <p:cNvSpPr/>
            <p:nvPr/>
          </p:nvSpPr>
          <p:spPr>
            <a:xfrm>
              <a:off x="3867144" y="2152640"/>
              <a:ext cx="142876" cy="142876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48" name="Овал 247"/>
          <p:cNvSpPr/>
          <p:nvPr/>
        </p:nvSpPr>
        <p:spPr>
          <a:xfrm>
            <a:off x="5001250" y="2295520"/>
            <a:ext cx="92880" cy="8987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9" name="Овал 248"/>
          <p:cNvSpPr/>
          <p:nvPr/>
        </p:nvSpPr>
        <p:spPr>
          <a:xfrm>
            <a:off x="5429257" y="2714623"/>
            <a:ext cx="92880" cy="8987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50" name="Группа 179"/>
          <p:cNvGrpSpPr/>
          <p:nvPr/>
        </p:nvGrpSpPr>
        <p:grpSpPr>
          <a:xfrm>
            <a:off x="6792791" y="2295520"/>
            <a:ext cx="191951" cy="185739"/>
            <a:chOff x="3714744" y="2000240"/>
            <a:chExt cx="295276" cy="295276"/>
          </a:xfrm>
        </p:grpSpPr>
        <p:sp>
          <p:nvSpPr>
            <p:cNvPr id="251" name="Овал 250"/>
            <p:cNvSpPr/>
            <p:nvPr/>
          </p:nvSpPr>
          <p:spPr>
            <a:xfrm>
              <a:off x="3714744" y="2000240"/>
              <a:ext cx="142876" cy="142876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2" name="Овал 251"/>
            <p:cNvSpPr/>
            <p:nvPr/>
          </p:nvSpPr>
          <p:spPr>
            <a:xfrm>
              <a:off x="3867144" y="2152640"/>
              <a:ext cx="142876" cy="142876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53" name="Группа 182"/>
          <p:cNvGrpSpPr/>
          <p:nvPr/>
        </p:nvGrpSpPr>
        <p:grpSpPr>
          <a:xfrm>
            <a:off x="7560594" y="1490652"/>
            <a:ext cx="191951" cy="185739"/>
            <a:chOff x="3714744" y="2000240"/>
            <a:chExt cx="295276" cy="295276"/>
          </a:xfrm>
        </p:grpSpPr>
        <p:sp>
          <p:nvSpPr>
            <p:cNvPr id="254" name="Овал 47"/>
            <p:cNvSpPr/>
            <p:nvPr/>
          </p:nvSpPr>
          <p:spPr>
            <a:xfrm>
              <a:off x="3714744" y="2000240"/>
              <a:ext cx="142876" cy="142876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5" name="Овал 48"/>
            <p:cNvSpPr/>
            <p:nvPr/>
          </p:nvSpPr>
          <p:spPr>
            <a:xfrm>
              <a:off x="3867144" y="2152640"/>
              <a:ext cx="142876" cy="142876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56" name="Группа 185"/>
          <p:cNvGrpSpPr/>
          <p:nvPr/>
        </p:nvGrpSpPr>
        <p:grpSpPr>
          <a:xfrm rot="16200000">
            <a:off x="3212815" y="1363720"/>
            <a:ext cx="185739" cy="191951"/>
            <a:chOff x="3714744" y="2000240"/>
            <a:chExt cx="295276" cy="295276"/>
          </a:xfrm>
        </p:grpSpPr>
        <p:sp>
          <p:nvSpPr>
            <p:cNvPr id="257" name="Овал 45"/>
            <p:cNvSpPr/>
            <p:nvPr/>
          </p:nvSpPr>
          <p:spPr>
            <a:xfrm>
              <a:off x="3714744" y="2000240"/>
              <a:ext cx="142876" cy="142876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8" name="Овал 46"/>
            <p:cNvSpPr/>
            <p:nvPr/>
          </p:nvSpPr>
          <p:spPr>
            <a:xfrm>
              <a:off x="3867144" y="2152640"/>
              <a:ext cx="142876" cy="142876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59" name="Группа 188"/>
          <p:cNvGrpSpPr/>
          <p:nvPr/>
        </p:nvGrpSpPr>
        <p:grpSpPr>
          <a:xfrm rot="16200000">
            <a:off x="4953476" y="1055342"/>
            <a:ext cx="481016" cy="513432"/>
            <a:chOff x="3714744" y="2000240"/>
            <a:chExt cx="764689" cy="789806"/>
          </a:xfrm>
        </p:grpSpPr>
        <p:sp>
          <p:nvSpPr>
            <p:cNvPr id="260" name="Овал 259"/>
            <p:cNvSpPr/>
            <p:nvPr/>
          </p:nvSpPr>
          <p:spPr>
            <a:xfrm>
              <a:off x="3714744" y="2000240"/>
              <a:ext cx="142876" cy="142876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1" name="Овал 260"/>
            <p:cNvSpPr/>
            <p:nvPr/>
          </p:nvSpPr>
          <p:spPr>
            <a:xfrm>
              <a:off x="4336557" y="2647170"/>
              <a:ext cx="142876" cy="142876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62" name="Группа 191"/>
          <p:cNvGrpSpPr/>
          <p:nvPr/>
        </p:nvGrpSpPr>
        <p:grpSpPr>
          <a:xfrm rot="16200000">
            <a:off x="4044602" y="2292414"/>
            <a:ext cx="185739" cy="191951"/>
            <a:chOff x="3714744" y="2000240"/>
            <a:chExt cx="295276" cy="295276"/>
          </a:xfrm>
        </p:grpSpPr>
        <p:sp>
          <p:nvSpPr>
            <p:cNvPr id="263" name="Овал 262"/>
            <p:cNvSpPr/>
            <p:nvPr/>
          </p:nvSpPr>
          <p:spPr>
            <a:xfrm>
              <a:off x="3714744" y="2000240"/>
              <a:ext cx="142876" cy="142876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4" name="Овал 263"/>
            <p:cNvSpPr/>
            <p:nvPr/>
          </p:nvSpPr>
          <p:spPr>
            <a:xfrm>
              <a:off x="3867144" y="2152640"/>
              <a:ext cx="142876" cy="142876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65" name="Группа 194"/>
          <p:cNvGrpSpPr/>
          <p:nvPr/>
        </p:nvGrpSpPr>
        <p:grpSpPr>
          <a:xfrm rot="16200000">
            <a:off x="5836143" y="2354327"/>
            <a:ext cx="185739" cy="191951"/>
            <a:chOff x="3714744" y="2000240"/>
            <a:chExt cx="295276" cy="295276"/>
          </a:xfrm>
        </p:grpSpPr>
        <p:sp>
          <p:nvSpPr>
            <p:cNvPr id="266" name="Овал 265"/>
            <p:cNvSpPr/>
            <p:nvPr/>
          </p:nvSpPr>
          <p:spPr>
            <a:xfrm>
              <a:off x="3714744" y="2000240"/>
              <a:ext cx="142876" cy="142876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7" name="Овал 266"/>
            <p:cNvSpPr/>
            <p:nvPr/>
          </p:nvSpPr>
          <p:spPr>
            <a:xfrm>
              <a:off x="3867144" y="2152640"/>
              <a:ext cx="142876" cy="142876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68" name="Овал 267"/>
          <p:cNvSpPr/>
          <p:nvPr/>
        </p:nvSpPr>
        <p:spPr>
          <a:xfrm rot="16200000">
            <a:off x="2315432" y="2327984"/>
            <a:ext cx="89874" cy="92879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9" name="Овал 268"/>
          <p:cNvSpPr/>
          <p:nvPr/>
        </p:nvSpPr>
        <p:spPr>
          <a:xfrm rot="16200000">
            <a:off x="2716114" y="1998737"/>
            <a:ext cx="89874" cy="9288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70" name="Группа 200"/>
          <p:cNvGrpSpPr/>
          <p:nvPr/>
        </p:nvGrpSpPr>
        <p:grpSpPr>
          <a:xfrm rot="16200000">
            <a:off x="1488778" y="1368690"/>
            <a:ext cx="204171" cy="181392"/>
            <a:chOff x="3685436" y="2016484"/>
            <a:chExt cx="324578" cy="279033"/>
          </a:xfrm>
        </p:grpSpPr>
        <p:sp>
          <p:nvSpPr>
            <p:cNvPr id="271" name="Овал 270"/>
            <p:cNvSpPr/>
            <p:nvPr/>
          </p:nvSpPr>
          <p:spPr>
            <a:xfrm>
              <a:off x="3685436" y="2016484"/>
              <a:ext cx="142876" cy="142876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2" name="Овал 271"/>
            <p:cNvSpPr/>
            <p:nvPr/>
          </p:nvSpPr>
          <p:spPr>
            <a:xfrm>
              <a:off x="3867138" y="2152640"/>
              <a:ext cx="142876" cy="142877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73" name="Группа 203"/>
          <p:cNvGrpSpPr/>
          <p:nvPr/>
        </p:nvGrpSpPr>
        <p:grpSpPr>
          <a:xfrm rot="16200000">
            <a:off x="7499717" y="2230501"/>
            <a:ext cx="185739" cy="191951"/>
            <a:chOff x="3714744" y="2000240"/>
            <a:chExt cx="295276" cy="295276"/>
          </a:xfrm>
        </p:grpSpPr>
        <p:sp>
          <p:nvSpPr>
            <p:cNvPr id="274" name="Овал 33"/>
            <p:cNvSpPr/>
            <p:nvPr/>
          </p:nvSpPr>
          <p:spPr>
            <a:xfrm>
              <a:off x="3714744" y="2000240"/>
              <a:ext cx="142876" cy="142876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5" name="Овал 34"/>
            <p:cNvSpPr/>
            <p:nvPr/>
          </p:nvSpPr>
          <p:spPr>
            <a:xfrm>
              <a:off x="3867144" y="2152640"/>
              <a:ext cx="142876" cy="142876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76" name="Группа 206"/>
          <p:cNvGrpSpPr/>
          <p:nvPr/>
        </p:nvGrpSpPr>
        <p:grpSpPr>
          <a:xfrm rot="16200000">
            <a:off x="6667930" y="1363720"/>
            <a:ext cx="185739" cy="191951"/>
            <a:chOff x="3714744" y="2000240"/>
            <a:chExt cx="295276" cy="295276"/>
          </a:xfrm>
        </p:grpSpPr>
        <p:sp>
          <p:nvSpPr>
            <p:cNvPr id="277" name="Овал 31"/>
            <p:cNvSpPr/>
            <p:nvPr/>
          </p:nvSpPr>
          <p:spPr>
            <a:xfrm>
              <a:off x="3714744" y="2000240"/>
              <a:ext cx="142876" cy="142876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8" name="Овал 32"/>
            <p:cNvSpPr/>
            <p:nvPr/>
          </p:nvSpPr>
          <p:spPr>
            <a:xfrm>
              <a:off x="3867144" y="2152640"/>
              <a:ext cx="142876" cy="142876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279" name="Прямая соединительная линия 8"/>
          <p:cNvCxnSpPr/>
          <p:nvPr/>
        </p:nvCxnSpPr>
        <p:spPr>
          <a:xfrm rot="5400000" flipH="1" flipV="1">
            <a:off x="7822430" y="2536028"/>
            <a:ext cx="714380" cy="642942"/>
          </a:xfrm>
          <a:prstGeom prst="line">
            <a:avLst/>
          </a:prstGeom>
          <a:ln w="15875">
            <a:solidFill>
              <a:schemeClr val="bg2">
                <a:lumMod val="25000"/>
                <a:alpha val="83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Прямая соединительная линия 9"/>
          <p:cNvCxnSpPr/>
          <p:nvPr/>
        </p:nvCxnSpPr>
        <p:spPr>
          <a:xfrm rot="5400000" flipH="1" flipV="1">
            <a:off x="7750992" y="2536028"/>
            <a:ext cx="642942" cy="571504"/>
          </a:xfrm>
          <a:prstGeom prst="line">
            <a:avLst/>
          </a:prstGeom>
          <a:ln w="15875">
            <a:solidFill>
              <a:schemeClr val="bg2">
                <a:lumMod val="25000"/>
                <a:alpha val="83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1" name="Овал 10"/>
          <p:cNvSpPr/>
          <p:nvPr/>
        </p:nvSpPr>
        <p:spPr>
          <a:xfrm>
            <a:off x="7929587" y="2643185"/>
            <a:ext cx="349672" cy="3714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82" name="Прямая соединительная линия 11"/>
          <p:cNvCxnSpPr/>
          <p:nvPr/>
        </p:nvCxnSpPr>
        <p:spPr>
          <a:xfrm rot="16200000" flipV="1">
            <a:off x="7679554" y="750078"/>
            <a:ext cx="714380" cy="642942"/>
          </a:xfrm>
          <a:prstGeom prst="line">
            <a:avLst/>
          </a:prstGeom>
          <a:ln w="15875">
            <a:solidFill>
              <a:schemeClr val="bg2">
                <a:lumMod val="25000"/>
                <a:alpha val="83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Прямая соединительная линия 12"/>
          <p:cNvCxnSpPr/>
          <p:nvPr/>
        </p:nvCxnSpPr>
        <p:spPr>
          <a:xfrm rot="16200000" flipV="1">
            <a:off x="7750992" y="678640"/>
            <a:ext cx="714380" cy="642942"/>
          </a:xfrm>
          <a:prstGeom prst="line">
            <a:avLst/>
          </a:prstGeom>
          <a:ln w="15875">
            <a:solidFill>
              <a:schemeClr val="bg2">
                <a:lumMod val="25000"/>
                <a:alpha val="83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4" name="Овал 13"/>
          <p:cNvSpPr/>
          <p:nvPr/>
        </p:nvSpPr>
        <p:spPr>
          <a:xfrm>
            <a:off x="7929587" y="857235"/>
            <a:ext cx="349672" cy="3714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85" name="Прямая со стрелкой 284"/>
          <p:cNvCxnSpPr/>
          <p:nvPr/>
        </p:nvCxnSpPr>
        <p:spPr>
          <a:xfrm>
            <a:off x="2857489" y="2071681"/>
            <a:ext cx="500066" cy="1588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Прямая со стрелкой 285"/>
          <p:cNvCxnSpPr/>
          <p:nvPr/>
        </p:nvCxnSpPr>
        <p:spPr>
          <a:xfrm>
            <a:off x="4643439" y="1857367"/>
            <a:ext cx="500066" cy="1588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Прямая со стрелкой 286"/>
          <p:cNvCxnSpPr/>
          <p:nvPr/>
        </p:nvCxnSpPr>
        <p:spPr>
          <a:xfrm>
            <a:off x="5500695" y="1142987"/>
            <a:ext cx="500066" cy="1588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8" name="Овал 287"/>
          <p:cNvSpPr/>
          <p:nvPr/>
        </p:nvSpPr>
        <p:spPr>
          <a:xfrm>
            <a:off x="2428861" y="2214557"/>
            <a:ext cx="142876" cy="142876"/>
          </a:xfrm>
          <a:prstGeom prst="ellipse">
            <a:avLst/>
          </a:prstGeom>
          <a:solidFill>
            <a:schemeClr val="bg1"/>
          </a:solidFill>
          <a:ln w="2222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9" name="Овал 288"/>
          <p:cNvSpPr/>
          <p:nvPr/>
        </p:nvSpPr>
        <p:spPr>
          <a:xfrm>
            <a:off x="4214811" y="1500177"/>
            <a:ext cx="142876" cy="142876"/>
          </a:xfrm>
          <a:prstGeom prst="ellipse">
            <a:avLst/>
          </a:prstGeom>
          <a:solidFill>
            <a:schemeClr val="bg1"/>
          </a:solidFill>
          <a:ln w="2222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0" name="Овал 289"/>
          <p:cNvSpPr/>
          <p:nvPr/>
        </p:nvSpPr>
        <p:spPr>
          <a:xfrm>
            <a:off x="5072067" y="1357301"/>
            <a:ext cx="142876" cy="142876"/>
          </a:xfrm>
          <a:prstGeom prst="ellipse">
            <a:avLst/>
          </a:prstGeom>
          <a:solidFill>
            <a:schemeClr val="bg1"/>
          </a:solidFill>
          <a:ln w="2222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1" name="TextBox 290"/>
          <p:cNvSpPr txBox="1"/>
          <p:nvPr/>
        </p:nvSpPr>
        <p:spPr>
          <a:xfrm>
            <a:off x="4286249" y="1357301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+</a:t>
            </a:r>
            <a:endParaRPr lang="ru-RU" b="1" dirty="0"/>
          </a:p>
        </p:txBody>
      </p:sp>
      <p:sp>
        <p:nvSpPr>
          <p:cNvPr id="292" name="TextBox 291"/>
          <p:cNvSpPr txBox="1"/>
          <p:nvPr/>
        </p:nvSpPr>
        <p:spPr>
          <a:xfrm>
            <a:off x="2571737" y="2143119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+</a:t>
            </a:r>
            <a:endParaRPr lang="ru-RU" b="1" dirty="0"/>
          </a:p>
        </p:txBody>
      </p:sp>
      <p:sp>
        <p:nvSpPr>
          <p:cNvPr id="293" name="TextBox 292"/>
          <p:cNvSpPr txBox="1"/>
          <p:nvPr/>
        </p:nvSpPr>
        <p:spPr>
          <a:xfrm>
            <a:off x="5143505" y="1285863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+</a:t>
            </a:r>
            <a:endParaRPr lang="ru-RU" b="1" dirty="0"/>
          </a:p>
        </p:txBody>
      </p:sp>
      <p:sp>
        <p:nvSpPr>
          <p:cNvPr id="294" name="Овал 293"/>
          <p:cNvSpPr/>
          <p:nvPr/>
        </p:nvSpPr>
        <p:spPr>
          <a:xfrm>
            <a:off x="5072067" y="2357433"/>
            <a:ext cx="142876" cy="142876"/>
          </a:xfrm>
          <a:prstGeom prst="ellipse">
            <a:avLst/>
          </a:prstGeom>
          <a:solidFill>
            <a:schemeClr val="bg1"/>
          </a:solidFill>
          <a:ln w="2222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95" name="Прямая со стрелкой 294"/>
          <p:cNvCxnSpPr/>
          <p:nvPr/>
        </p:nvCxnSpPr>
        <p:spPr>
          <a:xfrm>
            <a:off x="5572133" y="2786061"/>
            <a:ext cx="500066" cy="1588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6" name="TextBox 295"/>
          <p:cNvSpPr txBox="1"/>
          <p:nvPr/>
        </p:nvSpPr>
        <p:spPr>
          <a:xfrm>
            <a:off x="5143505" y="2285995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+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500034" y="1214422"/>
            <a:ext cx="8143932" cy="1588"/>
          </a:xfrm>
          <a:prstGeom prst="line">
            <a:avLst/>
          </a:prstGeom>
          <a:ln w="603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428596" y="1142984"/>
            <a:ext cx="8286808" cy="1588"/>
          </a:xfrm>
          <a:prstGeom prst="line">
            <a:avLst/>
          </a:prstGeom>
          <a:ln w="603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428596" y="6357958"/>
            <a:ext cx="8215370" cy="1588"/>
          </a:xfrm>
          <a:prstGeom prst="line">
            <a:avLst/>
          </a:prstGeom>
          <a:ln w="6032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Куб 6"/>
          <p:cNvSpPr/>
          <p:nvPr/>
        </p:nvSpPr>
        <p:spPr>
          <a:xfrm>
            <a:off x="1714480" y="1357298"/>
            <a:ext cx="5286412" cy="2286016"/>
          </a:xfrm>
          <a:prstGeom prst="cub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2214546" y="2000240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4214810" y="2214554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4429124" y="3286124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5143504" y="2571744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6072198" y="3071810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5429256" y="2000240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 rot="5400000">
            <a:off x="3929058" y="2500306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 rot="5400000">
            <a:off x="2643174" y="2428868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 rot="5400000">
            <a:off x="4500562" y="2500306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 rot="5400000">
            <a:off x="1785918" y="2071678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 rot="5400000">
            <a:off x="6715140" y="1785926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 rot="5400000">
            <a:off x="2214546" y="3071810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2214546" y="1500174"/>
            <a:ext cx="9893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 smtClean="0">
                <a:solidFill>
                  <a:schemeClr val="accent4">
                    <a:lumMod val="75000"/>
                  </a:schemeClr>
                </a:solidFill>
                <a:latin typeface="Book Antiqua" pitchFamily="18" charset="0"/>
              </a:rPr>
              <a:t>р</a:t>
            </a: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 – типа</a:t>
            </a:r>
            <a:endParaRPr lang="ru-RU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5500694" y="1500174"/>
            <a:ext cx="9893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 smtClean="0">
                <a:solidFill>
                  <a:schemeClr val="accent4">
                    <a:lumMod val="75000"/>
                  </a:schemeClr>
                </a:solidFill>
                <a:latin typeface="Book Antiqua" pitchFamily="18" charset="0"/>
              </a:rPr>
              <a:t>п</a:t>
            </a:r>
            <a:r>
              <a:rPr lang="ru-RU" b="1" i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– типа</a:t>
            </a:r>
            <a:endParaRPr lang="ru-RU" dirty="0">
              <a:solidFill>
                <a:schemeClr val="accent4">
                  <a:lumMod val="75000"/>
                </a:schemeClr>
              </a:solidFill>
            </a:endParaRP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 rot="5400000">
            <a:off x="5000628" y="1357298"/>
            <a:ext cx="571504" cy="57150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5400000">
            <a:off x="3357554" y="1357298"/>
            <a:ext cx="571504" cy="57150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Прямоугольник 23"/>
          <p:cNvSpPr/>
          <p:nvPr/>
        </p:nvSpPr>
        <p:spPr>
          <a:xfrm>
            <a:off x="3643306" y="1428736"/>
            <a:ext cx="16270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 smtClean="0">
                <a:solidFill>
                  <a:srgbClr val="C00000"/>
                </a:solidFill>
                <a:latin typeface="Book Antiqua" pitchFamily="18" charset="0"/>
              </a:rPr>
              <a:t>р </a:t>
            </a:r>
            <a:r>
              <a:rPr lang="ru-RU" b="1" dirty="0" smtClean="0">
                <a:solidFill>
                  <a:srgbClr val="C00000"/>
                </a:solidFill>
              </a:rPr>
              <a:t>– </a:t>
            </a:r>
            <a:r>
              <a:rPr lang="ru-RU" b="1" i="1" dirty="0" smtClean="0">
                <a:solidFill>
                  <a:srgbClr val="C00000"/>
                </a:solidFill>
                <a:latin typeface="Book Antiqua" pitchFamily="18" charset="0"/>
              </a:rPr>
              <a:t>п</a:t>
            </a:r>
            <a:r>
              <a:rPr lang="ru-RU" i="1" dirty="0" smtClean="0">
                <a:solidFill>
                  <a:srgbClr val="C00000"/>
                </a:solidFill>
                <a:latin typeface="Book Antiqua" pitchFamily="18" charset="0"/>
              </a:rPr>
              <a:t>-</a:t>
            </a:r>
            <a:r>
              <a:rPr lang="ru-RU" b="1" dirty="0" smtClean="0">
                <a:solidFill>
                  <a:srgbClr val="C00000"/>
                </a:solidFill>
              </a:rPr>
              <a:t>переход </a:t>
            </a:r>
            <a:endParaRPr lang="ru-RU" dirty="0"/>
          </a:p>
        </p:txBody>
      </p:sp>
      <p:sp>
        <p:nvSpPr>
          <p:cNvPr id="25" name="Овал 24"/>
          <p:cNvSpPr/>
          <p:nvPr/>
        </p:nvSpPr>
        <p:spPr>
          <a:xfrm rot="5400000">
            <a:off x="3143240" y="3071810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Овал 25"/>
          <p:cNvSpPr/>
          <p:nvPr/>
        </p:nvSpPr>
        <p:spPr>
          <a:xfrm rot="5400000">
            <a:off x="6643702" y="2214554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Овал 26"/>
          <p:cNvSpPr/>
          <p:nvPr/>
        </p:nvSpPr>
        <p:spPr>
          <a:xfrm rot="5400000">
            <a:off x="6500826" y="2571744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27"/>
          <p:cNvSpPr/>
          <p:nvPr/>
        </p:nvSpPr>
        <p:spPr>
          <a:xfrm rot="5400000">
            <a:off x="6786578" y="2643182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Овал 28"/>
          <p:cNvSpPr/>
          <p:nvPr/>
        </p:nvSpPr>
        <p:spPr>
          <a:xfrm rot="5400000">
            <a:off x="6572264" y="3071810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Овал 29"/>
          <p:cNvSpPr/>
          <p:nvPr/>
        </p:nvSpPr>
        <p:spPr>
          <a:xfrm rot="5400000">
            <a:off x="5715008" y="2143116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вал 30"/>
          <p:cNvSpPr/>
          <p:nvPr/>
        </p:nvSpPr>
        <p:spPr>
          <a:xfrm rot="5400000">
            <a:off x="6072198" y="2786058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Овал 31"/>
          <p:cNvSpPr/>
          <p:nvPr/>
        </p:nvSpPr>
        <p:spPr>
          <a:xfrm rot="5400000">
            <a:off x="5786446" y="2928934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Овал 32"/>
          <p:cNvSpPr/>
          <p:nvPr/>
        </p:nvSpPr>
        <p:spPr>
          <a:xfrm rot="5400000">
            <a:off x="5072066" y="2000240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Овал 33"/>
          <p:cNvSpPr/>
          <p:nvPr/>
        </p:nvSpPr>
        <p:spPr>
          <a:xfrm rot="5400000">
            <a:off x="5500694" y="2428868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Овал 34"/>
          <p:cNvSpPr/>
          <p:nvPr/>
        </p:nvSpPr>
        <p:spPr>
          <a:xfrm rot="5400000">
            <a:off x="5072066" y="2928934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Овал 35"/>
          <p:cNvSpPr/>
          <p:nvPr/>
        </p:nvSpPr>
        <p:spPr>
          <a:xfrm rot="5400000">
            <a:off x="5786446" y="3286124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Овал 36"/>
          <p:cNvSpPr/>
          <p:nvPr/>
        </p:nvSpPr>
        <p:spPr>
          <a:xfrm rot="5400000">
            <a:off x="5500694" y="2786058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Овал 37"/>
          <p:cNvSpPr/>
          <p:nvPr/>
        </p:nvSpPr>
        <p:spPr>
          <a:xfrm rot="5400000">
            <a:off x="5214942" y="3357562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Овал 38"/>
          <p:cNvSpPr/>
          <p:nvPr/>
        </p:nvSpPr>
        <p:spPr>
          <a:xfrm rot="5400000">
            <a:off x="4929190" y="2214554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Овал 39"/>
          <p:cNvSpPr/>
          <p:nvPr/>
        </p:nvSpPr>
        <p:spPr>
          <a:xfrm rot="5400000">
            <a:off x="4786314" y="3286124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Овал 40"/>
          <p:cNvSpPr/>
          <p:nvPr/>
        </p:nvSpPr>
        <p:spPr>
          <a:xfrm rot="5400000">
            <a:off x="4143372" y="3357562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Овал 41"/>
          <p:cNvSpPr/>
          <p:nvPr/>
        </p:nvSpPr>
        <p:spPr>
          <a:xfrm rot="5400000">
            <a:off x="6000760" y="2000240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Овал 42"/>
          <p:cNvSpPr/>
          <p:nvPr/>
        </p:nvSpPr>
        <p:spPr>
          <a:xfrm rot="5400000">
            <a:off x="6143636" y="2285992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Овал 43"/>
          <p:cNvSpPr/>
          <p:nvPr/>
        </p:nvSpPr>
        <p:spPr>
          <a:xfrm rot="5400000">
            <a:off x="4714876" y="2786058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Овал 44"/>
          <p:cNvSpPr/>
          <p:nvPr/>
        </p:nvSpPr>
        <p:spPr>
          <a:xfrm>
            <a:off x="2285984" y="2357430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Овал 45"/>
          <p:cNvSpPr/>
          <p:nvPr/>
        </p:nvSpPr>
        <p:spPr>
          <a:xfrm>
            <a:off x="2000232" y="2714620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Овал 46"/>
          <p:cNvSpPr/>
          <p:nvPr/>
        </p:nvSpPr>
        <p:spPr>
          <a:xfrm>
            <a:off x="1785918" y="2928934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Овал 47"/>
          <p:cNvSpPr/>
          <p:nvPr/>
        </p:nvSpPr>
        <p:spPr>
          <a:xfrm>
            <a:off x="1857356" y="3286124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Овал 48"/>
          <p:cNvSpPr/>
          <p:nvPr/>
        </p:nvSpPr>
        <p:spPr>
          <a:xfrm>
            <a:off x="2357422" y="3286124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Овал 49"/>
          <p:cNvSpPr/>
          <p:nvPr/>
        </p:nvSpPr>
        <p:spPr>
          <a:xfrm>
            <a:off x="3000364" y="3286124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Овал 50"/>
          <p:cNvSpPr/>
          <p:nvPr/>
        </p:nvSpPr>
        <p:spPr>
          <a:xfrm>
            <a:off x="5857884" y="2428868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Овал 51"/>
          <p:cNvSpPr/>
          <p:nvPr/>
        </p:nvSpPr>
        <p:spPr>
          <a:xfrm>
            <a:off x="2786050" y="2928934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Овал 52"/>
          <p:cNvSpPr/>
          <p:nvPr/>
        </p:nvSpPr>
        <p:spPr>
          <a:xfrm>
            <a:off x="2357422" y="2714620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Овал 53"/>
          <p:cNvSpPr/>
          <p:nvPr/>
        </p:nvSpPr>
        <p:spPr>
          <a:xfrm>
            <a:off x="2571736" y="2071678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Овал 54"/>
          <p:cNvSpPr/>
          <p:nvPr/>
        </p:nvSpPr>
        <p:spPr>
          <a:xfrm>
            <a:off x="3071802" y="2285992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Овал 55"/>
          <p:cNvSpPr/>
          <p:nvPr/>
        </p:nvSpPr>
        <p:spPr>
          <a:xfrm>
            <a:off x="2000232" y="2214554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Овал 56"/>
          <p:cNvSpPr/>
          <p:nvPr/>
        </p:nvSpPr>
        <p:spPr>
          <a:xfrm>
            <a:off x="3500430" y="3071810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Овал 57"/>
          <p:cNvSpPr/>
          <p:nvPr/>
        </p:nvSpPr>
        <p:spPr>
          <a:xfrm>
            <a:off x="3714744" y="2714620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Овал 59"/>
          <p:cNvSpPr/>
          <p:nvPr/>
        </p:nvSpPr>
        <p:spPr>
          <a:xfrm>
            <a:off x="3286116" y="2714620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Овал 60"/>
          <p:cNvSpPr/>
          <p:nvPr/>
        </p:nvSpPr>
        <p:spPr>
          <a:xfrm>
            <a:off x="3643306" y="3357562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Овал 61"/>
          <p:cNvSpPr/>
          <p:nvPr/>
        </p:nvSpPr>
        <p:spPr>
          <a:xfrm>
            <a:off x="4143372" y="2786058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Овал 62"/>
          <p:cNvSpPr/>
          <p:nvPr/>
        </p:nvSpPr>
        <p:spPr>
          <a:xfrm>
            <a:off x="3714744" y="2000240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4" name="Прямая соединительная линия 63"/>
          <p:cNvCxnSpPr/>
          <p:nvPr/>
        </p:nvCxnSpPr>
        <p:spPr>
          <a:xfrm rot="10800000">
            <a:off x="857224" y="2571744"/>
            <a:ext cx="85725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 rot="10800000">
            <a:off x="7000892" y="2571744"/>
            <a:ext cx="85725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Овал 65"/>
          <p:cNvSpPr/>
          <p:nvPr/>
        </p:nvSpPr>
        <p:spPr>
          <a:xfrm>
            <a:off x="7858148" y="2357430"/>
            <a:ext cx="357190" cy="35719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Овал 66"/>
          <p:cNvSpPr/>
          <p:nvPr/>
        </p:nvSpPr>
        <p:spPr>
          <a:xfrm>
            <a:off x="500034" y="2428868"/>
            <a:ext cx="357190" cy="35719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TextBox 67"/>
          <p:cNvSpPr txBox="1"/>
          <p:nvPr/>
        </p:nvSpPr>
        <p:spPr>
          <a:xfrm>
            <a:off x="7786710" y="1785926"/>
            <a:ext cx="46519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/>
              <a:t>+</a:t>
            </a:r>
            <a:endParaRPr lang="ru-RU" sz="4400" dirty="0"/>
          </a:p>
        </p:txBody>
      </p:sp>
      <p:sp>
        <p:nvSpPr>
          <p:cNvPr id="69" name="TextBox 68"/>
          <p:cNvSpPr txBox="1"/>
          <p:nvPr/>
        </p:nvSpPr>
        <p:spPr>
          <a:xfrm rot="10800000">
            <a:off x="428596" y="2143116"/>
            <a:ext cx="50006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_</a:t>
            </a:r>
            <a:endParaRPr lang="ru-RU" sz="4400" b="1" dirty="0"/>
          </a:p>
        </p:txBody>
      </p:sp>
      <p:sp>
        <p:nvSpPr>
          <p:cNvPr id="70" name="Прямоугольник 69"/>
          <p:cNvSpPr/>
          <p:nvPr/>
        </p:nvSpPr>
        <p:spPr>
          <a:xfrm>
            <a:off x="214282" y="3714752"/>
            <a:ext cx="600076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/>
              <a:t>При данном  подключении ток через </a:t>
            </a:r>
            <a:r>
              <a:rPr lang="ru-RU" sz="2000" b="1" i="1" dirty="0" smtClean="0">
                <a:solidFill>
                  <a:srgbClr val="C00000"/>
                </a:solidFill>
                <a:latin typeface="Book Antiqua" pitchFamily="18" charset="0"/>
              </a:rPr>
              <a:t>р </a:t>
            </a:r>
            <a:r>
              <a:rPr lang="ru-RU" sz="2000" b="1" dirty="0" smtClean="0">
                <a:solidFill>
                  <a:srgbClr val="C00000"/>
                </a:solidFill>
              </a:rPr>
              <a:t>– </a:t>
            </a:r>
            <a:r>
              <a:rPr lang="ru-RU" sz="2000" b="1" i="1" dirty="0" smtClean="0">
                <a:solidFill>
                  <a:srgbClr val="C00000"/>
                </a:solidFill>
                <a:latin typeface="Book Antiqua" pitchFamily="18" charset="0"/>
              </a:rPr>
              <a:t>п</a:t>
            </a:r>
            <a:r>
              <a:rPr lang="ru-RU" sz="2000" i="1" dirty="0" smtClean="0">
                <a:solidFill>
                  <a:srgbClr val="C00000"/>
                </a:solidFill>
                <a:latin typeface="Book Antiqua" pitchFamily="18" charset="0"/>
              </a:rPr>
              <a:t>-</a:t>
            </a:r>
            <a:r>
              <a:rPr lang="ru-RU" sz="2000" b="1" dirty="0" smtClean="0">
                <a:solidFill>
                  <a:srgbClr val="C00000"/>
                </a:solidFill>
              </a:rPr>
              <a:t>переход </a:t>
            </a:r>
            <a:endParaRPr lang="ru-RU" sz="2000" dirty="0" smtClean="0"/>
          </a:p>
          <a:p>
            <a:pPr algn="ctr"/>
            <a:r>
              <a:rPr lang="ru-RU" sz="2000" dirty="0" smtClean="0"/>
              <a:t>осуществляется  неосновными носителями,  поэтому </a:t>
            </a:r>
          </a:p>
          <a:p>
            <a:pPr algn="ctr"/>
            <a:r>
              <a:rPr lang="ru-RU" sz="2000" dirty="0" smtClean="0"/>
              <a:t>проводимость  перехода мала, а сопротивление велико.</a:t>
            </a:r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</p:txBody>
      </p:sp>
      <p:cxnSp>
        <p:nvCxnSpPr>
          <p:cNvPr id="71" name="Прямая со стрелкой 70"/>
          <p:cNvCxnSpPr/>
          <p:nvPr/>
        </p:nvCxnSpPr>
        <p:spPr>
          <a:xfrm rot="5400000" flipH="1" flipV="1">
            <a:off x="5999966" y="4857760"/>
            <a:ext cx="2715438" cy="794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 стрелкой 71"/>
          <p:cNvCxnSpPr/>
          <p:nvPr/>
        </p:nvCxnSpPr>
        <p:spPr>
          <a:xfrm>
            <a:off x="6215074" y="5786454"/>
            <a:ext cx="2714644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Полилиния 73"/>
          <p:cNvSpPr/>
          <p:nvPr/>
        </p:nvSpPr>
        <p:spPr>
          <a:xfrm rot="21399290">
            <a:off x="7375531" y="3606472"/>
            <a:ext cx="1248937" cy="2163337"/>
          </a:xfrm>
          <a:custGeom>
            <a:avLst/>
            <a:gdLst>
              <a:gd name="connsiteX0" fmla="*/ 0 w 1248937"/>
              <a:gd name="connsiteY0" fmla="*/ 2163337 h 2163337"/>
              <a:gd name="connsiteX1" fmla="*/ 691376 w 1248937"/>
              <a:gd name="connsiteY1" fmla="*/ 1694986 h 2163337"/>
              <a:gd name="connsiteX2" fmla="*/ 1248937 w 1248937"/>
              <a:gd name="connsiteY2" fmla="*/ 0 h 2163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48937" h="2163337">
                <a:moveTo>
                  <a:pt x="0" y="2163337"/>
                </a:moveTo>
                <a:cubicBezTo>
                  <a:pt x="241610" y="2109439"/>
                  <a:pt x="483220" y="2055542"/>
                  <a:pt x="691376" y="1694986"/>
                </a:cubicBezTo>
                <a:cubicBezTo>
                  <a:pt x="899532" y="1334430"/>
                  <a:pt x="1074234" y="667215"/>
                  <a:pt x="1248937" y="0"/>
                </a:cubicBezTo>
              </a:path>
            </a:pathLst>
          </a:cu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Полилиния 74"/>
          <p:cNvSpPr/>
          <p:nvPr/>
        </p:nvSpPr>
        <p:spPr>
          <a:xfrm rot="21399290">
            <a:off x="6629077" y="5828075"/>
            <a:ext cx="814039" cy="92926"/>
          </a:xfrm>
          <a:custGeom>
            <a:avLst/>
            <a:gdLst>
              <a:gd name="connsiteX0" fmla="*/ 0 w 814039"/>
              <a:gd name="connsiteY0" fmla="*/ 89210 h 92926"/>
              <a:gd name="connsiteX1" fmla="*/ 312234 w 814039"/>
              <a:gd name="connsiteY1" fmla="*/ 78058 h 92926"/>
              <a:gd name="connsiteX2" fmla="*/ 814039 w 814039"/>
              <a:gd name="connsiteY2" fmla="*/ 0 h 92926"/>
              <a:gd name="connsiteX3" fmla="*/ 814039 w 814039"/>
              <a:gd name="connsiteY3" fmla="*/ 0 h 92926"/>
              <a:gd name="connsiteX4" fmla="*/ 814039 w 814039"/>
              <a:gd name="connsiteY4" fmla="*/ 0 h 92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4039" h="92926">
                <a:moveTo>
                  <a:pt x="0" y="89210"/>
                </a:moveTo>
                <a:cubicBezTo>
                  <a:pt x="88280" y="91068"/>
                  <a:pt x="176561" y="92926"/>
                  <a:pt x="312234" y="78058"/>
                </a:cubicBezTo>
                <a:cubicBezTo>
                  <a:pt x="447907" y="63190"/>
                  <a:pt x="814039" y="0"/>
                  <a:pt x="814039" y="0"/>
                </a:cubicBezTo>
                <a:lnTo>
                  <a:pt x="814039" y="0"/>
                </a:lnTo>
                <a:lnTo>
                  <a:pt x="814039" y="0"/>
                </a:lnTo>
              </a:path>
            </a:pathLst>
          </a:custGeom>
          <a:ln w="349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6" name="TextBox 75"/>
          <p:cNvSpPr txBox="1"/>
          <p:nvPr/>
        </p:nvSpPr>
        <p:spPr>
          <a:xfrm>
            <a:off x="8572528" y="5286388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Book Antiqua" pitchFamily="18" charset="0"/>
              </a:rPr>
              <a:t>U</a:t>
            </a:r>
            <a:endParaRPr lang="ru-RU" sz="2400" b="1" i="1" dirty="0">
              <a:latin typeface="Book Antiqua" pitchFamily="18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7000892" y="3429000"/>
            <a:ext cx="3048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Book Antiqua" pitchFamily="18" charset="0"/>
              </a:rPr>
              <a:t>I</a:t>
            </a:r>
            <a:endParaRPr lang="ru-RU" sz="2400" b="1" i="1" dirty="0">
              <a:latin typeface="Book Antiqua" pitchFamily="18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7286644" y="5786454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0</a:t>
            </a:r>
            <a:endParaRPr lang="ru-RU" b="1" dirty="0"/>
          </a:p>
        </p:txBody>
      </p:sp>
      <p:sp>
        <p:nvSpPr>
          <p:cNvPr id="79" name="TextBox 78"/>
          <p:cNvSpPr txBox="1"/>
          <p:nvPr/>
        </p:nvSpPr>
        <p:spPr>
          <a:xfrm>
            <a:off x="1214414" y="4929198"/>
            <a:ext cx="39975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Этот  переход называют </a:t>
            </a:r>
            <a:r>
              <a:rPr lang="ru-RU" sz="2000" b="1" dirty="0" smtClean="0">
                <a:solidFill>
                  <a:srgbClr val="C00000"/>
                </a:solidFill>
              </a:rPr>
              <a:t>обратным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142844" y="5286388"/>
            <a:ext cx="60739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dirty="0" smtClean="0"/>
              <a:t>Вольт - амперная характеристика обратного перехода</a:t>
            </a:r>
          </a:p>
          <a:p>
            <a:pPr algn="ctr"/>
            <a:r>
              <a:rPr lang="ru-RU" sz="2000" dirty="0" smtClean="0"/>
              <a:t>    изображена на графике пунктиром.</a:t>
            </a:r>
            <a:endParaRPr lang="ru-RU" sz="2000" dirty="0"/>
          </a:p>
        </p:txBody>
      </p:sp>
      <p:sp>
        <p:nvSpPr>
          <p:cNvPr id="81" name="TextBox 80"/>
          <p:cNvSpPr txBox="1"/>
          <p:nvPr/>
        </p:nvSpPr>
        <p:spPr>
          <a:xfrm>
            <a:off x="151345" y="0"/>
            <a:ext cx="8992655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i="1" dirty="0" smtClean="0">
                <a:solidFill>
                  <a:srgbClr val="C00000"/>
                </a:solidFill>
                <a:latin typeface="Book Antiqua" pitchFamily="18" charset="0"/>
              </a:rPr>
              <a:t>р </a:t>
            </a:r>
            <a:r>
              <a:rPr lang="ru-RU" b="1" dirty="0" smtClean="0">
                <a:solidFill>
                  <a:srgbClr val="C00000"/>
                </a:solidFill>
              </a:rPr>
              <a:t>– </a:t>
            </a:r>
            <a:r>
              <a:rPr lang="ru-RU" b="1" i="1" dirty="0" smtClean="0">
                <a:solidFill>
                  <a:srgbClr val="C00000"/>
                </a:solidFill>
                <a:latin typeface="Book Antiqua" pitchFamily="18" charset="0"/>
              </a:rPr>
              <a:t>п</a:t>
            </a:r>
            <a:r>
              <a:rPr lang="ru-RU" i="1" dirty="0" smtClean="0">
                <a:solidFill>
                  <a:srgbClr val="C00000"/>
                </a:solidFill>
                <a:latin typeface="Book Antiqua" pitchFamily="18" charset="0"/>
              </a:rPr>
              <a:t>-</a:t>
            </a:r>
            <a:r>
              <a:rPr lang="ru-RU" sz="2000" b="1" dirty="0" smtClean="0">
                <a:solidFill>
                  <a:srgbClr val="C00000"/>
                </a:solidFill>
                <a:latin typeface="+mj-lt"/>
              </a:rPr>
              <a:t>переход по отношению к току оказывается несимметричным :</a:t>
            </a:r>
          </a:p>
          <a:p>
            <a:pPr algn="ctr"/>
            <a:r>
              <a:rPr lang="ru-RU" sz="2000" b="1" dirty="0" smtClean="0">
                <a:solidFill>
                  <a:srgbClr val="C00000"/>
                </a:solidFill>
                <a:latin typeface="+mj-lt"/>
              </a:rPr>
              <a:t>в прямом направлении сопротивление перехода  значительно меньше,</a:t>
            </a:r>
          </a:p>
          <a:p>
            <a:pPr algn="ctr"/>
            <a:r>
              <a:rPr lang="ru-RU" sz="2000" b="1" dirty="0" smtClean="0">
                <a:solidFill>
                  <a:srgbClr val="C00000"/>
                </a:solidFill>
                <a:latin typeface="+mj-lt"/>
              </a:rPr>
              <a:t>чем в обратном.</a:t>
            </a:r>
            <a:endParaRPr lang="ru-RU" sz="2000" dirty="0" smtClean="0">
              <a:latin typeface="+mj-lt"/>
            </a:endParaRPr>
          </a:p>
          <a:p>
            <a:pPr algn="ctr"/>
            <a:endParaRPr lang="ru-RU" dirty="0"/>
          </a:p>
        </p:txBody>
      </p:sp>
      <p:sp>
        <p:nvSpPr>
          <p:cNvPr id="82" name="Управляющая кнопка: назад 81">
            <a:hlinkClick r:id="rId2" action="ppaction://hlinksldjump" highlightClick="1"/>
          </p:cNvPr>
          <p:cNvSpPr/>
          <p:nvPr/>
        </p:nvSpPr>
        <p:spPr>
          <a:xfrm>
            <a:off x="8072462" y="6500834"/>
            <a:ext cx="785818" cy="21431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33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4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3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6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3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8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3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0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4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2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43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4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4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6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4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500"/>
                            </p:stCondLst>
                            <p:childTnLst>
                              <p:par>
                                <p:cTn id="85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6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5" grpId="0" animBg="1"/>
      <p:bldP spid="17" grpId="0" animBg="1"/>
      <p:bldP spid="19" grpId="0" animBg="1"/>
      <p:bldP spid="25" grpId="0" animBg="1"/>
      <p:bldP spid="51" grpId="0" animBg="1"/>
      <p:bldP spid="66" grpId="0" animBg="1"/>
      <p:bldP spid="67" grpId="0" animBg="1"/>
      <p:bldP spid="68" grpId="0"/>
      <p:bldP spid="69" grpId="0"/>
      <p:bldP spid="70" grpId="0"/>
      <p:bldP spid="74" grpId="0" animBg="1"/>
      <p:bldP spid="75" grpId="0" animBg="1"/>
      <p:bldP spid="75" grpId="1" animBg="1"/>
      <p:bldP spid="76" grpId="0"/>
      <p:bldP spid="77" grpId="0"/>
      <p:bldP spid="78" grpId="0"/>
      <p:bldP spid="79" grpId="0"/>
      <p:bldP spid="80" grpId="0"/>
      <p:bldP spid="8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500034" y="1214422"/>
            <a:ext cx="8143932" cy="1588"/>
          </a:xfrm>
          <a:prstGeom prst="line">
            <a:avLst/>
          </a:prstGeom>
          <a:ln w="603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428596" y="1142984"/>
            <a:ext cx="8286808" cy="1588"/>
          </a:xfrm>
          <a:prstGeom prst="line">
            <a:avLst/>
          </a:prstGeom>
          <a:ln w="603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428596" y="6357958"/>
            <a:ext cx="8215370" cy="1588"/>
          </a:xfrm>
          <a:prstGeom prst="line">
            <a:avLst/>
          </a:prstGeom>
          <a:ln w="6032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:\Documents and Settings\Admin\Рабочий стол\220px-Diode-phot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1714488"/>
            <a:ext cx="1943504" cy="4567235"/>
          </a:xfrm>
          <a:prstGeom prst="rect">
            <a:avLst/>
          </a:prstGeom>
          <a:noFill/>
        </p:spPr>
      </p:pic>
      <p:sp>
        <p:nvSpPr>
          <p:cNvPr id="66" name="TextBox 65"/>
          <p:cNvSpPr txBox="1"/>
          <p:nvPr/>
        </p:nvSpPr>
        <p:spPr>
          <a:xfrm>
            <a:off x="0" y="142852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  <a:latin typeface="+mj-lt"/>
              </a:rPr>
              <a:t>Полупроводниковый диод  благодаря своему основному свойству –односторонней проводимости, широко  используется для </a:t>
            </a:r>
          </a:p>
          <a:p>
            <a:pPr algn="ctr"/>
            <a:r>
              <a:rPr lang="ru-RU" sz="2000" b="1" dirty="0" smtClean="0">
                <a:solidFill>
                  <a:srgbClr val="C00000"/>
                </a:solidFill>
                <a:latin typeface="+mj-lt"/>
              </a:rPr>
              <a:t>выпрямления  переменного  тока</a:t>
            </a:r>
            <a:endParaRPr lang="ru-RU" sz="2000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928662" y="2000240"/>
            <a:ext cx="1071570" cy="28575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Пирог 67"/>
          <p:cNvSpPr/>
          <p:nvPr/>
        </p:nvSpPr>
        <p:spPr>
          <a:xfrm rot="5400000">
            <a:off x="1142976" y="3000372"/>
            <a:ext cx="1714512" cy="857256"/>
          </a:xfrm>
          <a:prstGeom prst="pie">
            <a:avLst>
              <a:gd name="adj1" fmla="val 0"/>
              <a:gd name="adj2" fmla="val 10911745"/>
            </a:avLst>
          </a:prstGeom>
          <a:solidFill>
            <a:schemeClr val="accent1">
              <a:lumMod val="75000"/>
            </a:schemeClr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72" name="Группа 71"/>
          <p:cNvGrpSpPr/>
          <p:nvPr/>
        </p:nvGrpSpPr>
        <p:grpSpPr>
          <a:xfrm>
            <a:off x="1785918" y="3000372"/>
            <a:ext cx="357190" cy="857256"/>
            <a:chOff x="4286248" y="3714752"/>
            <a:chExt cx="571504" cy="857256"/>
          </a:xfrm>
          <a:solidFill>
            <a:schemeClr val="tx2"/>
          </a:solidFill>
        </p:grpSpPr>
        <p:sp>
          <p:nvSpPr>
            <p:cNvPr id="70" name="Пирог 69"/>
            <p:cNvSpPr/>
            <p:nvPr/>
          </p:nvSpPr>
          <p:spPr>
            <a:xfrm rot="5400000">
              <a:off x="4143372" y="3857628"/>
              <a:ext cx="857256" cy="571504"/>
            </a:xfrm>
            <a:prstGeom prst="pie">
              <a:avLst>
                <a:gd name="adj1" fmla="val 0"/>
                <a:gd name="adj2" fmla="val 10911745"/>
              </a:avLst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71" name="Пирог 70"/>
            <p:cNvSpPr/>
            <p:nvPr/>
          </p:nvSpPr>
          <p:spPr>
            <a:xfrm rot="16200000">
              <a:off x="4143372" y="3857628"/>
              <a:ext cx="857256" cy="571504"/>
            </a:xfrm>
            <a:prstGeom prst="pie">
              <a:avLst>
                <a:gd name="adj1" fmla="val 0"/>
                <a:gd name="adj2" fmla="val 10911745"/>
              </a:avLst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cxnSp>
        <p:nvCxnSpPr>
          <p:cNvPr id="73" name="Прямая соединительная линия 72"/>
          <p:cNvCxnSpPr>
            <a:stCxn id="67" idx="1"/>
          </p:cNvCxnSpPr>
          <p:nvPr/>
        </p:nvCxnSpPr>
        <p:spPr>
          <a:xfrm rot="10800000">
            <a:off x="428596" y="3429000"/>
            <a:ext cx="50006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 rot="10800000">
            <a:off x="2071670" y="3429000"/>
            <a:ext cx="50006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928662" y="4357694"/>
            <a:ext cx="5597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Book Antiqua" pitchFamily="18" charset="0"/>
              </a:rPr>
              <a:t>Ge</a:t>
            </a:r>
            <a:endParaRPr lang="ru-RU" sz="2400" b="1" i="1" dirty="0">
              <a:latin typeface="Book Antiqua" pitchFamily="18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2000232" y="2786058"/>
            <a:ext cx="4764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Book Antiqua" pitchFamily="18" charset="0"/>
              </a:rPr>
              <a:t>In</a:t>
            </a:r>
            <a:endParaRPr lang="ru-RU" sz="2400" b="1" i="1" dirty="0">
              <a:latin typeface="Book Antiqua" pitchFamily="18" charset="0"/>
            </a:endParaRPr>
          </a:p>
        </p:txBody>
      </p:sp>
      <p:sp>
        <p:nvSpPr>
          <p:cNvPr id="79" name="Овал 78"/>
          <p:cNvSpPr/>
          <p:nvPr/>
        </p:nvSpPr>
        <p:spPr>
          <a:xfrm rot="5400000">
            <a:off x="285720" y="3357562"/>
            <a:ext cx="172834" cy="17283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0" name="Овал 79"/>
          <p:cNvSpPr/>
          <p:nvPr/>
        </p:nvSpPr>
        <p:spPr>
          <a:xfrm rot="5400000">
            <a:off x="2571736" y="3357562"/>
            <a:ext cx="172834" cy="17283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2" name="TextBox 81"/>
          <p:cNvSpPr txBox="1"/>
          <p:nvPr/>
        </p:nvSpPr>
        <p:spPr>
          <a:xfrm rot="10800000">
            <a:off x="214282" y="3143248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_</a:t>
            </a:r>
            <a:endParaRPr lang="ru-RU" sz="2800" b="1" dirty="0"/>
          </a:p>
        </p:txBody>
      </p:sp>
      <p:sp>
        <p:nvSpPr>
          <p:cNvPr id="85" name="TextBox 84"/>
          <p:cNvSpPr txBox="1"/>
          <p:nvPr/>
        </p:nvSpPr>
        <p:spPr>
          <a:xfrm>
            <a:off x="2500298" y="3000372"/>
            <a:ext cx="3642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+</a:t>
            </a:r>
            <a:endParaRPr lang="ru-RU" sz="2400" b="1" dirty="0"/>
          </a:p>
        </p:txBody>
      </p:sp>
      <p:sp>
        <p:nvSpPr>
          <p:cNvPr id="86" name="TextBox 85"/>
          <p:cNvSpPr txBox="1"/>
          <p:nvPr/>
        </p:nvSpPr>
        <p:spPr>
          <a:xfrm>
            <a:off x="357158" y="1214422"/>
            <a:ext cx="8429684" cy="7143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Изготавливают  диоды из  германия, кремния, селена, помещая их </a:t>
            </a:r>
          </a:p>
          <a:p>
            <a:pPr algn="ctr"/>
            <a:r>
              <a:rPr lang="ru-RU" sz="2000" dirty="0" smtClean="0"/>
              <a:t>в герметичный металлический корпус.</a:t>
            </a:r>
            <a:endParaRPr lang="ru-RU" sz="2000" dirty="0"/>
          </a:p>
        </p:txBody>
      </p:sp>
      <p:sp>
        <p:nvSpPr>
          <p:cNvPr id="87" name="TextBox 86"/>
          <p:cNvSpPr txBox="1"/>
          <p:nvPr/>
        </p:nvSpPr>
        <p:spPr>
          <a:xfrm>
            <a:off x="2285984" y="1928802"/>
            <a:ext cx="464347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Чтобы  избежать   зазора между</a:t>
            </a:r>
          </a:p>
          <a:p>
            <a:pPr algn="ctr"/>
            <a:r>
              <a:rPr lang="ru-RU" sz="2000" dirty="0" smtClean="0"/>
              <a:t>полупроводниками с различными</a:t>
            </a:r>
          </a:p>
          <a:p>
            <a:pPr algn="ctr"/>
            <a:r>
              <a:rPr lang="ru-RU" sz="2000" dirty="0" smtClean="0"/>
              <a:t>типами проводимости, в одну из</a:t>
            </a:r>
          </a:p>
          <a:p>
            <a:pPr algn="ctr"/>
            <a:r>
              <a:rPr lang="ru-RU" sz="2000" dirty="0" smtClean="0"/>
              <a:t>поверхностей германия </a:t>
            </a:r>
            <a:r>
              <a:rPr lang="ru-RU" sz="2000" u="sng" dirty="0" smtClean="0"/>
              <a:t>вплавляют</a:t>
            </a:r>
          </a:p>
          <a:p>
            <a:pPr algn="ctr"/>
            <a:r>
              <a:rPr lang="ru-RU" sz="2000" dirty="0" smtClean="0"/>
              <a:t>каплю индия.</a:t>
            </a:r>
          </a:p>
          <a:p>
            <a:pPr algn="ctr"/>
            <a:endParaRPr lang="ru-RU" sz="2000" dirty="0" smtClean="0"/>
          </a:p>
        </p:txBody>
      </p:sp>
      <p:sp>
        <p:nvSpPr>
          <p:cNvPr id="88" name="Прямоугольник 87"/>
          <p:cNvSpPr/>
          <p:nvPr/>
        </p:nvSpPr>
        <p:spPr>
          <a:xfrm>
            <a:off x="2000232" y="3857628"/>
            <a:ext cx="6671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 smtClean="0">
                <a:solidFill>
                  <a:srgbClr val="C00000"/>
                </a:solidFill>
                <a:latin typeface="Book Antiqua" pitchFamily="18" charset="0"/>
              </a:rPr>
              <a:t>р </a:t>
            </a:r>
            <a:r>
              <a:rPr lang="ru-RU" b="1" dirty="0" smtClean="0">
                <a:solidFill>
                  <a:srgbClr val="C00000"/>
                </a:solidFill>
              </a:rPr>
              <a:t>– </a:t>
            </a:r>
            <a:r>
              <a:rPr lang="ru-RU" b="1" i="1" dirty="0" smtClean="0">
                <a:solidFill>
                  <a:srgbClr val="C00000"/>
                </a:solidFill>
                <a:latin typeface="Book Antiqua" pitchFamily="18" charset="0"/>
              </a:rPr>
              <a:t>п</a:t>
            </a:r>
            <a:endParaRPr lang="ru-RU" dirty="0"/>
          </a:p>
        </p:txBody>
      </p:sp>
      <p:sp>
        <p:nvSpPr>
          <p:cNvPr id="89" name="Прямоугольник 88"/>
          <p:cNvSpPr/>
          <p:nvPr/>
        </p:nvSpPr>
        <p:spPr>
          <a:xfrm>
            <a:off x="2714612" y="3500438"/>
            <a:ext cx="392909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/>
              <a:t>Между двумя  областями с </a:t>
            </a:r>
          </a:p>
          <a:p>
            <a:pPr algn="ctr"/>
            <a:r>
              <a:rPr lang="ru-RU" sz="2000" dirty="0" smtClean="0"/>
              <a:t>проводимостями разных типов  образуется  </a:t>
            </a:r>
            <a:r>
              <a:rPr lang="ru-RU" sz="2000" b="1" i="1" dirty="0" smtClean="0">
                <a:solidFill>
                  <a:srgbClr val="C00000"/>
                </a:solidFill>
                <a:latin typeface="Book Antiqua" pitchFamily="18" charset="0"/>
              </a:rPr>
              <a:t>р </a:t>
            </a:r>
            <a:r>
              <a:rPr lang="ru-RU" sz="2000" b="1" dirty="0" smtClean="0">
                <a:solidFill>
                  <a:srgbClr val="C00000"/>
                </a:solidFill>
              </a:rPr>
              <a:t>– </a:t>
            </a:r>
            <a:r>
              <a:rPr lang="ru-RU" sz="2000" b="1" i="1" dirty="0" smtClean="0">
                <a:solidFill>
                  <a:srgbClr val="C00000"/>
                </a:solidFill>
                <a:latin typeface="Book Antiqua" pitchFamily="18" charset="0"/>
              </a:rPr>
              <a:t>п</a:t>
            </a:r>
            <a:r>
              <a:rPr lang="ru-RU" sz="2000" i="1" dirty="0" smtClean="0">
                <a:solidFill>
                  <a:srgbClr val="C00000"/>
                </a:solidFill>
                <a:latin typeface="Book Antiqua" pitchFamily="18" charset="0"/>
              </a:rPr>
              <a:t>-</a:t>
            </a:r>
            <a:r>
              <a:rPr lang="ru-RU" sz="2000" b="1" dirty="0" smtClean="0">
                <a:solidFill>
                  <a:srgbClr val="C00000"/>
                </a:solidFill>
              </a:rPr>
              <a:t>переход </a:t>
            </a:r>
            <a:endParaRPr lang="ru-RU" sz="2000" dirty="0" smtClean="0"/>
          </a:p>
        </p:txBody>
      </p:sp>
      <p:sp>
        <p:nvSpPr>
          <p:cNvPr id="90" name="TextBox 89"/>
          <p:cNvSpPr txBox="1"/>
          <p:nvPr/>
        </p:nvSpPr>
        <p:spPr>
          <a:xfrm>
            <a:off x="2500298" y="4500570"/>
            <a:ext cx="45524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В полупроводниковом диоде германий </a:t>
            </a:r>
          </a:p>
          <a:p>
            <a:pPr algn="ctr"/>
            <a:r>
              <a:rPr lang="ru-RU" sz="2000" dirty="0" smtClean="0"/>
              <a:t>служит катодом, а индий – анодом.</a:t>
            </a:r>
            <a:endParaRPr lang="ru-RU" sz="2000" dirty="0"/>
          </a:p>
        </p:txBody>
      </p:sp>
      <p:sp>
        <p:nvSpPr>
          <p:cNvPr id="92" name="Скругленный прямоугольник 91"/>
          <p:cNvSpPr/>
          <p:nvPr/>
        </p:nvSpPr>
        <p:spPr>
          <a:xfrm>
            <a:off x="2786050" y="1928802"/>
            <a:ext cx="4143404" cy="3143272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преимущества </a:t>
            </a:r>
            <a:endParaRPr lang="ru-RU" dirty="0"/>
          </a:p>
        </p:txBody>
      </p:sp>
      <p:sp>
        <p:nvSpPr>
          <p:cNvPr id="93" name="TextBox 92"/>
          <p:cNvSpPr txBox="1"/>
          <p:nvPr/>
        </p:nvSpPr>
        <p:spPr>
          <a:xfrm>
            <a:off x="2857488" y="2071678"/>
            <a:ext cx="40719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</a:rPr>
              <a:t>Преимущества </a:t>
            </a:r>
          </a:p>
          <a:p>
            <a:pPr algn="ctr"/>
            <a:r>
              <a:rPr lang="ru-RU" sz="2000" b="1" dirty="0" smtClean="0">
                <a:solidFill>
                  <a:srgbClr val="C00000"/>
                </a:solidFill>
              </a:rPr>
              <a:t>полупроводниковых диодов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2857488" y="3000372"/>
            <a:ext cx="407196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ru-RU" sz="2000" dirty="0" smtClean="0"/>
              <a:t> не требуют специального источника энергии </a:t>
            </a:r>
          </a:p>
          <a:p>
            <a:pPr algn="ctr"/>
            <a:r>
              <a:rPr lang="ru-RU" sz="2000" dirty="0" smtClean="0"/>
              <a:t>для образования носителей</a:t>
            </a:r>
          </a:p>
          <a:p>
            <a:pPr algn="ctr"/>
            <a:r>
              <a:rPr lang="ru-RU" sz="2000" dirty="0" smtClean="0"/>
              <a:t>заряда;</a:t>
            </a:r>
            <a:endParaRPr lang="ru-RU" sz="2000" dirty="0"/>
          </a:p>
        </p:txBody>
      </p:sp>
      <p:sp>
        <p:nvSpPr>
          <p:cNvPr id="95" name="TextBox 94"/>
          <p:cNvSpPr txBox="1"/>
          <p:nvPr/>
        </p:nvSpPr>
        <p:spPr>
          <a:xfrm>
            <a:off x="2857488" y="4286256"/>
            <a:ext cx="40719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ru-RU" dirty="0" smtClean="0"/>
              <a:t>  </a:t>
            </a:r>
            <a:r>
              <a:rPr lang="ru-RU" sz="2000" dirty="0" smtClean="0"/>
              <a:t>очень компактны, миниатюрны;</a:t>
            </a:r>
            <a:endParaRPr lang="ru-RU" sz="2000" dirty="0"/>
          </a:p>
        </p:txBody>
      </p:sp>
      <p:sp>
        <p:nvSpPr>
          <p:cNvPr id="96" name="Равнобедренный треугольник 95"/>
          <p:cNvSpPr/>
          <p:nvPr/>
        </p:nvSpPr>
        <p:spPr>
          <a:xfrm rot="5400000">
            <a:off x="1428728" y="5429264"/>
            <a:ext cx="785818" cy="714380"/>
          </a:xfrm>
          <a:prstGeom prst="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7" name="Прямая соединительная линия 96"/>
          <p:cNvCxnSpPr/>
          <p:nvPr/>
        </p:nvCxnSpPr>
        <p:spPr>
          <a:xfrm rot="10800000">
            <a:off x="500034" y="5786454"/>
            <a:ext cx="2357454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Прямая соединительная линия 99"/>
          <p:cNvCxnSpPr/>
          <p:nvPr/>
        </p:nvCxnSpPr>
        <p:spPr>
          <a:xfrm rot="5400000">
            <a:off x="1858944" y="5784866"/>
            <a:ext cx="71279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3071802" y="5572140"/>
            <a:ext cx="3288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 - обозначение диода на схеме</a:t>
            </a:r>
            <a:endParaRPr lang="ru-RU" b="1" dirty="0"/>
          </a:p>
        </p:txBody>
      </p:sp>
      <p:cxnSp>
        <p:nvCxnSpPr>
          <p:cNvPr id="103" name="Прямая со стрелкой 102"/>
          <p:cNvCxnSpPr/>
          <p:nvPr/>
        </p:nvCxnSpPr>
        <p:spPr>
          <a:xfrm>
            <a:off x="214282" y="5429264"/>
            <a:ext cx="1143008" cy="1588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Прямая со стрелкой 104"/>
          <p:cNvCxnSpPr/>
          <p:nvPr/>
        </p:nvCxnSpPr>
        <p:spPr>
          <a:xfrm rot="10800000">
            <a:off x="2357422" y="5429264"/>
            <a:ext cx="1428760" cy="1588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extBox 107"/>
          <p:cNvSpPr txBox="1"/>
          <p:nvPr/>
        </p:nvSpPr>
        <p:spPr>
          <a:xfrm>
            <a:off x="0" y="5000636"/>
            <a:ext cx="1689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пропускает ток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2500298" y="5072074"/>
            <a:ext cx="20372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 не пропускает ток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7" name="Управляющая кнопка: назад 36">
            <a:hlinkClick r:id="rId3" action="ppaction://hlinksldjump" highlightClick="1"/>
          </p:cNvPr>
          <p:cNvSpPr/>
          <p:nvPr/>
        </p:nvSpPr>
        <p:spPr>
          <a:xfrm>
            <a:off x="8072462" y="6500834"/>
            <a:ext cx="785818" cy="21431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"/>
                            </p:stCondLst>
                            <p:childTnLst>
                              <p:par>
                                <p:cTn id="1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0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3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500"/>
                            </p:stCondLst>
                            <p:childTnLst>
                              <p:par>
                                <p:cTn id="1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5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0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3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67" grpId="0" animBg="1"/>
      <p:bldP spid="68" grpId="0" animBg="1"/>
      <p:bldP spid="77" grpId="0"/>
      <p:bldP spid="78" grpId="0"/>
      <p:bldP spid="79" grpId="0" animBg="1"/>
      <p:bldP spid="80" grpId="0" animBg="1"/>
      <p:bldP spid="82" grpId="0"/>
      <p:bldP spid="85" grpId="0"/>
      <p:bldP spid="86" grpId="0"/>
      <p:bldP spid="86" grpId="1"/>
      <p:bldP spid="87" grpId="0"/>
      <p:bldP spid="87" grpId="1"/>
      <p:bldP spid="88" grpId="0"/>
      <p:bldP spid="89" grpId="0"/>
      <p:bldP spid="89" grpId="1"/>
      <p:bldP spid="90" grpId="0"/>
      <p:bldP spid="90" grpId="1"/>
      <p:bldP spid="92" grpId="0" animBg="1"/>
      <p:bldP spid="93" grpId="0"/>
      <p:bldP spid="94" grpId="0"/>
      <p:bldP spid="95" grpId="0"/>
      <p:bldP spid="96" grpId="0" animBg="1"/>
      <p:bldP spid="102" grpId="0"/>
      <p:bldP spid="108" grpId="0"/>
      <p:bldP spid="10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500034" y="1214422"/>
            <a:ext cx="8143932" cy="1588"/>
          </a:xfrm>
          <a:prstGeom prst="line">
            <a:avLst/>
          </a:prstGeom>
          <a:ln w="603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428596" y="1142984"/>
            <a:ext cx="8286808" cy="1588"/>
          </a:xfrm>
          <a:prstGeom prst="line">
            <a:avLst/>
          </a:prstGeom>
          <a:ln w="603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428596" y="6357958"/>
            <a:ext cx="8215370" cy="1588"/>
          </a:xfrm>
          <a:prstGeom prst="line">
            <a:avLst/>
          </a:prstGeom>
          <a:ln w="6032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14282" y="142852"/>
            <a:ext cx="892971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u="sng" dirty="0" smtClean="0">
                <a:solidFill>
                  <a:srgbClr val="C00000"/>
                </a:solidFill>
                <a:latin typeface="+mj-lt"/>
              </a:rPr>
              <a:t>Транзистор</a:t>
            </a:r>
            <a:r>
              <a:rPr lang="ru-RU" sz="2000" b="1" dirty="0" smtClean="0">
                <a:solidFill>
                  <a:srgbClr val="C00000"/>
                </a:solidFill>
                <a:latin typeface="+mj-lt"/>
              </a:rPr>
              <a:t>  –  прибор, позволяющий входным сигналам управлять током в электрической цепи. Обычно используется для усиления  и преобразования электрических сигналов.</a:t>
            </a:r>
            <a:endParaRPr lang="ru-RU" sz="2000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28662" y="2071678"/>
            <a:ext cx="1071570" cy="28575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ирог 8"/>
          <p:cNvSpPr/>
          <p:nvPr/>
        </p:nvSpPr>
        <p:spPr>
          <a:xfrm rot="5400000">
            <a:off x="1142976" y="3000372"/>
            <a:ext cx="1714512" cy="857256"/>
          </a:xfrm>
          <a:prstGeom prst="pie">
            <a:avLst>
              <a:gd name="adj1" fmla="val 0"/>
              <a:gd name="adj2" fmla="val 10911745"/>
            </a:avLst>
          </a:prstGeom>
          <a:solidFill>
            <a:schemeClr val="accent1">
              <a:lumMod val="75000"/>
            </a:schemeClr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1785918" y="3071810"/>
            <a:ext cx="357190" cy="857256"/>
            <a:chOff x="4286248" y="3714752"/>
            <a:chExt cx="571504" cy="857256"/>
          </a:xfrm>
          <a:solidFill>
            <a:schemeClr val="tx2"/>
          </a:solidFill>
        </p:grpSpPr>
        <p:sp>
          <p:nvSpPr>
            <p:cNvPr id="11" name="Пирог 10"/>
            <p:cNvSpPr/>
            <p:nvPr/>
          </p:nvSpPr>
          <p:spPr>
            <a:xfrm rot="5400000">
              <a:off x="4143372" y="3857628"/>
              <a:ext cx="857256" cy="571504"/>
            </a:xfrm>
            <a:prstGeom prst="pie">
              <a:avLst>
                <a:gd name="adj1" fmla="val 0"/>
                <a:gd name="adj2" fmla="val 10911745"/>
              </a:avLst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2" name="Пирог 11"/>
            <p:cNvSpPr/>
            <p:nvPr/>
          </p:nvSpPr>
          <p:spPr>
            <a:xfrm rot="16200000">
              <a:off x="4143372" y="3857628"/>
              <a:ext cx="857256" cy="571504"/>
            </a:xfrm>
            <a:prstGeom prst="pie">
              <a:avLst>
                <a:gd name="adj1" fmla="val 0"/>
                <a:gd name="adj2" fmla="val 10911745"/>
              </a:avLst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1142976" y="2071678"/>
            <a:ext cx="5597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Book Antiqua" pitchFamily="18" charset="0"/>
              </a:rPr>
              <a:t>Ge</a:t>
            </a:r>
            <a:endParaRPr lang="ru-RU" sz="2400" b="1" i="1" dirty="0">
              <a:latin typeface="Book Antiqua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071670" y="3071810"/>
            <a:ext cx="4764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Book Antiqua" pitchFamily="18" charset="0"/>
              </a:rPr>
              <a:t>In</a:t>
            </a:r>
            <a:endParaRPr lang="ru-RU" sz="2400" b="1" i="1" dirty="0">
              <a:latin typeface="Book Antiqua" pitchFamily="18" charset="0"/>
            </a:endParaRPr>
          </a:p>
        </p:txBody>
      </p:sp>
      <p:sp>
        <p:nvSpPr>
          <p:cNvPr id="15" name="Пирог 14"/>
          <p:cNvSpPr/>
          <p:nvPr/>
        </p:nvSpPr>
        <p:spPr>
          <a:xfrm rot="16200000">
            <a:off x="392877" y="3178967"/>
            <a:ext cx="1071570" cy="571504"/>
          </a:xfrm>
          <a:prstGeom prst="pie">
            <a:avLst>
              <a:gd name="adj1" fmla="val 0"/>
              <a:gd name="adj2" fmla="val 10911745"/>
            </a:avLst>
          </a:prstGeom>
          <a:solidFill>
            <a:schemeClr val="accent1">
              <a:lumMod val="75000"/>
            </a:schemeClr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16" name="Группа 15"/>
          <p:cNvGrpSpPr/>
          <p:nvPr/>
        </p:nvGrpSpPr>
        <p:grpSpPr>
          <a:xfrm>
            <a:off x="857224" y="3214686"/>
            <a:ext cx="214314" cy="571504"/>
            <a:chOff x="4286248" y="3714752"/>
            <a:chExt cx="571504" cy="857256"/>
          </a:xfrm>
          <a:solidFill>
            <a:schemeClr val="tx2"/>
          </a:solidFill>
        </p:grpSpPr>
        <p:sp>
          <p:nvSpPr>
            <p:cNvPr id="17" name="Пирог 16"/>
            <p:cNvSpPr/>
            <p:nvPr/>
          </p:nvSpPr>
          <p:spPr>
            <a:xfrm rot="5400000">
              <a:off x="4143372" y="3857628"/>
              <a:ext cx="857256" cy="571504"/>
            </a:xfrm>
            <a:prstGeom prst="pie">
              <a:avLst>
                <a:gd name="adj1" fmla="val 0"/>
                <a:gd name="adj2" fmla="val 10911745"/>
              </a:avLst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8" name="Пирог 17"/>
            <p:cNvSpPr/>
            <p:nvPr/>
          </p:nvSpPr>
          <p:spPr>
            <a:xfrm rot="16200000">
              <a:off x="4143372" y="3857628"/>
              <a:ext cx="857256" cy="571504"/>
            </a:xfrm>
            <a:prstGeom prst="pie">
              <a:avLst>
                <a:gd name="adj1" fmla="val 0"/>
                <a:gd name="adj2" fmla="val 10911745"/>
              </a:avLst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428596" y="3143248"/>
            <a:ext cx="4764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Book Antiqua" pitchFamily="18" charset="0"/>
              </a:rPr>
              <a:t>In</a:t>
            </a:r>
            <a:endParaRPr lang="ru-RU" sz="2400" b="1" i="1" dirty="0">
              <a:latin typeface="Book Antiqua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071670" y="2714620"/>
            <a:ext cx="7889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i="1" dirty="0" smtClean="0">
                <a:solidFill>
                  <a:srgbClr val="C00000"/>
                </a:solidFill>
                <a:latin typeface="Book Antiqua" pitchFamily="18" charset="0"/>
              </a:rPr>
              <a:t>п </a:t>
            </a:r>
            <a:r>
              <a:rPr lang="ru-RU" b="1" dirty="0" smtClean="0">
                <a:solidFill>
                  <a:srgbClr val="C00000"/>
                </a:solidFill>
              </a:rPr>
              <a:t>–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ru-RU" b="1" i="1" dirty="0" smtClean="0">
                <a:solidFill>
                  <a:srgbClr val="C00000"/>
                </a:solidFill>
                <a:latin typeface="Book Antiqua" pitchFamily="18" charset="0"/>
              </a:rPr>
              <a:t>р </a:t>
            </a:r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142844" y="2786058"/>
            <a:ext cx="7248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 smtClean="0">
                <a:solidFill>
                  <a:srgbClr val="C00000"/>
                </a:solidFill>
                <a:latin typeface="Book Antiqua" pitchFamily="18" charset="0"/>
              </a:rPr>
              <a:t>р </a:t>
            </a:r>
            <a:r>
              <a:rPr lang="ru-RU" b="1" dirty="0" smtClean="0">
                <a:solidFill>
                  <a:srgbClr val="C00000"/>
                </a:solidFill>
              </a:rPr>
              <a:t>– </a:t>
            </a:r>
            <a:r>
              <a:rPr lang="ru-RU" b="1" i="1" dirty="0" smtClean="0">
                <a:solidFill>
                  <a:srgbClr val="C00000"/>
                </a:solidFill>
                <a:latin typeface="Book Antiqua" pitchFamily="18" charset="0"/>
              </a:rPr>
              <a:t>п </a:t>
            </a:r>
            <a:endParaRPr lang="ru-RU" dirty="0"/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 rot="10800000">
            <a:off x="0" y="3500438"/>
            <a:ext cx="92866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10800000">
            <a:off x="2071670" y="3429000"/>
            <a:ext cx="785818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0" y="3571876"/>
            <a:ext cx="9528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эмиттер </a:t>
            </a:r>
            <a:endParaRPr lang="ru-RU" sz="16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2071670" y="3571876"/>
            <a:ext cx="110722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коллектор</a:t>
            </a:r>
            <a:endParaRPr lang="ru-RU" sz="16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1142976" y="4572008"/>
            <a:ext cx="6303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 база</a:t>
            </a:r>
            <a:endParaRPr lang="ru-RU" sz="16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0" y="1428736"/>
            <a:ext cx="12782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эмиттерный</a:t>
            </a:r>
          </a:p>
          <a:p>
            <a:pPr algn="ctr"/>
            <a:r>
              <a:rPr lang="ru-RU" sz="1600" b="1" dirty="0" smtClean="0"/>
              <a:t> переход</a:t>
            </a:r>
            <a:endParaRPr lang="ru-RU" sz="16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1571604" y="1428736"/>
            <a:ext cx="14791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коллекторный</a:t>
            </a:r>
          </a:p>
          <a:p>
            <a:pPr algn="ctr"/>
            <a:r>
              <a:rPr lang="ru-RU" sz="1600" b="1" dirty="0" smtClean="0"/>
              <a:t> переход</a:t>
            </a:r>
            <a:endParaRPr lang="ru-RU" sz="1600" b="1" dirty="0"/>
          </a:p>
        </p:txBody>
      </p:sp>
      <p:cxnSp>
        <p:nvCxnSpPr>
          <p:cNvPr id="30" name="Прямая со стрелкой 29"/>
          <p:cNvCxnSpPr/>
          <p:nvPr/>
        </p:nvCxnSpPr>
        <p:spPr>
          <a:xfrm rot="16200000" flipH="1">
            <a:off x="214282" y="2285992"/>
            <a:ext cx="928694" cy="357190"/>
          </a:xfrm>
          <a:prstGeom prst="straightConnector1">
            <a:avLst/>
          </a:prstGeom>
          <a:ln w="317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rot="5400000">
            <a:off x="1821637" y="2250273"/>
            <a:ext cx="857256" cy="357190"/>
          </a:xfrm>
          <a:prstGeom prst="straightConnector1">
            <a:avLst/>
          </a:prstGeom>
          <a:ln w="317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5400000">
            <a:off x="1143770" y="5214156"/>
            <a:ext cx="571504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3786182" y="1285860"/>
            <a:ext cx="4572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Три области: эмиттер, база, коллектор.</a:t>
            </a:r>
            <a:endParaRPr lang="ru-RU" sz="2000" dirty="0"/>
          </a:p>
        </p:txBody>
      </p:sp>
      <p:sp>
        <p:nvSpPr>
          <p:cNvPr id="45" name="TextBox 44"/>
          <p:cNvSpPr txBox="1"/>
          <p:nvPr/>
        </p:nvSpPr>
        <p:spPr>
          <a:xfrm>
            <a:off x="3214678" y="1714488"/>
            <a:ext cx="55721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Два  </a:t>
            </a:r>
            <a:r>
              <a:rPr lang="ru-RU" sz="2000" b="1" i="1" dirty="0" smtClean="0">
                <a:solidFill>
                  <a:srgbClr val="C00000"/>
                </a:solidFill>
                <a:latin typeface="Book Antiqua" pitchFamily="18" charset="0"/>
              </a:rPr>
              <a:t>р </a:t>
            </a:r>
            <a:r>
              <a:rPr lang="ru-RU" sz="2000" b="1" dirty="0" smtClean="0">
                <a:solidFill>
                  <a:srgbClr val="C00000"/>
                </a:solidFill>
              </a:rPr>
              <a:t>– </a:t>
            </a:r>
            <a:r>
              <a:rPr lang="ru-RU" sz="2000" b="1" i="1" dirty="0" smtClean="0">
                <a:solidFill>
                  <a:srgbClr val="C00000"/>
                </a:solidFill>
                <a:latin typeface="Book Antiqua" pitchFamily="18" charset="0"/>
              </a:rPr>
              <a:t>п – перехода:</a:t>
            </a:r>
          </a:p>
          <a:p>
            <a:pPr algn="ctr">
              <a:buFont typeface="Arial" pitchFamily="34" charset="0"/>
              <a:buChar char="•"/>
            </a:pPr>
            <a:r>
              <a:rPr lang="ru-RU" sz="2000" dirty="0" smtClean="0">
                <a:solidFill>
                  <a:srgbClr val="C00000"/>
                </a:solidFill>
              </a:rPr>
              <a:t> эмиттер – база </a:t>
            </a:r>
            <a:r>
              <a:rPr lang="ru-RU" sz="2000" dirty="0" smtClean="0"/>
              <a:t>– эмиттерный переход;</a:t>
            </a:r>
          </a:p>
          <a:p>
            <a:pPr algn="ctr">
              <a:buFont typeface="Arial" pitchFamily="34" charset="0"/>
              <a:buChar char="•"/>
            </a:pPr>
            <a:r>
              <a:rPr lang="ru-RU" sz="2000" dirty="0" smtClean="0"/>
              <a:t> </a:t>
            </a:r>
            <a:r>
              <a:rPr lang="ru-RU" sz="2000" dirty="0" smtClean="0">
                <a:solidFill>
                  <a:srgbClr val="C00000"/>
                </a:solidFill>
              </a:rPr>
              <a:t>коллектор – база </a:t>
            </a:r>
            <a:r>
              <a:rPr lang="ru-RU" sz="2000" dirty="0" smtClean="0"/>
              <a:t>– коллекторный переход</a:t>
            </a:r>
            <a:endParaRPr lang="ru-RU" sz="2000" dirty="0"/>
          </a:p>
        </p:txBody>
      </p:sp>
      <p:sp>
        <p:nvSpPr>
          <p:cNvPr id="46" name="TextBox 45"/>
          <p:cNvSpPr txBox="1"/>
          <p:nvPr/>
        </p:nvSpPr>
        <p:spPr>
          <a:xfrm>
            <a:off x="3266108" y="2786058"/>
            <a:ext cx="5877892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dirty="0" smtClean="0"/>
              <a:t>В зависимости от проводимости базы, транзисторы </a:t>
            </a:r>
          </a:p>
          <a:p>
            <a:pPr algn="ctr"/>
            <a:r>
              <a:rPr lang="ru-RU" sz="2000" dirty="0" smtClean="0"/>
              <a:t>делятся на два типа: </a:t>
            </a:r>
            <a:r>
              <a:rPr lang="ru-RU" sz="2000" b="1" dirty="0" smtClean="0">
                <a:solidFill>
                  <a:srgbClr val="C00000"/>
                </a:solidFill>
              </a:rPr>
              <a:t> </a:t>
            </a:r>
            <a:r>
              <a:rPr lang="ru-RU" sz="2000" b="1" i="1" dirty="0" smtClean="0">
                <a:solidFill>
                  <a:srgbClr val="C00000"/>
                </a:solidFill>
                <a:latin typeface="Book Antiqua" pitchFamily="18" charset="0"/>
              </a:rPr>
              <a:t>п </a:t>
            </a:r>
            <a:r>
              <a:rPr lang="ru-RU" sz="2000" b="1" dirty="0" smtClean="0">
                <a:solidFill>
                  <a:srgbClr val="C00000"/>
                </a:solidFill>
              </a:rPr>
              <a:t>–</a:t>
            </a:r>
            <a:r>
              <a:rPr lang="en-US" sz="2000" b="1" dirty="0" smtClean="0">
                <a:solidFill>
                  <a:srgbClr val="C00000"/>
                </a:solidFill>
              </a:rPr>
              <a:t> </a:t>
            </a:r>
            <a:r>
              <a:rPr lang="ru-RU" sz="2000" b="1" i="1" dirty="0" smtClean="0">
                <a:solidFill>
                  <a:srgbClr val="C00000"/>
                </a:solidFill>
                <a:latin typeface="Book Antiqua" pitchFamily="18" charset="0"/>
              </a:rPr>
              <a:t>р  - п   </a:t>
            </a:r>
            <a:r>
              <a:rPr lang="ru-RU" sz="2000" dirty="0" smtClean="0"/>
              <a:t>и </a:t>
            </a:r>
            <a:r>
              <a:rPr lang="ru-RU" sz="2000" b="1" i="1" dirty="0" smtClean="0">
                <a:solidFill>
                  <a:srgbClr val="C00000"/>
                </a:solidFill>
                <a:latin typeface="Book Antiqua" pitchFamily="18" charset="0"/>
              </a:rPr>
              <a:t>  р – п - р</a:t>
            </a:r>
            <a:endParaRPr lang="ru-RU" sz="2000" dirty="0" smtClean="0"/>
          </a:p>
          <a:p>
            <a:pPr algn="ctr"/>
            <a:endParaRPr lang="ru-RU" dirty="0"/>
          </a:p>
        </p:txBody>
      </p:sp>
      <p:sp>
        <p:nvSpPr>
          <p:cNvPr id="48" name="TextBox 47"/>
          <p:cNvSpPr txBox="1"/>
          <p:nvPr/>
        </p:nvSpPr>
        <p:spPr>
          <a:xfrm>
            <a:off x="3428992" y="3571876"/>
            <a:ext cx="5583515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dirty="0" smtClean="0"/>
              <a:t>Толщина базы должна быть значительно меньше</a:t>
            </a:r>
          </a:p>
          <a:p>
            <a:pPr algn="ctr"/>
            <a:r>
              <a:rPr lang="ru-RU" sz="2000" dirty="0" smtClean="0"/>
              <a:t>длины свободного пробега носителей тока, а</a:t>
            </a:r>
          </a:p>
          <a:p>
            <a:pPr algn="ctr"/>
            <a:r>
              <a:rPr lang="ru-RU" sz="2000" dirty="0" smtClean="0"/>
              <a:t> концентрация основных носителей в базе</a:t>
            </a:r>
          </a:p>
          <a:p>
            <a:pPr algn="ctr"/>
            <a:r>
              <a:rPr lang="ru-RU" sz="2000" dirty="0" smtClean="0"/>
              <a:t> значительно меньше концентрации основных </a:t>
            </a:r>
          </a:p>
          <a:p>
            <a:pPr algn="ctr"/>
            <a:r>
              <a:rPr lang="ru-RU" sz="2000" dirty="0" smtClean="0"/>
              <a:t>носителей тока в эмиттере – для минимальной </a:t>
            </a:r>
          </a:p>
          <a:p>
            <a:pPr algn="ctr"/>
            <a:r>
              <a:rPr lang="ru-RU" sz="2000" dirty="0" smtClean="0"/>
              <a:t>рекомбинации в базе.</a:t>
            </a:r>
            <a:endParaRPr lang="ru-RU" sz="2000" dirty="0"/>
          </a:p>
        </p:txBody>
      </p:sp>
      <p:sp>
        <p:nvSpPr>
          <p:cNvPr id="49" name="TextBox 48"/>
          <p:cNvSpPr txBox="1"/>
          <p:nvPr/>
        </p:nvSpPr>
        <p:spPr>
          <a:xfrm>
            <a:off x="142844" y="5429264"/>
            <a:ext cx="880035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Площадь коллекторного перехода должна быть больше площади эмиттерного</a:t>
            </a:r>
          </a:p>
          <a:p>
            <a:pPr algn="ctr"/>
            <a:r>
              <a:rPr lang="ru-RU" sz="2000" dirty="0" smtClean="0"/>
              <a:t>перехода, чтобы перехватить весь поток носителей тока от эмиттера.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500"/>
                            </p:stCondLst>
                            <p:childTnLst>
                              <p:par>
                                <p:cTn id="6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500"/>
                            </p:stCondLst>
                            <p:childTnLst>
                              <p:par>
                                <p:cTn id="7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3500"/>
                            </p:stCondLst>
                            <p:childTnLst>
                              <p:par>
                                <p:cTn id="8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 animBg="1"/>
      <p:bldP spid="13" grpId="0"/>
      <p:bldP spid="14" grpId="0"/>
      <p:bldP spid="15" grpId="0" animBg="1"/>
      <p:bldP spid="19" grpId="0"/>
      <p:bldP spid="20" grpId="0"/>
      <p:bldP spid="21" grpId="0"/>
      <p:bldP spid="24" grpId="0"/>
      <p:bldP spid="26" grpId="0"/>
      <p:bldP spid="27" grpId="0"/>
      <p:bldP spid="28" grpId="0"/>
      <p:bldP spid="29" grpId="0"/>
      <p:bldP spid="44" grpId="0"/>
      <p:bldP spid="45" grpId="0"/>
      <p:bldP spid="46" grpId="0"/>
      <p:bldP spid="48" grpId="0"/>
      <p:bldP spid="4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500034" y="1142984"/>
            <a:ext cx="8143932" cy="1588"/>
          </a:xfrm>
          <a:prstGeom prst="line">
            <a:avLst/>
          </a:prstGeom>
          <a:ln w="603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428596" y="1071546"/>
            <a:ext cx="8286808" cy="1588"/>
          </a:xfrm>
          <a:prstGeom prst="line">
            <a:avLst/>
          </a:prstGeom>
          <a:ln w="603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428596" y="6357958"/>
            <a:ext cx="8215370" cy="1588"/>
          </a:xfrm>
          <a:prstGeom prst="line">
            <a:avLst/>
          </a:prstGeom>
          <a:ln w="6032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1142976" y="1500174"/>
            <a:ext cx="1071570" cy="28575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ирог 8"/>
          <p:cNvSpPr/>
          <p:nvPr/>
        </p:nvSpPr>
        <p:spPr>
          <a:xfrm rot="5400000">
            <a:off x="1357290" y="2500306"/>
            <a:ext cx="1714512" cy="857256"/>
          </a:xfrm>
          <a:prstGeom prst="pie">
            <a:avLst>
              <a:gd name="adj1" fmla="val 0"/>
              <a:gd name="adj2" fmla="val 10911745"/>
            </a:avLst>
          </a:prstGeom>
          <a:solidFill>
            <a:schemeClr val="accent1">
              <a:lumMod val="75000"/>
            </a:schemeClr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2000232" y="2500306"/>
            <a:ext cx="357190" cy="857256"/>
            <a:chOff x="4286248" y="3714752"/>
            <a:chExt cx="571504" cy="857256"/>
          </a:xfrm>
          <a:solidFill>
            <a:schemeClr val="tx2"/>
          </a:solidFill>
        </p:grpSpPr>
        <p:sp>
          <p:nvSpPr>
            <p:cNvPr id="11" name="Пирог 10"/>
            <p:cNvSpPr/>
            <p:nvPr/>
          </p:nvSpPr>
          <p:spPr>
            <a:xfrm rot="5400000">
              <a:off x="4143372" y="3857628"/>
              <a:ext cx="857256" cy="571504"/>
            </a:xfrm>
            <a:prstGeom prst="pie">
              <a:avLst>
                <a:gd name="adj1" fmla="val 0"/>
                <a:gd name="adj2" fmla="val 10911745"/>
              </a:avLst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2" name="Пирог 11"/>
            <p:cNvSpPr/>
            <p:nvPr/>
          </p:nvSpPr>
          <p:spPr>
            <a:xfrm rot="16200000">
              <a:off x="4143372" y="3857628"/>
              <a:ext cx="857256" cy="571504"/>
            </a:xfrm>
            <a:prstGeom prst="pie">
              <a:avLst>
                <a:gd name="adj1" fmla="val 0"/>
                <a:gd name="adj2" fmla="val 10911745"/>
              </a:avLst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1357290" y="1500174"/>
            <a:ext cx="5597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Book Antiqua" pitchFamily="18" charset="0"/>
              </a:rPr>
              <a:t>Ge</a:t>
            </a:r>
            <a:endParaRPr lang="ru-RU" sz="2400" b="1" i="1" dirty="0">
              <a:latin typeface="Book Antiqua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85984" y="2500306"/>
            <a:ext cx="4764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Book Antiqua" pitchFamily="18" charset="0"/>
              </a:rPr>
              <a:t>In</a:t>
            </a:r>
            <a:endParaRPr lang="ru-RU" sz="2400" b="1" i="1" dirty="0">
              <a:latin typeface="Book Antiqua" pitchFamily="18" charset="0"/>
            </a:endParaRPr>
          </a:p>
        </p:txBody>
      </p:sp>
      <p:sp>
        <p:nvSpPr>
          <p:cNvPr id="15" name="Пирог 14"/>
          <p:cNvSpPr/>
          <p:nvPr/>
        </p:nvSpPr>
        <p:spPr>
          <a:xfrm rot="16200000">
            <a:off x="607191" y="2678901"/>
            <a:ext cx="1071570" cy="571504"/>
          </a:xfrm>
          <a:prstGeom prst="pie">
            <a:avLst>
              <a:gd name="adj1" fmla="val 0"/>
              <a:gd name="adj2" fmla="val 10911745"/>
            </a:avLst>
          </a:prstGeom>
          <a:solidFill>
            <a:schemeClr val="accent1">
              <a:lumMod val="75000"/>
            </a:schemeClr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16" name="Группа 15"/>
          <p:cNvGrpSpPr/>
          <p:nvPr/>
        </p:nvGrpSpPr>
        <p:grpSpPr>
          <a:xfrm>
            <a:off x="1071538" y="2643182"/>
            <a:ext cx="214314" cy="571504"/>
            <a:chOff x="4286248" y="3714752"/>
            <a:chExt cx="571504" cy="857256"/>
          </a:xfrm>
          <a:solidFill>
            <a:schemeClr val="tx2"/>
          </a:solidFill>
        </p:grpSpPr>
        <p:sp>
          <p:nvSpPr>
            <p:cNvPr id="17" name="Пирог 16"/>
            <p:cNvSpPr/>
            <p:nvPr/>
          </p:nvSpPr>
          <p:spPr>
            <a:xfrm rot="5400000">
              <a:off x="4143372" y="3857628"/>
              <a:ext cx="857256" cy="571504"/>
            </a:xfrm>
            <a:prstGeom prst="pie">
              <a:avLst>
                <a:gd name="adj1" fmla="val 0"/>
                <a:gd name="adj2" fmla="val 10911745"/>
              </a:avLst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8" name="Пирог 17"/>
            <p:cNvSpPr/>
            <p:nvPr/>
          </p:nvSpPr>
          <p:spPr>
            <a:xfrm rot="16200000">
              <a:off x="4143372" y="3857628"/>
              <a:ext cx="857256" cy="571504"/>
            </a:xfrm>
            <a:prstGeom prst="pie">
              <a:avLst>
                <a:gd name="adj1" fmla="val 0"/>
                <a:gd name="adj2" fmla="val 10911745"/>
              </a:avLst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642910" y="2571744"/>
            <a:ext cx="4764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Book Antiqua" pitchFamily="18" charset="0"/>
              </a:rPr>
              <a:t>In</a:t>
            </a:r>
            <a:endParaRPr lang="ru-RU" sz="2400" b="1" i="1" dirty="0">
              <a:latin typeface="Book Antiqua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285984" y="2214554"/>
            <a:ext cx="7889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i="1" dirty="0" smtClean="0">
                <a:solidFill>
                  <a:srgbClr val="C00000"/>
                </a:solidFill>
                <a:latin typeface="Book Antiqua" pitchFamily="18" charset="0"/>
              </a:rPr>
              <a:t>п </a:t>
            </a:r>
            <a:r>
              <a:rPr lang="ru-RU" b="1" dirty="0" smtClean="0">
                <a:solidFill>
                  <a:srgbClr val="C00000"/>
                </a:solidFill>
              </a:rPr>
              <a:t>–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ru-RU" b="1" i="1" dirty="0" smtClean="0">
                <a:solidFill>
                  <a:srgbClr val="C00000"/>
                </a:solidFill>
                <a:latin typeface="Book Antiqua" pitchFamily="18" charset="0"/>
              </a:rPr>
              <a:t>р </a:t>
            </a:r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357158" y="2285992"/>
            <a:ext cx="7248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 smtClean="0">
                <a:solidFill>
                  <a:srgbClr val="C00000"/>
                </a:solidFill>
                <a:latin typeface="Book Antiqua" pitchFamily="18" charset="0"/>
              </a:rPr>
              <a:t>р </a:t>
            </a:r>
            <a:r>
              <a:rPr lang="ru-RU" b="1" dirty="0" smtClean="0">
                <a:solidFill>
                  <a:srgbClr val="C00000"/>
                </a:solidFill>
              </a:rPr>
              <a:t>– </a:t>
            </a:r>
            <a:r>
              <a:rPr lang="ru-RU" b="1" i="1" dirty="0" smtClean="0">
                <a:solidFill>
                  <a:srgbClr val="C00000"/>
                </a:solidFill>
                <a:latin typeface="Book Antiqua" pitchFamily="18" charset="0"/>
              </a:rPr>
              <a:t>п </a:t>
            </a:r>
            <a:endParaRPr lang="ru-RU" dirty="0"/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 rot="10800000">
            <a:off x="214314" y="2928934"/>
            <a:ext cx="92866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10800000">
            <a:off x="2285984" y="2928934"/>
            <a:ext cx="1285884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14314" y="3000372"/>
            <a:ext cx="9528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эмиттер </a:t>
            </a:r>
            <a:endParaRPr lang="ru-RU" sz="16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2285984" y="3000372"/>
            <a:ext cx="110722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коллектор</a:t>
            </a:r>
            <a:endParaRPr lang="ru-RU" sz="16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1357290" y="4000504"/>
            <a:ext cx="6303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 база</a:t>
            </a:r>
            <a:endParaRPr lang="ru-RU" sz="1600" b="1" dirty="0"/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 rot="16200000" flipH="1">
            <a:off x="-356412" y="3499628"/>
            <a:ext cx="1141420" cy="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16200000" flipH="1">
            <a:off x="-249255" y="5035545"/>
            <a:ext cx="927106" cy="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rot="16200000" flipH="1">
            <a:off x="3001174" y="3499628"/>
            <a:ext cx="1141420" cy="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рямоугольник 33"/>
          <p:cNvSpPr/>
          <p:nvPr/>
        </p:nvSpPr>
        <p:spPr>
          <a:xfrm>
            <a:off x="3500430" y="4071942"/>
            <a:ext cx="214314" cy="71438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 rot="5400000">
            <a:off x="3215472" y="5143512"/>
            <a:ext cx="713586" cy="7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10800000">
            <a:off x="214282" y="5500702"/>
            <a:ext cx="785818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rot="16200000" flipH="1">
            <a:off x="1072348" y="4928388"/>
            <a:ext cx="1141420" cy="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10800000">
            <a:off x="1071538" y="5500702"/>
            <a:ext cx="1500198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rot="10800000">
            <a:off x="3071802" y="5500702"/>
            <a:ext cx="50006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rot="16200000" flipH="1">
            <a:off x="786596" y="5499892"/>
            <a:ext cx="427040" cy="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rot="5400000">
            <a:off x="964381" y="5464983"/>
            <a:ext cx="215108" cy="7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rot="5400000">
            <a:off x="2536811" y="5535627"/>
            <a:ext cx="214314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 rot="5400000">
            <a:off x="2358216" y="5499908"/>
            <a:ext cx="428628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 rot="5400000">
            <a:off x="2965439" y="5535627"/>
            <a:ext cx="214314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 rot="5400000">
            <a:off x="2786844" y="5499908"/>
            <a:ext cx="428628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 rot="10800000">
            <a:off x="2643174" y="5500702"/>
            <a:ext cx="357190" cy="1588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 стрелкой 72"/>
          <p:cNvCxnSpPr/>
          <p:nvPr/>
        </p:nvCxnSpPr>
        <p:spPr>
          <a:xfrm>
            <a:off x="3571868" y="3929066"/>
            <a:ext cx="428628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 стрелкой 74"/>
          <p:cNvCxnSpPr/>
          <p:nvPr/>
        </p:nvCxnSpPr>
        <p:spPr>
          <a:xfrm>
            <a:off x="3571868" y="4929198"/>
            <a:ext cx="500066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Овал 75"/>
          <p:cNvSpPr/>
          <p:nvPr/>
        </p:nvSpPr>
        <p:spPr>
          <a:xfrm>
            <a:off x="142844" y="4071942"/>
            <a:ext cx="142876" cy="14287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7" name="Овал 76"/>
          <p:cNvSpPr/>
          <p:nvPr/>
        </p:nvSpPr>
        <p:spPr>
          <a:xfrm>
            <a:off x="142844" y="4429132"/>
            <a:ext cx="142876" cy="14287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2" name="TextBox 81"/>
          <p:cNvSpPr txBox="1"/>
          <p:nvPr/>
        </p:nvSpPr>
        <p:spPr>
          <a:xfrm>
            <a:off x="1000100" y="2714620"/>
            <a:ext cx="3642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+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2000232" y="2571744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_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3143240" y="4214818"/>
            <a:ext cx="356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latin typeface="+mj-lt"/>
              </a:rPr>
              <a:t>R</a:t>
            </a:r>
            <a:endParaRPr lang="ru-RU" b="1" i="1" dirty="0">
              <a:latin typeface="+mj-lt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-142908" y="4143380"/>
            <a:ext cx="5714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  </a:t>
            </a:r>
            <a:r>
              <a:rPr lang="ru-RU" sz="2800" b="1" dirty="0" smtClean="0"/>
              <a:t>~</a:t>
            </a:r>
            <a:endParaRPr lang="ru-RU" sz="2800" b="1" dirty="0"/>
          </a:p>
        </p:txBody>
      </p:sp>
      <p:sp>
        <p:nvSpPr>
          <p:cNvPr id="89" name="TextBox 88"/>
          <p:cNvSpPr txBox="1"/>
          <p:nvPr/>
        </p:nvSpPr>
        <p:spPr>
          <a:xfrm>
            <a:off x="357158" y="142852"/>
            <a:ext cx="861626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+mj-lt"/>
              </a:rPr>
              <a:t>Рассмотрим принцип действия прибора при включении</a:t>
            </a:r>
          </a:p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+mj-lt"/>
              </a:rPr>
              <a:t> в  цепь, схема которой показана на рисунке</a:t>
            </a:r>
            <a:endParaRPr lang="ru-RU" sz="2400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3562985" y="1214422"/>
            <a:ext cx="5581015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dirty="0" smtClean="0"/>
              <a:t>При создании напряжения между эмиттером </a:t>
            </a:r>
          </a:p>
          <a:p>
            <a:pPr algn="ctr"/>
            <a:r>
              <a:rPr lang="ru-RU" sz="2000" dirty="0" smtClean="0"/>
              <a:t>и базой, основные носители</a:t>
            </a:r>
            <a:r>
              <a:rPr lang="en-US" sz="2000" dirty="0" smtClean="0"/>
              <a:t> </a:t>
            </a:r>
            <a:r>
              <a:rPr lang="ru-RU" sz="2000" dirty="0" smtClean="0"/>
              <a:t>- дырки, проникают </a:t>
            </a:r>
          </a:p>
          <a:p>
            <a:pPr algn="ctr"/>
            <a:r>
              <a:rPr lang="ru-RU" sz="2000" dirty="0" smtClean="0"/>
              <a:t>в базу, где </a:t>
            </a:r>
            <a:r>
              <a:rPr lang="ru-RU" sz="2000" u="sng" dirty="0" smtClean="0"/>
              <a:t>небольшая </a:t>
            </a:r>
            <a:r>
              <a:rPr lang="en-US" sz="2000" u="sng" dirty="0" smtClean="0"/>
              <a:t> </a:t>
            </a:r>
            <a:r>
              <a:rPr lang="ru-RU" sz="2000" dirty="0" smtClean="0"/>
              <a:t>часть их рекомбинирует </a:t>
            </a:r>
          </a:p>
          <a:p>
            <a:pPr algn="ctr"/>
            <a:r>
              <a:rPr lang="ru-RU" sz="2000" dirty="0" smtClean="0"/>
              <a:t>с  электронами базы,  а основная часть попадает </a:t>
            </a:r>
          </a:p>
          <a:p>
            <a:pPr algn="ctr"/>
            <a:r>
              <a:rPr lang="ru-RU" sz="2000" dirty="0" smtClean="0"/>
              <a:t>в коллекторный переход , который закрыт </a:t>
            </a:r>
          </a:p>
          <a:p>
            <a:pPr algn="ctr"/>
            <a:r>
              <a:rPr lang="ru-RU" sz="2000" dirty="0" smtClean="0"/>
              <a:t>для электронов, но  не для  дырок.</a:t>
            </a:r>
          </a:p>
          <a:p>
            <a:pPr algn="ctr"/>
            <a:r>
              <a:rPr lang="ru-RU" sz="2000" dirty="0" smtClean="0"/>
              <a:t>Т.к. основное число дырок, пройдя через базу,</a:t>
            </a:r>
          </a:p>
          <a:p>
            <a:pPr algn="ctr"/>
            <a:r>
              <a:rPr lang="ru-RU" sz="2000" dirty="0" smtClean="0"/>
              <a:t>замкнули цепь, сила тока в эмиттере и </a:t>
            </a:r>
            <a:endParaRPr lang="en-US" sz="2000" dirty="0" smtClean="0"/>
          </a:p>
          <a:p>
            <a:pPr algn="ctr"/>
            <a:r>
              <a:rPr lang="ru-RU" sz="2000" dirty="0" smtClean="0"/>
              <a:t>коллекторе</a:t>
            </a:r>
            <a:r>
              <a:rPr lang="en-US" sz="2000" dirty="0" smtClean="0"/>
              <a:t> </a:t>
            </a:r>
            <a:r>
              <a:rPr lang="ru-RU" sz="2000" dirty="0" smtClean="0"/>
              <a:t>практически равны.</a:t>
            </a:r>
            <a:endParaRPr lang="ru-RU" dirty="0" smtClean="0"/>
          </a:p>
        </p:txBody>
      </p:sp>
      <p:sp>
        <p:nvSpPr>
          <p:cNvPr id="55" name="TextBox 54"/>
          <p:cNvSpPr txBox="1"/>
          <p:nvPr/>
        </p:nvSpPr>
        <p:spPr>
          <a:xfrm>
            <a:off x="3428992" y="3929066"/>
            <a:ext cx="571500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Сила тока в коллекторе от величины </a:t>
            </a:r>
          </a:p>
          <a:p>
            <a:pPr algn="ctr"/>
            <a:r>
              <a:rPr lang="ru-RU" sz="2000" dirty="0" smtClean="0"/>
              <a:t> сопротивления  </a:t>
            </a:r>
            <a:r>
              <a:rPr lang="en-US" sz="2000" b="1" i="1" dirty="0" smtClean="0"/>
              <a:t>R</a:t>
            </a:r>
            <a:r>
              <a:rPr lang="ru-RU" sz="2000" b="1" i="1" dirty="0" smtClean="0"/>
              <a:t>  </a:t>
            </a:r>
            <a:r>
              <a:rPr lang="ru-RU" sz="2000" dirty="0" smtClean="0"/>
              <a:t>практически не зависит, </a:t>
            </a:r>
          </a:p>
          <a:p>
            <a:pPr algn="ctr"/>
            <a:r>
              <a:rPr lang="ru-RU" sz="2000" dirty="0" smtClean="0"/>
              <a:t>Но от его величины будет зависеть </a:t>
            </a:r>
          </a:p>
          <a:p>
            <a:pPr algn="ctr"/>
            <a:r>
              <a:rPr lang="ru-RU" sz="2000" dirty="0" smtClean="0"/>
              <a:t>напряжение на нем. Именно поэтому, </a:t>
            </a:r>
          </a:p>
          <a:p>
            <a:pPr algn="ctr"/>
            <a:r>
              <a:rPr lang="ru-RU" sz="2000" dirty="0" smtClean="0"/>
              <a:t>изменяя  сопротивление, можно получать многократное усиление напряжения, а , значит,</a:t>
            </a:r>
          </a:p>
          <a:p>
            <a:pPr algn="ctr"/>
            <a:r>
              <a:rPr lang="ru-RU" sz="2000" dirty="0" smtClean="0"/>
              <a:t> и мощности 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2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5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8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1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4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3" grpId="0"/>
      <p:bldP spid="14" grpId="0"/>
      <p:bldP spid="15" grpId="0" animBg="1"/>
      <p:bldP spid="19" grpId="0"/>
      <p:bldP spid="20" grpId="0"/>
      <p:bldP spid="21" grpId="0"/>
      <p:bldP spid="24" grpId="0"/>
      <p:bldP spid="25" grpId="0"/>
      <p:bldP spid="26" grpId="0"/>
      <p:bldP spid="34" grpId="0" animBg="1"/>
      <p:bldP spid="76" grpId="0" animBg="1"/>
      <p:bldP spid="77" grpId="0" animBg="1"/>
      <p:bldP spid="82" grpId="0"/>
      <p:bldP spid="83" grpId="0"/>
      <p:bldP spid="84" grpId="0"/>
      <p:bldP spid="85" grpId="0"/>
      <p:bldP spid="89" grpId="0"/>
      <p:bldP spid="92" grpId="0"/>
      <p:bldP spid="5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500034" y="1214422"/>
            <a:ext cx="8143932" cy="1588"/>
          </a:xfrm>
          <a:prstGeom prst="line">
            <a:avLst/>
          </a:prstGeom>
          <a:ln w="603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428596" y="1142984"/>
            <a:ext cx="8286808" cy="1588"/>
          </a:xfrm>
          <a:prstGeom prst="line">
            <a:avLst/>
          </a:prstGeom>
          <a:ln w="603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428596" y="6357958"/>
            <a:ext cx="8215370" cy="1588"/>
          </a:xfrm>
          <a:prstGeom prst="line">
            <a:avLst/>
          </a:prstGeom>
          <a:ln w="6032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C:\Documents and Settings\Admin\Рабочий стол\транзисторы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08869" y="1285860"/>
            <a:ext cx="3535131" cy="2571768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2285984" y="214290"/>
            <a:ext cx="48441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+mj-lt"/>
              </a:rPr>
              <a:t>Применение транзисторов</a:t>
            </a:r>
            <a:endParaRPr lang="ru-RU" sz="2800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1285860"/>
            <a:ext cx="5853525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dirty="0" smtClean="0">
                <a:solidFill>
                  <a:srgbClr val="C00000"/>
                </a:solidFill>
              </a:rPr>
              <a:t>Транзисторы получили  </a:t>
            </a:r>
          </a:p>
          <a:p>
            <a:pPr algn="ctr"/>
            <a:r>
              <a:rPr lang="ru-RU" sz="2000" dirty="0" smtClean="0">
                <a:solidFill>
                  <a:srgbClr val="C00000"/>
                </a:solidFill>
              </a:rPr>
              <a:t>чрезвычайно широкое распространение:</a:t>
            </a:r>
          </a:p>
          <a:p>
            <a:pPr algn="ctr">
              <a:buFont typeface="Arial" pitchFamily="34" charset="0"/>
              <a:buChar char="•"/>
            </a:pPr>
            <a:r>
              <a:rPr lang="ru-RU" sz="2000" dirty="0" smtClean="0"/>
              <a:t>  заменяют  электронные лампы во многих цепях;</a:t>
            </a:r>
          </a:p>
          <a:p>
            <a:pPr algn="ctr">
              <a:buFont typeface="Arial" pitchFamily="34" charset="0"/>
              <a:buChar char="•"/>
            </a:pPr>
            <a:r>
              <a:rPr lang="ru-RU" sz="2000" dirty="0" smtClean="0"/>
              <a:t> портативная радиоаппаратура;</a:t>
            </a:r>
          </a:p>
          <a:p>
            <a:pPr algn="ctr">
              <a:buFont typeface="Arial" pitchFamily="34" charset="0"/>
              <a:buChar char="•"/>
            </a:pPr>
            <a:r>
              <a:rPr lang="ru-RU" sz="2000" dirty="0" smtClean="0"/>
              <a:t> цифровая техника;</a:t>
            </a:r>
          </a:p>
          <a:p>
            <a:pPr algn="ctr">
              <a:buFont typeface="Arial" pitchFamily="34" charset="0"/>
              <a:buChar char="•"/>
            </a:pPr>
            <a:r>
              <a:rPr lang="ru-RU" sz="2000" dirty="0" smtClean="0"/>
              <a:t> процессоры;</a:t>
            </a:r>
            <a:endParaRPr lang="ru-RU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785786" y="3286124"/>
            <a:ext cx="466332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И все  это благодаря своим преимуществам</a:t>
            </a:r>
            <a:r>
              <a:rPr lang="ru-RU" dirty="0" smtClean="0"/>
              <a:t>:  </a:t>
            </a:r>
          </a:p>
          <a:p>
            <a:pPr algn="ctr">
              <a:buFont typeface="Arial" pitchFamily="34" charset="0"/>
              <a:buChar char="•"/>
            </a:pPr>
            <a:r>
              <a:rPr lang="ru-RU" dirty="0" smtClean="0"/>
              <a:t> не потребляют большой мощности, </a:t>
            </a:r>
          </a:p>
          <a:p>
            <a:pPr algn="ctr">
              <a:buFont typeface="Arial" pitchFamily="34" charset="0"/>
              <a:buChar char="•"/>
            </a:pPr>
            <a:r>
              <a:rPr lang="ru-RU" dirty="0" smtClean="0"/>
              <a:t> компактны по размерам и массе,</a:t>
            </a:r>
          </a:p>
          <a:p>
            <a:pPr algn="ctr">
              <a:buFont typeface="Arial" pitchFamily="34" charset="0"/>
              <a:buChar char="•"/>
            </a:pPr>
            <a:r>
              <a:rPr lang="ru-RU" dirty="0" smtClean="0"/>
              <a:t>  работают при более низких напряжениях.</a:t>
            </a:r>
          </a:p>
          <a:p>
            <a:pPr algn="ctr"/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428596" y="4714884"/>
            <a:ext cx="576805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Недостатками транзисторов являются:</a:t>
            </a:r>
          </a:p>
          <a:p>
            <a:pPr algn="ctr">
              <a:buFont typeface="Arial" pitchFamily="34" charset="0"/>
              <a:buChar char="•"/>
            </a:pPr>
            <a:r>
              <a:rPr lang="ru-RU" dirty="0" smtClean="0"/>
              <a:t> большая чувствительность к повышению температуры;</a:t>
            </a:r>
          </a:p>
          <a:p>
            <a:pPr algn="ctr">
              <a:buFont typeface="Arial" pitchFamily="34" charset="0"/>
              <a:buChar char="•"/>
            </a:pPr>
            <a:r>
              <a:rPr lang="ru-RU" dirty="0" smtClean="0"/>
              <a:t> чувствительность к электрическим перегрузкам;</a:t>
            </a:r>
          </a:p>
          <a:p>
            <a:pPr algn="ctr">
              <a:buFont typeface="Arial" pitchFamily="34" charset="0"/>
              <a:buChar char="•"/>
            </a:pPr>
            <a:r>
              <a:rPr lang="ru-RU" dirty="0" smtClean="0"/>
              <a:t> чувствительность к проникающим излучениям. </a:t>
            </a:r>
            <a:endParaRPr lang="ru-RU" dirty="0"/>
          </a:p>
        </p:txBody>
      </p:sp>
      <p:sp>
        <p:nvSpPr>
          <p:cNvPr id="12" name="Овал 11"/>
          <p:cNvSpPr/>
          <p:nvPr/>
        </p:nvSpPr>
        <p:spPr>
          <a:xfrm>
            <a:off x="7030677" y="4071942"/>
            <a:ext cx="857256" cy="785818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rot="5400000">
            <a:off x="7208478" y="4464851"/>
            <a:ext cx="500860" cy="7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6602049" y="4500570"/>
            <a:ext cx="857256" cy="7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>
            <a:off x="7602578" y="4928801"/>
            <a:ext cx="28654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7459305" y="4572008"/>
            <a:ext cx="285752" cy="21510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2" name="Группа 61"/>
          <p:cNvGrpSpPr/>
          <p:nvPr/>
        </p:nvGrpSpPr>
        <p:grpSpPr>
          <a:xfrm>
            <a:off x="7459305" y="3786190"/>
            <a:ext cx="287340" cy="648020"/>
            <a:chOff x="7929586" y="4929198"/>
            <a:chExt cx="287340" cy="648020"/>
          </a:xfrm>
        </p:grpSpPr>
        <p:cxnSp>
          <p:nvCxnSpPr>
            <p:cNvPr id="25" name="Прямая со стрелкой 24"/>
            <p:cNvCxnSpPr/>
            <p:nvPr/>
          </p:nvCxnSpPr>
          <p:spPr>
            <a:xfrm rot="5400000">
              <a:off x="7927047" y="5288927"/>
              <a:ext cx="290830" cy="285752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Прямая соединительная линия 57"/>
            <p:cNvCxnSpPr/>
            <p:nvPr/>
          </p:nvCxnSpPr>
          <p:spPr>
            <a:xfrm rot="5400000">
              <a:off x="8037537" y="5106999"/>
              <a:ext cx="35719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3" name="TextBox 62"/>
          <p:cNvSpPr txBox="1"/>
          <p:nvPr/>
        </p:nvSpPr>
        <p:spPr>
          <a:xfrm>
            <a:off x="6673487" y="414338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Б</a:t>
            </a:r>
            <a:endParaRPr lang="ru-RU" b="1" dirty="0"/>
          </a:p>
        </p:txBody>
      </p:sp>
      <p:sp>
        <p:nvSpPr>
          <p:cNvPr id="64" name="TextBox 63"/>
          <p:cNvSpPr txBox="1"/>
          <p:nvPr/>
        </p:nvSpPr>
        <p:spPr>
          <a:xfrm>
            <a:off x="7316429" y="3714752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Э</a:t>
            </a:r>
            <a:endParaRPr lang="ru-RU" b="1" dirty="0"/>
          </a:p>
        </p:txBody>
      </p:sp>
      <p:sp>
        <p:nvSpPr>
          <p:cNvPr id="65" name="TextBox 64"/>
          <p:cNvSpPr txBox="1"/>
          <p:nvPr/>
        </p:nvSpPr>
        <p:spPr>
          <a:xfrm>
            <a:off x="7459305" y="4786322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К</a:t>
            </a:r>
            <a:endParaRPr lang="ru-RU" b="1" dirty="0"/>
          </a:p>
        </p:txBody>
      </p:sp>
      <p:sp>
        <p:nvSpPr>
          <p:cNvPr id="66" name="TextBox 65"/>
          <p:cNvSpPr txBox="1"/>
          <p:nvPr/>
        </p:nvSpPr>
        <p:spPr>
          <a:xfrm>
            <a:off x="6143636" y="5072074"/>
            <a:ext cx="27324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обозначение транзистора</a:t>
            </a:r>
          </a:p>
          <a:p>
            <a:pPr algn="ctr"/>
            <a:r>
              <a:rPr lang="ru-RU" dirty="0" smtClean="0"/>
              <a:t>на схеме</a:t>
            </a:r>
            <a:endParaRPr lang="ru-RU" dirty="0"/>
          </a:p>
        </p:txBody>
      </p:sp>
      <p:sp>
        <p:nvSpPr>
          <p:cNvPr id="67" name="Управляющая кнопка: назад 66">
            <a:hlinkClick r:id="rId3" action="ppaction://hlinksldjump" highlightClick="1"/>
          </p:cNvPr>
          <p:cNvSpPr/>
          <p:nvPr/>
        </p:nvSpPr>
        <p:spPr>
          <a:xfrm>
            <a:off x="8072462" y="6500834"/>
            <a:ext cx="785818" cy="21431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 animBg="1"/>
      <p:bldP spid="63" grpId="0"/>
      <p:bldP spid="64" grpId="0"/>
      <p:bldP spid="65" grpId="0"/>
      <p:bldP spid="6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500034" y="1214422"/>
            <a:ext cx="8143932" cy="1588"/>
          </a:xfrm>
          <a:prstGeom prst="line">
            <a:avLst/>
          </a:prstGeom>
          <a:ln w="603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428596" y="1142984"/>
            <a:ext cx="8286808" cy="1588"/>
          </a:xfrm>
          <a:prstGeom prst="line">
            <a:avLst/>
          </a:prstGeom>
          <a:ln w="603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428596" y="6357958"/>
            <a:ext cx="8215370" cy="1588"/>
          </a:xfrm>
          <a:prstGeom prst="line">
            <a:avLst/>
          </a:prstGeom>
          <a:ln w="6032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071670" y="357166"/>
            <a:ext cx="53907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+mj-lt"/>
              </a:rPr>
              <a:t>Литература и  интернет – ресурсы</a:t>
            </a:r>
            <a:endParaRPr lang="ru-RU" sz="2400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7158" y="1357298"/>
            <a:ext cx="850112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ru-RU" sz="2000" b="1" dirty="0" err="1" smtClean="0"/>
              <a:t>Мякишев</a:t>
            </a:r>
            <a:r>
              <a:rPr lang="ru-RU" sz="2000" b="1" dirty="0" smtClean="0"/>
              <a:t> Г.Я. Физика: учебник для 10 класса  общеобразовательных учреждений / Г. Я. </a:t>
            </a:r>
            <a:r>
              <a:rPr lang="ru-RU" sz="2000" b="1" dirty="0" err="1" smtClean="0"/>
              <a:t>Мякишев</a:t>
            </a:r>
            <a:r>
              <a:rPr lang="ru-RU" sz="2000" b="1" dirty="0" smtClean="0"/>
              <a:t>, Б. Б. </a:t>
            </a:r>
            <a:r>
              <a:rPr lang="ru-RU" sz="2000" b="1" dirty="0" err="1" smtClean="0"/>
              <a:t>Буховцев</a:t>
            </a:r>
            <a:r>
              <a:rPr lang="ru-RU" sz="2000" b="1" dirty="0" smtClean="0"/>
              <a:t>, Н. Н. Сотский. – М. : Просвещение, 2009 г.</a:t>
            </a:r>
            <a:endParaRPr lang="ru-RU" sz="2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57158" y="2428868"/>
            <a:ext cx="75069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2.</a:t>
            </a:r>
            <a:r>
              <a:rPr lang="en-US" sz="2000" b="1" dirty="0" smtClean="0"/>
              <a:t> </a:t>
            </a:r>
            <a:r>
              <a:rPr lang="ru-RU" sz="2000" b="1" dirty="0" smtClean="0"/>
              <a:t>   </a:t>
            </a:r>
            <a:r>
              <a:rPr lang="en-US" sz="2000" b="1" dirty="0" smtClean="0">
                <a:hlinkClick r:id="rId2"/>
              </a:rPr>
              <a:t>http://ru.wikipedia.org/wiki/</a:t>
            </a:r>
            <a:r>
              <a:rPr lang="ru-RU" sz="2000" b="1" dirty="0" smtClean="0">
                <a:hlinkClick r:id="rId2"/>
              </a:rPr>
              <a:t>Транзистор</a:t>
            </a:r>
            <a:r>
              <a:rPr lang="ru-RU" sz="2000" b="1" dirty="0" smtClean="0"/>
              <a:t> - фото транзисторов </a:t>
            </a:r>
            <a:endParaRPr lang="ru-RU" sz="2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57158" y="3214686"/>
            <a:ext cx="60603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3.    </a:t>
            </a:r>
            <a:r>
              <a:rPr lang="en-US" sz="2000" b="1" dirty="0" smtClean="0">
                <a:hlinkClick r:id="rId3"/>
              </a:rPr>
              <a:t>http://ru.wikipedia.org/wiki/</a:t>
            </a:r>
            <a:r>
              <a:rPr lang="ru-RU" sz="2000" b="1" dirty="0" smtClean="0">
                <a:hlinkClick r:id="rId3"/>
              </a:rPr>
              <a:t>Диод</a:t>
            </a:r>
            <a:r>
              <a:rPr lang="ru-RU" sz="2000" b="1" dirty="0" smtClean="0"/>
              <a:t> - фото диодов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428596" y="1142984"/>
            <a:ext cx="8286808" cy="1588"/>
          </a:xfrm>
          <a:prstGeom prst="line">
            <a:avLst/>
          </a:prstGeom>
          <a:ln w="603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500034" y="1214422"/>
            <a:ext cx="8143932" cy="1588"/>
          </a:xfrm>
          <a:prstGeom prst="line">
            <a:avLst/>
          </a:prstGeom>
          <a:ln w="603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428596" y="6357958"/>
            <a:ext cx="8215370" cy="1588"/>
          </a:xfrm>
          <a:prstGeom prst="line">
            <a:avLst/>
          </a:prstGeom>
          <a:ln w="6032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143240" y="357166"/>
            <a:ext cx="25816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+mj-lt"/>
              </a:rPr>
              <a:t>СОДЕРЖАНИЕ</a:t>
            </a:r>
            <a:endParaRPr lang="ru-RU" sz="2800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428736"/>
            <a:ext cx="83582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400" b="1" dirty="0" smtClean="0"/>
              <a:t>  Особенности и строение полупроводников…........................ </a:t>
            </a:r>
            <a:endParaRPr lang="ru-RU" sz="2400" b="1" dirty="0"/>
          </a:p>
        </p:txBody>
      </p:sp>
      <p:sp>
        <p:nvSpPr>
          <p:cNvPr id="9" name="Управляющая кнопка: далее 8">
            <a:hlinkClick r:id="" action="ppaction://hlinkshowjump?jump=nextslide" highlightClick="1"/>
          </p:cNvPr>
          <p:cNvSpPr/>
          <p:nvPr/>
        </p:nvSpPr>
        <p:spPr>
          <a:xfrm>
            <a:off x="8286776" y="1500174"/>
            <a:ext cx="714380" cy="28575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0" y="2143116"/>
            <a:ext cx="83582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400" b="1" dirty="0" smtClean="0"/>
              <a:t>   Собственная проводимость полупроводников………………….. </a:t>
            </a:r>
            <a:endParaRPr lang="ru-RU" sz="2400" b="1" dirty="0"/>
          </a:p>
        </p:txBody>
      </p:sp>
      <p:sp>
        <p:nvSpPr>
          <p:cNvPr id="11" name="Управляющая кнопка: далее 10">
            <a:hlinkClick r:id="rId2" action="ppaction://hlinksldjump" highlightClick="1"/>
          </p:cNvPr>
          <p:cNvSpPr/>
          <p:nvPr/>
        </p:nvSpPr>
        <p:spPr>
          <a:xfrm>
            <a:off x="8286776" y="2214554"/>
            <a:ext cx="714380" cy="28575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0" y="2857496"/>
            <a:ext cx="84296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400" b="1" dirty="0" smtClean="0"/>
              <a:t>   Проводимость полупроводников при наличии примесей…</a:t>
            </a:r>
            <a:endParaRPr lang="ru-RU" sz="2400" b="1" dirty="0"/>
          </a:p>
        </p:txBody>
      </p:sp>
      <p:sp>
        <p:nvSpPr>
          <p:cNvPr id="13" name="Управляющая кнопка: далее 12">
            <a:hlinkClick r:id="rId3" action="ppaction://hlinksldjump" highlightClick="1"/>
          </p:cNvPr>
          <p:cNvSpPr/>
          <p:nvPr/>
        </p:nvSpPr>
        <p:spPr>
          <a:xfrm>
            <a:off x="8286776" y="2928934"/>
            <a:ext cx="714380" cy="28575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0" y="3500439"/>
            <a:ext cx="84296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400" b="1" dirty="0" smtClean="0"/>
              <a:t>   </a:t>
            </a:r>
            <a:r>
              <a:rPr lang="ru-RU" sz="2400" b="1" i="1" dirty="0" smtClean="0"/>
              <a:t>р – п </a:t>
            </a:r>
            <a:r>
              <a:rPr lang="ru-RU" sz="2400" b="1" dirty="0" smtClean="0"/>
              <a:t>– переход………………………………………………………………………</a:t>
            </a:r>
            <a:endParaRPr lang="ru-RU" sz="2400" b="1" dirty="0"/>
          </a:p>
        </p:txBody>
      </p:sp>
      <p:sp>
        <p:nvSpPr>
          <p:cNvPr id="15" name="Управляющая кнопка: далее 14">
            <a:hlinkClick r:id="rId4" action="ppaction://hlinksldjump" highlightClick="1"/>
          </p:cNvPr>
          <p:cNvSpPr/>
          <p:nvPr/>
        </p:nvSpPr>
        <p:spPr>
          <a:xfrm>
            <a:off x="8286776" y="3571876"/>
            <a:ext cx="714380" cy="28575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0" y="4143380"/>
            <a:ext cx="83582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400" b="1" dirty="0" smtClean="0"/>
              <a:t>   Полупроводниковый диод…………………………………………………..</a:t>
            </a:r>
            <a:endParaRPr lang="ru-RU" sz="2400" b="1" dirty="0"/>
          </a:p>
        </p:txBody>
      </p:sp>
      <p:sp>
        <p:nvSpPr>
          <p:cNvPr id="17" name="Управляющая кнопка: далее 16">
            <a:hlinkClick r:id="rId5" action="ppaction://hlinksldjump" highlightClick="1"/>
          </p:cNvPr>
          <p:cNvSpPr/>
          <p:nvPr/>
        </p:nvSpPr>
        <p:spPr>
          <a:xfrm>
            <a:off x="8286776" y="4214818"/>
            <a:ext cx="714380" cy="28575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0" y="4857760"/>
            <a:ext cx="85010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400" b="1" dirty="0" smtClean="0"/>
              <a:t>   Транзистор……………………………………………………………………………. </a:t>
            </a:r>
            <a:endParaRPr lang="ru-RU" sz="2400" b="1" dirty="0"/>
          </a:p>
        </p:txBody>
      </p:sp>
      <p:sp>
        <p:nvSpPr>
          <p:cNvPr id="19" name="Управляющая кнопка: далее 18">
            <a:hlinkClick r:id="rId6" action="ppaction://hlinksldjump" highlightClick="1"/>
          </p:cNvPr>
          <p:cNvSpPr/>
          <p:nvPr/>
        </p:nvSpPr>
        <p:spPr>
          <a:xfrm>
            <a:off x="8286776" y="4929198"/>
            <a:ext cx="714380" cy="28575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1142984"/>
            <a:ext cx="835824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solidFill>
                  <a:schemeClr val="accent4"/>
                </a:solidFill>
              </a:rPr>
              <a:t>Полупроводники</a:t>
            </a:r>
            <a:r>
              <a:rPr lang="ru-RU" sz="2400" b="1" dirty="0" smtClean="0">
                <a:solidFill>
                  <a:schemeClr val="accent4"/>
                </a:solidFill>
              </a:rPr>
              <a:t>  </a:t>
            </a:r>
            <a:r>
              <a:rPr lang="ru-RU" sz="2000" dirty="0" smtClean="0"/>
              <a:t>—  материалы,  которые  по  своей   проводимости занимают промежуточное место между проводниками и диэлектриками </a:t>
            </a:r>
          </a:p>
          <a:p>
            <a:r>
              <a:rPr lang="ru-RU" sz="2000" dirty="0" smtClean="0"/>
              <a:t>и  отличаются  от проводников  сильной  зависимостью  проводимости от концентрации   примесей,  температуры  и  различных  видов  излучения.</a:t>
            </a:r>
            <a:endParaRPr lang="ru-RU" sz="2000" dirty="0"/>
          </a:p>
        </p:txBody>
      </p:sp>
      <p:cxnSp>
        <p:nvCxnSpPr>
          <p:cNvPr id="3" name="Прямая со стрелкой 2"/>
          <p:cNvCxnSpPr/>
          <p:nvPr/>
        </p:nvCxnSpPr>
        <p:spPr>
          <a:xfrm rot="5400000" flipH="1" flipV="1">
            <a:off x="-642974" y="4214818"/>
            <a:ext cx="3143272" cy="1588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 стрелкой 3"/>
          <p:cNvCxnSpPr/>
          <p:nvPr/>
        </p:nvCxnSpPr>
        <p:spPr>
          <a:xfrm>
            <a:off x="714348" y="5572140"/>
            <a:ext cx="3143272" cy="1588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Дуга 6"/>
          <p:cNvSpPr/>
          <p:nvPr/>
        </p:nvSpPr>
        <p:spPr>
          <a:xfrm rot="10800000">
            <a:off x="1142975" y="1428736"/>
            <a:ext cx="3929024" cy="3727018"/>
          </a:xfrm>
          <a:prstGeom prst="arc">
            <a:avLst>
              <a:gd name="adj1" fmla="val 16200000"/>
              <a:gd name="adj2" fmla="val 162041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571472" y="2428868"/>
            <a:ext cx="3577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400" b="1" i="1" dirty="0" smtClean="0">
                <a:latin typeface="Book Antiqua" pitchFamily="18" charset="0"/>
              </a:rPr>
              <a:t>ρ</a:t>
            </a:r>
            <a:endParaRPr lang="ru-RU" sz="2400" b="1" i="1" dirty="0">
              <a:latin typeface="Book Antiqua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71868" y="521495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latin typeface="Book Antiqua" pitchFamily="18" charset="0"/>
              </a:rPr>
              <a:t>Т</a:t>
            </a:r>
            <a:endParaRPr lang="ru-RU" b="1" i="1" dirty="0">
              <a:latin typeface="Book Antiqua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2910" y="521495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0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643306" y="2714620"/>
            <a:ext cx="500066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/>
              <a:t>Основное  свойство  полупроводников –    увеличение электрической проводимости</a:t>
            </a:r>
          </a:p>
          <a:p>
            <a:pPr algn="ctr"/>
            <a:r>
              <a:rPr lang="ru-RU" sz="2000" dirty="0" smtClean="0"/>
              <a:t>с ростом температуры.</a:t>
            </a:r>
            <a:endParaRPr lang="ru-RU" sz="2000" dirty="0"/>
          </a:p>
        </p:txBody>
      </p:sp>
      <p:cxnSp>
        <p:nvCxnSpPr>
          <p:cNvPr id="15" name="Прямая со стрелкой 14"/>
          <p:cNvCxnSpPr/>
          <p:nvPr/>
        </p:nvCxnSpPr>
        <p:spPr>
          <a:xfrm rot="10800000">
            <a:off x="1000100" y="5429264"/>
            <a:ext cx="2571768" cy="1588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5400000" flipH="1" flipV="1">
            <a:off x="-250859" y="4108455"/>
            <a:ext cx="2073290" cy="1588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>
            <a:off x="357158" y="2857496"/>
            <a:ext cx="50003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∞</a:t>
            </a:r>
            <a:endParaRPr lang="ru-RU" sz="2400" dirty="0"/>
          </a:p>
        </p:txBody>
      </p:sp>
      <p:sp>
        <p:nvSpPr>
          <p:cNvPr id="23" name="TextBox 22"/>
          <p:cNvSpPr txBox="1"/>
          <p:nvPr/>
        </p:nvSpPr>
        <p:spPr>
          <a:xfrm>
            <a:off x="3571868" y="3857628"/>
            <a:ext cx="507209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Из графика зависимости  </a:t>
            </a:r>
            <a:r>
              <a:rPr lang="el-GR" sz="2000" b="1" i="1" dirty="0" smtClean="0">
                <a:latin typeface="Book Antiqua" pitchFamily="18" charset="0"/>
              </a:rPr>
              <a:t>ρ</a:t>
            </a:r>
            <a:r>
              <a:rPr lang="ru-RU" sz="2000" b="1" i="1" dirty="0" smtClean="0">
                <a:latin typeface="Book Antiqua" pitchFamily="18" charset="0"/>
              </a:rPr>
              <a:t>(Т)  </a:t>
            </a:r>
            <a:r>
              <a:rPr lang="ru-RU" sz="2000" dirty="0" smtClean="0"/>
              <a:t>видно, </a:t>
            </a:r>
          </a:p>
          <a:p>
            <a:pPr algn="ctr"/>
            <a:r>
              <a:rPr lang="ru-RU" sz="2000" dirty="0" smtClean="0"/>
              <a:t>что при  </a:t>
            </a:r>
            <a:r>
              <a:rPr lang="ru-RU" sz="2000" b="1" i="1" dirty="0" smtClean="0">
                <a:latin typeface="Book Antiqua" pitchFamily="18" charset="0"/>
              </a:rPr>
              <a:t>Т</a:t>
            </a:r>
            <a:r>
              <a:rPr lang="ru-RU" sz="2000" dirty="0" smtClean="0"/>
              <a:t> →</a:t>
            </a:r>
            <a:r>
              <a:rPr lang="el-GR" sz="2000" dirty="0" smtClean="0"/>
              <a:t> 0</a:t>
            </a:r>
            <a:r>
              <a:rPr lang="ru-RU" sz="2000" dirty="0" smtClean="0"/>
              <a:t> ,  </a:t>
            </a:r>
            <a:r>
              <a:rPr lang="el-GR" sz="2000" b="1" i="1" dirty="0" smtClean="0">
                <a:latin typeface="Book Antiqua" pitchFamily="18" charset="0"/>
              </a:rPr>
              <a:t>ρ</a:t>
            </a:r>
            <a:r>
              <a:rPr lang="el-GR" sz="2000" dirty="0" smtClean="0"/>
              <a:t>→</a:t>
            </a:r>
            <a:r>
              <a:rPr lang="ru-RU" sz="2000" dirty="0" smtClean="0"/>
              <a:t> ∞ ,</a:t>
            </a:r>
          </a:p>
          <a:p>
            <a:pPr algn="ctr"/>
            <a:r>
              <a:rPr lang="ru-RU" sz="2000" dirty="0"/>
              <a:t>а</a:t>
            </a:r>
            <a:r>
              <a:rPr lang="ru-RU" sz="2000" dirty="0" smtClean="0"/>
              <a:t> при </a:t>
            </a:r>
            <a:r>
              <a:rPr lang="ru-RU" sz="2000" b="1" i="1" dirty="0" smtClean="0">
                <a:latin typeface="Book Antiqua" pitchFamily="18" charset="0"/>
              </a:rPr>
              <a:t>Т</a:t>
            </a:r>
            <a:r>
              <a:rPr lang="ru-RU" sz="2000" dirty="0" smtClean="0"/>
              <a:t> → ∞ ,  </a:t>
            </a:r>
            <a:r>
              <a:rPr lang="el-GR" sz="2000" b="1" i="1" dirty="0" smtClean="0">
                <a:latin typeface="Book Antiqua" pitchFamily="18" charset="0"/>
              </a:rPr>
              <a:t>ρ</a:t>
            </a:r>
            <a:r>
              <a:rPr lang="el-GR" sz="2000" dirty="0" smtClean="0"/>
              <a:t>→0</a:t>
            </a:r>
            <a:endParaRPr lang="ru-RU" sz="2000" dirty="0" smtClean="0"/>
          </a:p>
          <a:p>
            <a:pPr algn="ctr"/>
            <a:endParaRPr lang="ru-RU" sz="2000" dirty="0" smtClean="0"/>
          </a:p>
          <a:p>
            <a:pPr algn="ctr"/>
            <a:endParaRPr lang="ru-RU" sz="2000" dirty="0"/>
          </a:p>
        </p:txBody>
      </p:sp>
      <p:sp>
        <p:nvSpPr>
          <p:cNvPr id="24" name="TextBox 23"/>
          <p:cNvSpPr txBox="1"/>
          <p:nvPr/>
        </p:nvSpPr>
        <p:spPr>
          <a:xfrm>
            <a:off x="3786182" y="4857760"/>
            <a:ext cx="505369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u="sng" dirty="0" smtClean="0">
                <a:solidFill>
                  <a:srgbClr val="C00000"/>
                </a:solidFill>
              </a:rPr>
              <a:t>Вывод: </a:t>
            </a:r>
          </a:p>
          <a:p>
            <a:pPr algn="ctr"/>
            <a:r>
              <a:rPr lang="ru-RU" sz="2000" dirty="0" smtClean="0"/>
              <a:t>При низких температурах  полупроводник</a:t>
            </a:r>
          </a:p>
          <a:p>
            <a:pPr algn="ctr"/>
            <a:r>
              <a:rPr lang="ru-RU" sz="2000" dirty="0" smtClean="0"/>
              <a:t>ведет себя как диэлектрик , а при </a:t>
            </a:r>
          </a:p>
          <a:p>
            <a:pPr algn="ctr"/>
            <a:r>
              <a:rPr lang="ru-RU" sz="2000" dirty="0" smtClean="0"/>
              <a:t> высоких обладает хорошей проводимостью</a:t>
            </a:r>
            <a:endParaRPr lang="ru-RU" sz="2000" dirty="0"/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500034" y="1214422"/>
            <a:ext cx="8143932" cy="1588"/>
          </a:xfrm>
          <a:prstGeom prst="line">
            <a:avLst/>
          </a:prstGeom>
          <a:ln w="603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428596" y="1142984"/>
            <a:ext cx="8286808" cy="1588"/>
          </a:xfrm>
          <a:prstGeom prst="line">
            <a:avLst/>
          </a:prstGeom>
          <a:ln w="603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428596" y="6357958"/>
            <a:ext cx="8215370" cy="1588"/>
          </a:xfrm>
          <a:prstGeom prst="line">
            <a:avLst/>
          </a:prstGeom>
          <a:ln w="6032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V="1">
            <a:off x="1142976" y="5715016"/>
            <a:ext cx="2500330" cy="1588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3571868" y="5572140"/>
            <a:ext cx="50003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∞</a:t>
            </a:r>
            <a:endParaRPr lang="ru-RU" sz="2400" dirty="0"/>
          </a:p>
        </p:txBody>
      </p:sp>
      <p:cxnSp>
        <p:nvCxnSpPr>
          <p:cNvPr id="25" name="Прямая со стрелкой 24"/>
          <p:cNvCxnSpPr>
            <a:endCxn id="11" idx="1"/>
          </p:cNvCxnSpPr>
          <p:nvPr/>
        </p:nvCxnSpPr>
        <p:spPr>
          <a:xfrm rot="5400000">
            <a:off x="-448761" y="4306357"/>
            <a:ext cx="2184930" cy="1588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2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5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000"/>
                            </p:stCondLst>
                            <p:childTnLst>
                              <p:par>
                                <p:cTn id="6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9" grpId="0"/>
      <p:bldP spid="10" grpId="0"/>
      <p:bldP spid="11" grpId="0"/>
      <p:bldP spid="13" grpId="0"/>
      <p:bldP spid="22" grpId="0"/>
      <p:bldP spid="23" grpId="0"/>
      <p:bldP spid="24" grpId="0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6" name="Группа 235"/>
          <p:cNvGrpSpPr/>
          <p:nvPr/>
        </p:nvGrpSpPr>
        <p:grpSpPr>
          <a:xfrm>
            <a:off x="785786" y="2714620"/>
            <a:ext cx="7786742" cy="2786082"/>
            <a:chOff x="428596" y="2714620"/>
            <a:chExt cx="7786742" cy="2786082"/>
          </a:xfrm>
        </p:grpSpPr>
        <p:grpSp>
          <p:nvGrpSpPr>
            <p:cNvPr id="211" name="Группа 210"/>
            <p:cNvGrpSpPr/>
            <p:nvPr/>
          </p:nvGrpSpPr>
          <p:grpSpPr>
            <a:xfrm>
              <a:off x="428596" y="2714620"/>
              <a:ext cx="7715306" cy="2786082"/>
              <a:chOff x="428596" y="2714620"/>
              <a:chExt cx="7715306" cy="2786082"/>
            </a:xfrm>
          </p:grpSpPr>
          <p:grpSp>
            <p:nvGrpSpPr>
              <p:cNvPr id="153" name="Группа 152"/>
              <p:cNvGrpSpPr/>
              <p:nvPr/>
            </p:nvGrpSpPr>
            <p:grpSpPr>
              <a:xfrm>
                <a:off x="428596" y="2714620"/>
                <a:ext cx="7715306" cy="2786082"/>
                <a:chOff x="1357290" y="3071810"/>
                <a:chExt cx="6304945" cy="2143140"/>
              </a:xfrm>
            </p:grpSpPr>
            <p:cxnSp>
              <p:nvCxnSpPr>
                <p:cNvPr id="14" name="Прямая соединительная линия 13"/>
                <p:cNvCxnSpPr/>
                <p:nvPr/>
              </p:nvCxnSpPr>
              <p:spPr>
                <a:xfrm rot="16200000" flipV="1">
                  <a:off x="1428728" y="3071810"/>
                  <a:ext cx="214314" cy="214314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36" name="Группа 35"/>
                <p:cNvGrpSpPr/>
                <p:nvPr/>
              </p:nvGrpSpPr>
              <p:grpSpPr>
                <a:xfrm>
                  <a:off x="1428728" y="3143248"/>
                  <a:ext cx="2000264" cy="2000265"/>
                  <a:chOff x="1428728" y="3143248"/>
                  <a:chExt cx="2000264" cy="2000265"/>
                </a:xfrm>
              </p:grpSpPr>
              <p:grpSp>
                <p:nvGrpSpPr>
                  <p:cNvPr id="25" name="Группа 24"/>
                  <p:cNvGrpSpPr/>
                  <p:nvPr/>
                </p:nvGrpSpPr>
                <p:grpSpPr>
                  <a:xfrm>
                    <a:off x="1785918" y="3500438"/>
                    <a:ext cx="583760" cy="583760"/>
                    <a:chOff x="1785918" y="3500438"/>
                    <a:chExt cx="583760" cy="583760"/>
                  </a:xfrm>
                </p:grpSpPr>
                <p:cxnSp>
                  <p:nvCxnSpPr>
                    <p:cNvPr id="7" name="Прямая соединительная линия 6"/>
                    <p:cNvCxnSpPr/>
                    <p:nvPr/>
                  </p:nvCxnSpPr>
                  <p:spPr>
                    <a:xfrm rot="16200000" flipH="1">
                      <a:off x="1785918" y="3571876"/>
                      <a:ext cx="512322" cy="512322"/>
                    </a:xfrm>
                    <a:prstGeom prst="line">
                      <a:avLst/>
                    </a:prstGeom>
                    <a:ln w="15875">
                      <a:solidFill>
                        <a:schemeClr val="bg2">
                          <a:lumMod val="25000"/>
                          <a:alpha val="83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" name="Прямая соединительная линия 7"/>
                    <p:cNvCxnSpPr/>
                    <p:nvPr/>
                  </p:nvCxnSpPr>
                  <p:spPr>
                    <a:xfrm rot="16200000" flipH="1">
                      <a:off x="1857356" y="3500438"/>
                      <a:ext cx="512322" cy="512322"/>
                    </a:xfrm>
                    <a:prstGeom prst="line">
                      <a:avLst/>
                    </a:prstGeom>
                    <a:ln w="15875">
                      <a:solidFill>
                        <a:schemeClr val="bg2">
                          <a:lumMod val="25000"/>
                          <a:alpha val="83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6" name="Группа 25"/>
                  <p:cNvGrpSpPr/>
                  <p:nvPr/>
                </p:nvGrpSpPr>
                <p:grpSpPr>
                  <a:xfrm rot="16200000">
                    <a:off x="1422334" y="4172971"/>
                    <a:ext cx="976936" cy="964148"/>
                    <a:chOff x="1392742" y="3120050"/>
                    <a:chExt cx="976936" cy="964148"/>
                  </a:xfrm>
                </p:grpSpPr>
                <p:cxnSp>
                  <p:nvCxnSpPr>
                    <p:cNvPr id="27" name="Прямая соединительная линия 26"/>
                    <p:cNvCxnSpPr/>
                    <p:nvPr/>
                  </p:nvCxnSpPr>
                  <p:spPr>
                    <a:xfrm rot="10800000" flipH="1" flipV="1">
                      <a:off x="1392742" y="3191489"/>
                      <a:ext cx="905498" cy="892709"/>
                    </a:xfrm>
                    <a:prstGeom prst="line">
                      <a:avLst/>
                    </a:prstGeom>
                    <a:ln w="15875">
                      <a:solidFill>
                        <a:schemeClr val="bg2">
                          <a:lumMod val="25000"/>
                          <a:alpha val="83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8" name="Прямая соединительная линия 27"/>
                    <p:cNvCxnSpPr/>
                    <p:nvPr/>
                  </p:nvCxnSpPr>
                  <p:spPr>
                    <a:xfrm rot="10800000" flipH="1" flipV="1">
                      <a:off x="1464180" y="3120050"/>
                      <a:ext cx="905498" cy="892709"/>
                    </a:xfrm>
                    <a:prstGeom prst="line">
                      <a:avLst/>
                    </a:prstGeom>
                    <a:ln w="15875">
                      <a:solidFill>
                        <a:schemeClr val="bg2">
                          <a:lumMod val="25000"/>
                          <a:alpha val="83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9" name="Группа 28"/>
                  <p:cNvGrpSpPr/>
                  <p:nvPr/>
                </p:nvGrpSpPr>
                <p:grpSpPr>
                  <a:xfrm rot="16200000">
                    <a:off x="2494170" y="3149376"/>
                    <a:ext cx="940950" cy="928694"/>
                    <a:chOff x="1785918" y="3500438"/>
                    <a:chExt cx="940950" cy="928694"/>
                  </a:xfrm>
                </p:grpSpPr>
                <p:cxnSp>
                  <p:nvCxnSpPr>
                    <p:cNvPr id="30" name="Прямая соединительная линия 29"/>
                    <p:cNvCxnSpPr/>
                    <p:nvPr/>
                  </p:nvCxnSpPr>
                  <p:spPr>
                    <a:xfrm rot="10800000" flipH="1" flipV="1">
                      <a:off x="1785918" y="3571876"/>
                      <a:ext cx="869512" cy="857256"/>
                    </a:xfrm>
                    <a:prstGeom prst="line">
                      <a:avLst/>
                    </a:prstGeom>
                    <a:ln w="15875">
                      <a:solidFill>
                        <a:schemeClr val="bg2">
                          <a:lumMod val="25000"/>
                          <a:alpha val="83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1" name="Прямая соединительная линия 30"/>
                    <p:cNvCxnSpPr/>
                    <p:nvPr/>
                  </p:nvCxnSpPr>
                  <p:spPr>
                    <a:xfrm rot="10800000" flipH="1" flipV="1">
                      <a:off x="1857356" y="3500438"/>
                      <a:ext cx="869512" cy="857256"/>
                    </a:xfrm>
                    <a:prstGeom prst="line">
                      <a:avLst/>
                    </a:prstGeom>
                    <a:ln w="15875">
                      <a:solidFill>
                        <a:schemeClr val="bg2">
                          <a:lumMod val="25000"/>
                          <a:alpha val="83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2" name="Группа 31"/>
                  <p:cNvGrpSpPr/>
                  <p:nvPr/>
                </p:nvGrpSpPr>
                <p:grpSpPr>
                  <a:xfrm>
                    <a:off x="2500298" y="4214818"/>
                    <a:ext cx="583760" cy="583760"/>
                    <a:chOff x="1785918" y="3500438"/>
                    <a:chExt cx="583760" cy="583760"/>
                  </a:xfrm>
                </p:grpSpPr>
                <p:cxnSp>
                  <p:nvCxnSpPr>
                    <p:cNvPr id="33" name="Прямая соединительная линия 32"/>
                    <p:cNvCxnSpPr/>
                    <p:nvPr/>
                  </p:nvCxnSpPr>
                  <p:spPr>
                    <a:xfrm rot="16200000" flipH="1">
                      <a:off x="1785918" y="3571876"/>
                      <a:ext cx="512322" cy="512322"/>
                    </a:xfrm>
                    <a:prstGeom prst="line">
                      <a:avLst/>
                    </a:prstGeom>
                    <a:ln w="15875">
                      <a:solidFill>
                        <a:schemeClr val="bg2">
                          <a:lumMod val="25000"/>
                          <a:alpha val="83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4" name="Прямая соединительная линия 33"/>
                    <p:cNvCxnSpPr/>
                    <p:nvPr/>
                  </p:nvCxnSpPr>
                  <p:spPr>
                    <a:xfrm rot="16200000" flipH="1">
                      <a:off x="1857356" y="3500438"/>
                      <a:ext cx="512322" cy="512322"/>
                    </a:xfrm>
                    <a:prstGeom prst="line">
                      <a:avLst/>
                    </a:prstGeom>
                    <a:ln w="15875">
                      <a:solidFill>
                        <a:schemeClr val="bg2">
                          <a:lumMod val="25000"/>
                          <a:alpha val="83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35" name="Овал 34"/>
                  <p:cNvSpPr/>
                  <p:nvPr/>
                </p:nvSpPr>
                <p:spPr>
                  <a:xfrm>
                    <a:off x="2285984" y="4000504"/>
                    <a:ext cx="285752" cy="285752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</p:grpSp>
            <p:grpSp>
              <p:nvGrpSpPr>
                <p:cNvPr id="37" name="Группа 36"/>
                <p:cNvGrpSpPr/>
                <p:nvPr/>
              </p:nvGrpSpPr>
              <p:grpSpPr>
                <a:xfrm>
                  <a:off x="2857488" y="3143248"/>
                  <a:ext cx="2071702" cy="2000265"/>
                  <a:chOff x="1428728" y="3071810"/>
                  <a:chExt cx="2071702" cy="2000265"/>
                </a:xfrm>
              </p:grpSpPr>
              <p:grpSp>
                <p:nvGrpSpPr>
                  <p:cNvPr id="40" name="Группа 24"/>
                  <p:cNvGrpSpPr/>
                  <p:nvPr/>
                </p:nvGrpSpPr>
                <p:grpSpPr>
                  <a:xfrm>
                    <a:off x="1785918" y="3500438"/>
                    <a:ext cx="583760" cy="583760"/>
                    <a:chOff x="1785918" y="3500438"/>
                    <a:chExt cx="583760" cy="583760"/>
                  </a:xfrm>
                </p:grpSpPr>
                <p:cxnSp>
                  <p:nvCxnSpPr>
                    <p:cNvPr id="51" name="Прямая соединительная линия 6"/>
                    <p:cNvCxnSpPr/>
                    <p:nvPr/>
                  </p:nvCxnSpPr>
                  <p:spPr>
                    <a:xfrm rot="16200000" flipH="1">
                      <a:off x="1785918" y="3571876"/>
                      <a:ext cx="512322" cy="512322"/>
                    </a:xfrm>
                    <a:prstGeom prst="line">
                      <a:avLst/>
                    </a:prstGeom>
                    <a:ln w="15875">
                      <a:solidFill>
                        <a:schemeClr val="bg2">
                          <a:lumMod val="25000"/>
                          <a:alpha val="83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2" name="Прямая соединительная линия 7"/>
                    <p:cNvCxnSpPr/>
                    <p:nvPr/>
                  </p:nvCxnSpPr>
                  <p:spPr>
                    <a:xfrm rot="16200000" flipH="1">
                      <a:off x="1857356" y="3500438"/>
                      <a:ext cx="512322" cy="512322"/>
                    </a:xfrm>
                    <a:prstGeom prst="line">
                      <a:avLst/>
                    </a:prstGeom>
                    <a:ln w="15875">
                      <a:solidFill>
                        <a:schemeClr val="bg2">
                          <a:lumMod val="25000"/>
                          <a:alpha val="83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41" name="Группа 25"/>
                  <p:cNvGrpSpPr/>
                  <p:nvPr/>
                </p:nvGrpSpPr>
                <p:grpSpPr>
                  <a:xfrm rot="16200000">
                    <a:off x="1458053" y="4137252"/>
                    <a:ext cx="905498" cy="964148"/>
                    <a:chOff x="1464180" y="3120050"/>
                    <a:chExt cx="905498" cy="964148"/>
                  </a:xfrm>
                </p:grpSpPr>
                <p:cxnSp>
                  <p:nvCxnSpPr>
                    <p:cNvPr id="49" name="Прямая соединительная линия 48"/>
                    <p:cNvCxnSpPr/>
                    <p:nvPr/>
                  </p:nvCxnSpPr>
                  <p:spPr>
                    <a:xfrm rot="10800000" flipH="1" flipV="1">
                      <a:off x="1464180" y="3262927"/>
                      <a:ext cx="834060" cy="821271"/>
                    </a:xfrm>
                    <a:prstGeom prst="line">
                      <a:avLst/>
                    </a:prstGeom>
                    <a:ln w="15875">
                      <a:solidFill>
                        <a:schemeClr val="bg2">
                          <a:lumMod val="25000"/>
                          <a:alpha val="83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0" name="Прямая соединительная линия 49"/>
                    <p:cNvCxnSpPr/>
                    <p:nvPr/>
                  </p:nvCxnSpPr>
                  <p:spPr>
                    <a:xfrm rot="10800000" flipH="1" flipV="1">
                      <a:off x="1464180" y="3120050"/>
                      <a:ext cx="905498" cy="892709"/>
                    </a:xfrm>
                    <a:prstGeom prst="line">
                      <a:avLst/>
                    </a:prstGeom>
                    <a:ln w="15875">
                      <a:solidFill>
                        <a:schemeClr val="bg2">
                          <a:lumMod val="25000"/>
                          <a:alpha val="83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42" name="Группа 28"/>
                  <p:cNvGrpSpPr/>
                  <p:nvPr/>
                </p:nvGrpSpPr>
                <p:grpSpPr>
                  <a:xfrm rot="16200000">
                    <a:off x="2494170" y="3077938"/>
                    <a:ext cx="1012388" cy="1000132"/>
                    <a:chOff x="1785918" y="3500438"/>
                    <a:chExt cx="1012388" cy="1000132"/>
                  </a:xfrm>
                </p:grpSpPr>
                <p:cxnSp>
                  <p:nvCxnSpPr>
                    <p:cNvPr id="47" name="Прямая соединительная линия 46"/>
                    <p:cNvCxnSpPr/>
                    <p:nvPr/>
                  </p:nvCxnSpPr>
                  <p:spPr>
                    <a:xfrm rot="10800000" flipH="1" flipV="1">
                      <a:off x="1785918" y="3571876"/>
                      <a:ext cx="940950" cy="928694"/>
                    </a:xfrm>
                    <a:prstGeom prst="line">
                      <a:avLst/>
                    </a:prstGeom>
                    <a:ln w="15875">
                      <a:solidFill>
                        <a:schemeClr val="bg2">
                          <a:lumMod val="25000"/>
                          <a:alpha val="83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8" name="Прямая соединительная линия 47"/>
                    <p:cNvCxnSpPr/>
                    <p:nvPr/>
                  </p:nvCxnSpPr>
                  <p:spPr>
                    <a:xfrm rot="10800000" flipH="1" flipV="1">
                      <a:off x="1857356" y="3500438"/>
                      <a:ext cx="940950" cy="928694"/>
                    </a:xfrm>
                    <a:prstGeom prst="line">
                      <a:avLst/>
                    </a:prstGeom>
                    <a:ln w="15875">
                      <a:solidFill>
                        <a:schemeClr val="bg2">
                          <a:lumMod val="25000"/>
                          <a:alpha val="83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43" name="Группа 31"/>
                  <p:cNvGrpSpPr/>
                  <p:nvPr/>
                </p:nvGrpSpPr>
                <p:grpSpPr>
                  <a:xfrm>
                    <a:off x="2500298" y="4214818"/>
                    <a:ext cx="1000132" cy="857256"/>
                    <a:chOff x="1785918" y="3500438"/>
                    <a:chExt cx="1000132" cy="857256"/>
                  </a:xfrm>
                </p:grpSpPr>
                <p:cxnSp>
                  <p:nvCxnSpPr>
                    <p:cNvPr id="45" name="Прямая соединительная линия 44"/>
                    <p:cNvCxnSpPr/>
                    <p:nvPr/>
                  </p:nvCxnSpPr>
                  <p:spPr>
                    <a:xfrm>
                      <a:off x="1785918" y="3571876"/>
                      <a:ext cx="857256" cy="785818"/>
                    </a:xfrm>
                    <a:prstGeom prst="line">
                      <a:avLst/>
                    </a:prstGeom>
                    <a:ln w="15875">
                      <a:solidFill>
                        <a:schemeClr val="bg2">
                          <a:lumMod val="25000"/>
                          <a:alpha val="83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6" name="Прямая соединительная линия 45"/>
                    <p:cNvCxnSpPr/>
                    <p:nvPr/>
                  </p:nvCxnSpPr>
                  <p:spPr>
                    <a:xfrm>
                      <a:off x="1857356" y="3500438"/>
                      <a:ext cx="928694" cy="857256"/>
                    </a:xfrm>
                    <a:prstGeom prst="line">
                      <a:avLst/>
                    </a:prstGeom>
                    <a:ln w="15875">
                      <a:solidFill>
                        <a:schemeClr val="bg2">
                          <a:lumMod val="25000"/>
                          <a:alpha val="83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44" name="Овал 43"/>
                  <p:cNvSpPr/>
                  <p:nvPr/>
                </p:nvSpPr>
                <p:spPr>
                  <a:xfrm>
                    <a:off x="2285984" y="4000504"/>
                    <a:ext cx="285752" cy="285752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</p:grpSp>
            <p:grpSp>
              <p:nvGrpSpPr>
                <p:cNvPr id="53" name="Группа 52"/>
                <p:cNvGrpSpPr/>
                <p:nvPr/>
              </p:nvGrpSpPr>
              <p:grpSpPr>
                <a:xfrm>
                  <a:off x="4214810" y="3143248"/>
                  <a:ext cx="2214578" cy="2000264"/>
                  <a:chOff x="1357290" y="3071810"/>
                  <a:chExt cx="2214578" cy="2000264"/>
                </a:xfrm>
              </p:grpSpPr>
              <p:sp>
                <p:nvSpPr>
                  <p:cNvPr id="54" name="Овал 53"/>
                  <p:cNvSpPr/>
                  <p:nvPr/>
                </p:nvSpPr>
                <p:spPr>
                  <a:xfrm>
                    <a:off x="1571604" y="3286124"/>
                    <a:ext cx="285752" cy="285752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grpSp>
                <p:nvGrpSpPr>
                  <p:cNvPr id="56" name="Группа 24"/>
                  <p:cNvGrpSpPr/>
                  <p:nvPr/>
                </p:nvGrpSpPr>
                <p:grpSpPr>
                  <a:xfrm>
                    <a:off x="1785918" y="3500438"/>
                    <a:ext cx="583760" cy="583760"/>
                    <a:chOff x="1785918" y="3500438"/>
                    <a:chExt cx="583760" cy="583760"/>
                  </a:xfrm>
                </p:grpSpPr>
                <p:cxnSp>
                  <p:nvCxnSpPr>
                    <p:cNvPr id="67" name="Прямая соединительная линия 6"/>
                    <p:cNvCxnSpPr/>
                    <p:nvPr/>
                  </p:nvCxnSpPr>
                  <p:spPr>
                    <a:xfrm rot="16200000" flipH="1">
                      <a:off x="1785918" y="3571876"/>
                      <a:ext cx="512322" cy="512322"/>
                    </a:xfrm>
                    <a:prstGeom prst="line">
                      <a:avLst/>
                    </a:prstGeom>
                    <a:ln w="15875">
                      <a:solidFill>
                        <a:schemeClr val="bg2">
                          <a:lumMod val="25000"/>
                          <a:alpha val="83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8" name="Прямая соединительная линия 7"/>
                    <p:cNvCxnSpPr/>
                    <p:nvPr/>
                  </p:nvCxnSpPr>
                  <p:spPr>
                    <a:xfrm rot="16200000" flipH="1">
                      <a:off x="1857356" y="3500438"/>
                      <a:ext cx="512322" cy="512322"/>
                    </a:xfrm>
                    <a:prstGeom prst="line">
                      <a:avLst/>
                    </a:prstGeom>
                    <a:ln w="15875">
                      <a:solidFill>
                        <a:schemeClr val="bg2">
                          <a:lumMod val="25000"/>
                          <a:alpha val="83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57" name="Группа 25"/>
                  <p:cNvGrpSpPr/>
                  <p:nvPr/>
                </p:nvGrpSpPr>
                <p:grpSpPr>
                  <a:xfrm rot="16200000">
                    <a:off x="1422334" y="4101532"/>
                    <a:ext cx="905498" cy="1035585"/>
                    <a:chOff x="1464181" y="3048613"/>
                    <a:chExt cx="905498" cy="1035585"/>
                  </a:xfrm>
                </p:grpSpPr>
                <p:cxnSp>
                  <p:nvCxnSpPr>
                    <p:cNvPr id="65" name="Прямая соединительная линия 64"/>
                    <p:cNvCxnSpPr/>
                    <p:nvPr/>
                  </p:nvCxnSpPr>
                  <p:spPr>
                    <a:xfrm rot="5400000" flipV="1">
                      <a:off x="1434856" y="3220814"/>
                      <a:ext cx="892709" cy="834060"/>
                    </a:xfrm>
                    <a:prstGeom prst="line">
                      <a:avLst/>
                    </a:prstGeom>
                    <a:ln w="15875">
                      <a:solidFill>
                        <a:schemeClr val="bg2">
                          <a:lumMod val="25000"/>
                          <a:alpha val="83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6" name="Прямая соединительная линия 65"/>
                    <p:cNvCxnSpPr/>
                    <p:nvPr/>
                  </p:nvCxnSpPr>
                  <p:spPr>
                    <a:xfrm rot="5400000" flipV="1">
                      <a:off x="1434856" y="3077938"/>
                      <a:ext cx="964147" cy="905498"/>
                    </a:xfrm>
                    <a:prstGeom prst="line">
                      <a:avLst/>
                    </a:prstGeom>
                    <a:ln w="15875">
                      <a:solidFill>
                        <a:schemeClr val="bg2">
                          <a:lumMod val="25000"/>
                          <a:alpha val="83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58" name="Группа 28"/>
                  <p:cNvGrpSpPr/>
                  <p:nvPr/>
                </p:nvGrpSpPr>
                <p:grpSpPr>
                  <a:xfrm rot="16200000">
                    <a:off x="2529889" y="3042219"/>
                    <a:ext cx="1012388" cy="1071570"/>
                    <a:chOff x="1785918" y="3500438"/>
                    <a:chExt cx="1012388" cy="1071570"/>
                  </a:xfrm>
                </p:grpSpPr>
                <p:cxnSp>
                  <p:nvCxnSpPr>
                    <p:cNvPr id="63" name="Прямая соединительная линия 62"/>
                    <p:cNvCxnSpPr/>
                    <p:nvPr/>
                  </p:nvCxnSpPr>
                  <p:spPr>
                    <a:xfrm rot="10800000" flipH="1" flipV="1">
                      <a:off x="1785918" y="3571876"/>
                      <a:ext cx="1012388" cy="1000132"/>
                    </a:xfrm>
                    <a:prstGeom prst="line">
                      <a:avLst/>
                    </a:prstGeom>
                    <a:ln w="15875">
                      <a:solidFill>
                        <a:schemeClr val="bg2">
                          <a:lumMod val="25000"/>
                          <a:alpha val="83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4" name="Прямая соединительная линия 63"/>
                    <p:cNvCxnSpPr/>
                    <p:nvPr/>
                  </p:nvCxnSpPr>
                  <p:spPr>
                    <a:xfrm rot="10800000" flipH="1" flipV="1">
                      <a:off x="1857356" y="3500438"/>
                      <a:ext cx="940950" cy="928694"/>
                    </a:xfrm>
                    <a:prstGeom prst="line">
                      <a:avLst/>
                    </a:prstGeom>
                    <a:ln w="15875">
                      <a:solidFill>
                        <a:schemeClr val="bg2">
                          <a:lumMod val="25000"/>
                          <a:alpha val="83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59" name="Группа 31"/>
                  <p:cNvGrpSpPr/>
                  <p:nvPr/>
                </p:nvGrpSpPr>
                <p:grpSpPr>
                  <a:xfrm>
                    <a:off x="2500298" y="4214818"/>
                    <a:ext cx="583760" cy="583760"/>
                    <a:chOff x="1785918" y="3500438"/>
                    <a:chExt cx="583760" cy="583760"/>
                  </a:xfrm>
                </p:grpSpPr>
                <p:cxnSp>
                  <p:nvCxnSpPr>
                    <p:cNvPr id="61" name="Прямая соединительная линия 60"/>
                    <p:cNvCxnSpPr/>
                    <p:nvPr/>
                  </p:nvCxnSpPr>
                  <p:spPr>
                    <a:xfrm rot="16200000" flipH="1">
                      <a:off x="1785918" y="3571876"/>
                      <a:ext cx="512322" cy="512322"/>
                    </a:xfrm>
                    <a:prstGeom prst="line">
                      <a:avLst/>
                    </a:prstGeom>
                    <a:ln w="15875">
                      <a:solidFill>
                        <a:schemeClr val="bg2">
                          <a:lumMod val="25000"/>
                          <a:alpha val="83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2" name="Прямая соединительная линия 61"/>
                    <p:cNvCxnSpPr/>
                    <p:nvPr/>
                  </p:nvCxnSpPr>
                  <p:spPr>
                    <a:xfrm rot="16200000" flipH="1">
                      <a:off x="1857356" y="3500438"/>
                      <a:ext cx="512322" cy="512322"/>
                    </a:xfrm>
                    <a:prstGeom prst="line">
                      <a:avLst/>
                    </a:prstGeom>
                    <a:ln w="15875">
                      <a:solidFill>
                        <a:schemeClr val="bg2">
                          <a:lumMod val="25000"/>
                          <a:alpha val="83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60" name="Овал 59"/>
                  <p:cNvSpPr/>
                  <p:nvPr/>
                </p:nvSpPr>
                <p:spPr>
                  <a:xfrm>
                    <a:off x="2285984" y="4000504"/>
                    <a:ext cx="285752" cy="285752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</p:grpSp>
            <p:grpSp>
              <p:nvGrpSpPr>
                <p:cNvPr id="69" name="Группа 68"/>
                <p:cNvGrpSpPr/>
                <p:nvPr/>
              </p:nvGrpSpPr>
              <p:grpSpPr>
                <a:xfrm>
                  <a:off x="5715008" y="3236667"/>
                  <a:ext cx="1947227" cy="1906846"/>
                  <a:chOff x="1428728" y="3165229"/>
                  <a:chExt cx="1947227" cy="1906846"/>
                </a:xfrm>
              </p:grpSpPr>
              <p:sp>
                <p:nvSpPr>
                  <p:cNvPr id="70" name="Овал 69"/>
                  <p:cNvSpPr/>
                  <p:nvPr/>
                </p:nvSpPr>
                <p:spPr>
                  <a:xfrm>
                    <a:off x="1571604" y="3286124"/>
                    <a:ext cx="285752" cy="285752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grpSp>
                <p:nvGrpSpPr>
                  <p:cNvPr id="72" name="Группа 24"/>
                  <p:cNvGrpSpPr/>
                  <p:nvPr/>
                </p:nvGrpSpPr>
                <p:grpSpPr>
                  <a:xfrm>
                    <a:off x="1785918" y="3500438"/>
                    <a:ext cx="583760" cy="583760"/>
                    <a:chOff x="1785918" y="3500438"/>
                    <a:chExt cx="583760" cy="583760"/>
                  </a:xfrm>
                </p:grpSpPr>
                <p:cxnSp>
                  <p:nvCxnSpPr>
                    <p:cNvPr id="83" name="Прямая соединительная линия 6"/>
                    <p:cNvCxnSpPr/>
                    <p:nvPr/>
                  </p:nvCxnSpPr>
                  <p:spPr>
                    <a:xfrm rot="16200000" flipH="1">
                      <a:off x="1785918" y="3571876"/>
                      <a:ext cx="512322" cy="512322"/>
                    </a:xfrm>
                    <a:prstGeom prst="line">
                      <a:avLst/>
                    </a:prstGeom>
                    <a:ln w="15875">
                      <a:solidFill>
                        <a:schemeClr val="bg2">
                          <a:lumMod val="25000"/>
                          <a:alpha val="83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4" name="Прямая соединительная линия 7"/>
                    <p:cNvCxnSpPr/>
                    <p:nvPr/>
                  </p:nvCxnSpPr>
                  <p:spPr>
                    <a:xfrm rot="16200000" flipH="1">
                      <a:off x="1857356" y="3500438"/>
                      <a:ext cx="512322" cy="512322"/>
                    </a:xfrm>
                    <a:prstGeom prst="line">
                      <a:avLst/>
                    </a:prstGeom>
                    <a:ln w="15875">
                      <a:solidFill>
                        <a:schemeClr val="bg2">
                          <a:lumMod val="25000"/>
                          <a:alpha val="83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73" name="Группа 25"/>
                  <p:cNvGrpSpPr/>
                  <p:nvPr/>
                </p:nvGrpSpPr>
                <p:grpSpPr>
                  <a:xfrm rot="16200000">
                    <a:off x="1458053" y="4137252"/>
                    <a:ext cx="905498" cy="964148"/>
                    <a:chOff x="1464180" y="3120050"/>
                    <a:chExt cx="905498" cy="964148"/>
                  </a:xfrm>
                </p:grpSpPr>
                <p:cxnSp>
                  <p:nvCxnSpPr>
                    <p:cNvPr id="81" name="Прямая соединительная линия 80"/>
                    <p:cNvCxnSpPr/>
                    <p:nvPr/>
                  </p:nvCxnSpPr>
                  <p:spPr>
                    <a:xfrm rot="10800000" flipH="1" flipV="1">
                      <a:off x="1464180" y="3262927"/>
                      <a:ext cx="834060" cy="821271"/>
                    </a:xfrm>
                    <a:prstGeom prst="line">
                      <a:avLst/>
                    </a:prstGeom>
                    <a:ln w="15875">
                      <a:solidFill>
                        <a:schemeClr val="bg2">
                          <a:lumMod val="25000"/>
                          <a:alpha val="83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2" name="Прямая соединительная линия 81"/>
                    <p:cNvCxnSpPr/>
                    <p:nvPr/>
                  </p:nvCxnSpPr>
                  <p:spPr>
                    <a:xfrm rot="10800000" flipH="1" flipV="1">
                      <a:off x="1464180" y="3120050"/>
                      <a:ext cx="905498" cy="892709"/>
                    </a:xfrm>
                    <a:prstGeom prst="line">
                      <a:avLst/>
                    </a:prstGeom>
                    <a:ln w="15875">
                      <a:solidFill>
                        <a:schemeClr val="bg2">
                          <a:lumMod val="25000"/>
                          <a:alpha val="83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74" name="Группа 28"/>
                  <p:cNvGrpSpPr/>
                  <p:nvPr/>
                </p:nvGrpSpPr>
                <p:grpSpPr>
                  <a:xfrm rot="16200000">
                    <a:off x="2478641" y="3186886"/>
                    <a:ext cx="918972" cy="875657"/>
                    <a:chOff x="1785916" y="3500438"/>
                    <a:chExt cx="918972" cy="875657"/>
                  </a:xfrm>
                </p:grpSpPr>
                <p:cxnSp>
                  <p:nvCxnSpPr>
                    <p:cNvPr id="79" name="Прямая соединительная линия 78"/>
                    <p:cNvCxnSpPr/>
                    <p:nvPr/>
                  </p:nvCxnSpPr>
                  <p:spPr>
                    <a:xfrm rot="10800000" flipH="1" flipV="1">
                      <a:off x="1785916" y="3571876"/>
                      <a:ext cx="864019" cy="804219"/>
                    </a:xfrm>
                    <a:prstGeom prst="line">
                      <a:avLst/>
                    </a:prstGeom>
                    <a:ln w="15875">
                      <a:solidFill>
                        <a:schemeClr val="bg2">
                          <a:lumMod val="25000"/>
                          <a:alpha val="83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0" name="Прямая соединительная линия 79"/>
                    <p:cNvCxnSpPr/>
                    <p:nvPr/>
                  </p:nvCxnSpPr>
                  <p:spPr>
                    <a:xfrm rot="10800000" flipH="1" flipV="1">
                      <a:off x="1857355" y="3500438"/>
                      <a:ext cx="847533" cy="817276"/>
                    </a:xfrm>
                    <a:prstGeom prst="line">
                      <a:avLst/>
                    </a:prstGeom>
                    <a:ln w="15875">
                      <a:solidFill>
                        <a:schemeClr val="bg2">
                          <a:lumMod val="25000"/>
                          <a:alpha val="83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75" name="Группа 31"/>
                  <p:cNvGrpSpPr/>
                  <p:nvPr/>
                </p:nvGrpSpPr>
                <p:grpSpPr>
                  <a:xfrm>
                    <a:off x="2500299" y="4214816"/>
                    <a:ext cx="875656" cy="818793"/>
                    <a:chOff x="1785919" y="3500436"/>
                    <a:chExt cx="875656" cy="818793"/>
                  </a:xfrm>
                </p:grpSpPr>
                <p:cxnSp>
                  <p:nvCxnSpPr>
                    <p:cNvPr id="77" name="Прямая соединительная линия 76"/>
                    <p:cNvCxnSpPr/>
                    <p:nvPr/>
                  </p:nvCxnSpPr>
                  <p:spPr>
                    <a:xfrm>
                      <a:off x="1785919" y="3571876"/>
                      <a:ext cx="817277" cy="747353"/>
                    </a:xfrm>
                    <a:prstGeom prst="line">
                      <a:avLst/>
                    </a:prstGeom>
                    <a:ln w="15875">
                      <a:solidFill>
                        <a:schemeClr val="bg2">
                          <a:lumMod val="25000"/>
                          <a:alpha val="83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8" name="Прямая соединительная линия 77"/>
                    <p:cNvCxnSpPr/>
                    <p:nvPr/>
                  </p:nvCxnSpPr>
                  <p:spPr>
                    <a:xfrm rot="16200000" flipH="1">
                      <a:off x="1877546" y="3480247"/>
                      <a:ext cx="763839" cy="804218"/>
                    </a:xfrm>
                    <a:prstGeom prst="line">
                      <a:avLst/>
                    </a:prstGeom>
                    <a:ln w="15875">
                      <a:solidFill>
                        <a:schemeClr val="bg2">
                          <a:lumMod val="25000"/>
                          <a:alpha val="83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76" name="Овал 75"/>
                  <p:cNvSpPr/>
                  <p:nvPr/>
                </p:nvSpPr>
                <p:spPr>
                  <a:xfrm>
                    <a:off x="2285984" y="4000504"/>
                    <a:ext cx="285752" cy="285752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</p:grpSp>
            <p:cxnSp>
              <p:nvCxnSpPr>
                <p:cNvPr id="87" name="Прямая соединительная линия 86"/>
                <p:cNvCxnSpPr/>
                <p:nvPr/>
              </p:nvCxnSpPr>
              <p:spPr>
                <a:xfrm rot="16200000" flipV="1">
                  <a:off x="1357290" y="3143248"/>
                  <a:ext cx="214314" cy="214314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Прямая соединительная линия 87"/>
                <p:cNvCxnSpPr/>
                <p:nvPr/>
              </p:nvCxnSpPr>
              <p:spPr>
                <a:xfrm rot="16200000" flipV="1">
                  <a:off x="2786050" y="3214686"/>
                  <a:ext cx="214314" cy="214314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9" name="Прямая соединительная линия 88"/>
                <p:cNvCxnSpPr/>
                <p:nvPr/>
              </p:nvCxnSpPr>
              <p:spPr>
                <a:xfrm rot="16200000" flipV="1">
                  <a:off x="2857488" y="3143248"/>
                  <a:ext cx="214314" cy="214314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Прямая соединительная линия 89"/>
                <p:cNvCxnSpPr/>
                <p:nvPr/>
              </p:nvCxnSpPr>
              <p:spPr>
                <a:xfrm rot="16200000" flipV="1">
                  <a:off x="4214810" y="3214686"/>
                  <a:ext cx="214314" cy="214314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1" name="Прямая соединительная линия 90"/>
                <p:cNvCxnSpPr/>
                <p:nvPr/>
              </p:nvCxnSpPr>
              <p:spPr>
                <a:xfrm rot="16200000" flipV="1">
                  <a:off x="4286248" y="3143248"/>
                  <a:ext cx="214314" cy="214314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2" name="Прямая соединительная линия 91"/>
                <p:cNvCxnSpPr/>
                <p:nvPr/>
              </p:nvCxnSpPr>
              <p:spPr>
                <a:xfrm rot="16200000" flipV="1">
                  <a:off x="5643570" y="3214686"/>
                  <a:ext cx="214314" cy="214314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Прямая соединительная линия 92"/>
                <p:cNvCxnSpPr/>
                <p:nvPr/>
              </p:nvCxnSpPr>
              <p:spPr>
                <a:xfrm rot="16200000" flipV="1">
                  <a:off x="5715008" y="3143248"/>
                  <a:ext cx="214314" cy="214314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5" name="Прямая соединительная линия 94"/>
                <p:cNvCxnSpPr/>
                <p:nvPr/>
              </p:nvCxnSpPr>
              <p:spPr>
                <a:xfrm rot="16200000" flipV="1">
                  <a:off x="3286116" y="4929198"/>
                  <a:ext cx="214314" cy="214314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Прямая соединительная линия 96"/>
                <p:cNvCxnSpPr/>
                <p:nvPr/>
              </p:nvCxnSpPr>
              <p:spPr>
                <a:xfrm rot="16200000" flipV="1">
                  <a:off x="3214678" y="5000636"/>
                  <a:ext cx="214314" cy="214314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Прямая соединительная линия 97"/>
                <p:cNvCxnSpPr/>
                <p:nvPr/>
              </p:nvCxnSpPr>
              <p:spPr>
                <a:xfrm rot="16200000" flipV="1">
                  <a:off x="1857356" y="4857760"/>
                  <a:ext cx="214314" cy="214314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Прямая соединительная линия 98"/>
                <p:cNvCxnSpPr/>
                <p:nvPr/>
              </p:nvCxnSpPr>
              <p:spPr>
                <a:xfrm rot="16200000" flipV="1">
                  <a:off x="1785918" y="4929198"/>
                  <a:ext cx="214314" cy="214314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Прямая соединительная линия 99"/>
                <p:cNvCxnSpPr/>
                <p:nvPr/>
              </p:nvCxnSpPr>
              <p:spPr>
                <a:xfrm rot="16200000" flipV="1">
                  <a:off x="1428728" y="4429132"/>
                  <a:ext cx="214314" cy="214314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Прямая соединительная линия 100"/>
                <p:cNvCxnSpPr/>
                <p:nvPr/>
              </p:nvCxnSpPr>
              <p:spPr>
                <a:xfrm rot="16200000" flipV="1">
                  <a:off x="1357290" y="4500570"/>
                  <a:ext cx="214314" cy="214314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Прямая соединительная линия 101"/>
                <p:cNvCxnSpPr/>
                <p:nvPr/>
              </p:nvCxnSpPr>
              <p:spPr>
                <a:xfrm rot="16200000" flipV="1">
                  <a:off x="6143636" y="4929198"/>
                  <a:ext cx="214314" cy="214314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Прямая соединительная линия 102"/>
                <p:cNvCxnSpPr/>
                <p:nvPr/>
              </p:nvCxnSpPr>
              <p:spPr>
                <a:xfrm rot="16200000" flipV="1">
                  <a:off x="6072198" y="5000636"/>
                  <a:ext cx="214314" cy="214314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2" name="Прямая соединительная линия 111"/>
                <p:cNvCxnSpPr/>
                <p:nvPr/>
              </p:nvCxnSpPr>
              <p:spPr>
                <a:xfrm flipV="1">
                  <a:off x="1428727" y="3143248"/>
                  <a:ext cx="642945" cy="642943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5" name="Овал 124"/>
                <p:cNvSpPr/>
                <p:nvPr/>
              </p:nvSpPr>
              <p:spPr>
                <a:xfrm>
                  <a:off x="1571604" y="4643446"/>
                  <a:ext cx="285752" cy="285752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29" name="Овал 128"/>
                <p:cNvSpPr/>
                <p:nvPr/>
              </p:nvSpPr>
              <p:spPr>
                <a:xfrm>
                  <a:off x="3000364" y="3357562"/>
                  <a:ext cx="285752" cy="285752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32" name="Овал 131"/>
                <p:cNvSpPr/>
                <p:nvPr/>
              </p:nvSpPr>
              <p:spPr>
                <a:xfrm>
                  <a:off x="3000364" y="4714884"/>
                  <a:ext cx="285752" cy="285752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39" name="Овал 138"/>
                <p:cNvSpPr/>
                <p:nvPr/>
              </p:nvSpPr>
              <p:spPr>
                <a:xfrm>
                  <a:off x="4429124" y="4714884"/>
                  <a:ext cx="285752" cy="285752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46" name="Овал 145"/>
                <p:cNvSpPr/>
                <p:nvPr/>
              </p:nvSpPr>
              <p:spPr>
                <a:xfrm>
                  <a:off x="5857884" y="4714884"/>
                  <a:ext cx="285752" cy="285752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cxnSp>
              <p:nvCxnSpPr>
                <p:cNvPr id="151" name="Прямая соединительная линия 150"/>
                <p:cNvCxnSpPr/>
                <p:nvPr/>
              </p:nvCxnSpPr>
              <p:spPr>
                <a:xfrm flipV="1">
                  <a:off x="1357290" y="3071810"/>
                  <a:ext cx="642945" cy="642943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2" name="Овал 151"/>
                <p:cNvSpPr/>
                <p:nvPr/>
              </p:nvSpPr>
              <p:spPr>
                <a:xfrm>
                  <a:off x="1571604" y="3286124"/>
                  <a:ext cx="285752" cy="285752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164" name="Группа 163"/>
              <p:cNvGrpSpPr/>
              <p:nvPr/>
            </p:nvGrpSpPr>
            <p:grpSpPr>
              <a:xfrm>
                <a:off x="2987940" y="4510095"/>
                <a:ext cx="191951" cy="185739"/>
                <a:chOff x="3714744" y="2000240"/>
                <a:chExt cx="295276" cy="295276"/>
              </a:xfrm>
            </p:grpSpPr>
            <p:sp>
              <p:nvSpPr>
                <p:cNvPr id="162" name="Овал 161"/>
                <p:cNvSpPr/>
                <p:nvPr/>
              </p:nvSpPr>
              <p:spPr>
                <a:xfrm>
                  <a:off x="3714744" y="2000240"/>
                  <a:ext cx="142876" cy="142876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63" name="Овал 162"/>
                <p:cNvSpPr/>
                <p:nvPr/>
              </p:nvSpPr>
              <p:spPr>
                <a:xfrm>
                  <a:off x="3867144" y="2152640"/>
                  <a:ext cx="142876" cy="142876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165" name="Группа 164"/>
              <p:cNvGrpSpPr/>
              <p:nvPr/>
            </p:nvGrpSpPr>
            <p:grpSpPr>
              <a:xfrm>
                <a:off x="2092170" y="3581401"/>
                <a:ext cx="191951" cy="185739"/>
                <a:chOff x="3714744" y="2000240"/>
                <a:chExt cx="295276" cy="295276"/>
              </a:xfrm>
            </p:grpSpPr>
            <p:sp>
              <p:nvSpPr>
                <p:cNvPr id="166" name="Овал 165"/>
                <p:cNvSpPr/>
                <p:nvPr/>
              </p:nvSpPr>
              <p:spPr>
                <a:xfrm>
                  <a:off x="3714744" y="2000240"/>
                  <a:ext cx="142876" cy="142876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67" name="Овал 166"/>
                <p:cNvSpPr/>
                <p:nvPr/>
              </p:nvSpPr>
              <p:spPr>
                <a:xfrm>
                  <a:off x="3867144" y="2152640"/>
                  <a:ext cx="142876" cy="142876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168" name="Группа 167"/>
              <p:cNvGrpSpPr/>
              <p:nvPr/>
            </p:nvGrpSpPr>
            <p:grpSpPr>
              <a:xfrm>
                <a:off x="3819727" y="3643314"/>
                <a:ext cx="191951" cy="185739"/>
                <a:chOff x="3714744" y="2000240"/>
                <a:chExt cx="295276" cy="295276"/>
              </a:xfrm>
            </p:grpSpPr>
            <p:sp>
              <p:nvSpPr>
                <p:cNvPr id="169" name="Овал 168"/>
                <p:cNvSpPr/>
                <p:nvPr/>
              </p:nvSpPr>
              <p:spPr>
                <a:xfrm>
                  <a:off x="3714744" y="2000240"/>
                  <a:ext cx="142876" cy="142876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70" name="Овал 169"/>
                <p:cNvSpPr/>
                <p:nvPr/>
              </p:nvSpPr>
              <p:spPr>
                <a:xfrm>
                  <a:off x="3867144" y="2152640"/>
                  <a:ext cx="142876" cy="142876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171" name="Группа 170"/>
              <p:cNvGrpSpPr/>
              <p:nvPr/>
            </p:nvGrpSpPr>
            <p:grpSpPr>
              <a:xfrm>
                <a:off x="5611268" y="3643314"/>
                <a:ext cx="191951" cy="185739"/>
                <a:chOff x="3714744" y="2000240"/>
                <a:chExt cx="295276" cy="295276"/>
              </a:xfrm>
            </p:grpSpPr>
            <p:sp>
              <p:nvSpPr>
                <p:cNvPr id="172" name="Овал 171"/>
                <p:cNvSpPr/>
                <p:nvPr/>
              </p:nvSpPr>
              <p:spPr>
                <a:xfrm>
                  <a:off x="3714744" y="2000240"/>
                  <a:ext cx="142876" cy="142876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73" name="Овал 172"/>
                <p:cNvSpPr/>
                <p:nvPr/>
              </p:nvSpPr>
              <p:spPr>
                <a:xfrm>
                  <a:off x="3867144" y="2152640"/>
                  <a:ext cx="142876" cy="142876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174" name="Группа 173"/>
              <p:cNvGrpSpPr/>
              <p:nvPr/>
            </p:nvGrpSpPr>
            <p:grpSpPr>
              <a:xfrm>
                <a:off x="1260383" y="4386269"/>
                <a:ext cx="191951" cy="185739"/>
                <a:chOff x="3714744" y="2000240"/>
                <a:chExt cx="295276" cy="295276"/>
              </a:xfrm>
            </p:grpSpPr>
            <p:sp>
              <p:nvSpPr>
                <p:cNvPr id="175" name="Овал 174"/>
                <p:cNvSpPr/>
                <p:nvPr/>
              </p:nvSpPr>
              <p:spPr>
                <a:xfrm>
                  <a:off x="3714744" y="2000240"/>
                  <a:ext cx="142876" cy="142876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76" name="Овал 175"/>
                <p:cNvSpPr/>
                <p:nvPr/>
              </p:nvSpPr>
              <p:spPr>
                <a:xfrm>
                  <a:off x="3867144" y="2152640"/>
                  <a:ext cx="142876" cy="142876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177" name="Группа 176"/>
              <p:cNvGrpSpPr/>
              <p:nvPr/>
            </p:nvGrpSpPr>
            <p:grpSpPr>
              <a:xfrm>
                <a:off x="4715497" y="4510095"/>
                <a:ext cx="191951" cy="185739"/>
                <a:chOff x="3714744" y="2000240"/>
                <a:chExt cx="295276" cy="295276"/>
              </a:xfrm>
            </p:grpSpPr>
            <p:sp>
              <p:nvSpPr>
                <p:cNvPr id="178" name="Овал 177"/>
                <p:cNvSpPr/>
                <p:nvPr/>
              </p:nvSpPr>
              <p:spPr>
                <a:xfrm>
                  <a:off x="3714744" y="2000240"/>
                  <a:ext cx="142876" cy="142876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79" name="Овал 178"/>
                <p:cNvSpPr/>
                <p:nvPr/>
              </p:nvSpPr>
              <p:spPr>
                <a:xfrm>
                  <a:off x="3867144" y="2152640"/>
                  <a:ext cx="142876" cy="142876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180" name="Группа 179"/>
              <p:cNvGrpSpPr/>
              <p:nvPr/>
            </p:nvGrpSpPr>
            <p:grpSpPr>
              <a:xfrm>
                <a:off x="6507038" y="4510095"/>
                <a:ext cx="191951" cy="185739"/>
                <a:chOff x="3714744" y="2000240"/>
                <a:chExt cx="295276" cy="295276"/>
              </a:xfrm>
            </p:grpSpPr>
            <p:sp>
              <p:nvSpPr>
                <p:cNvPr id="181" name="Овал 180"/>
                <p:cNvSpPr/>
                <p:nvPr/>
              </p:nvSpPr>
              <p:spPr>
                <a:xfrm>
                  <a:off x="3714744" y="2000240"/>
                  <a:ext cx="142876" cy="142876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82" name="Овал 181"/>
                <p:cNvSpPr/>
                <p:nvPr/>
              </p:nvSpPr>
              <p:spPr>
                <a:xfrm>
                  <a:off x="3867144" y="2152640"/>
                  <a:ext cx="142876" cy="142876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183" name="Группа 182"/>
              <p:cNvGrpSpPr/>
              <p:nvPr/>
            </p:nvGrpSpPr>
            <p:grpSpPr>
              <a:xfrm>
                <a:off x="7274841" y="3705227"/>
                <a:ext cx="191951" cy="185739"/>
                <a:chOff x="3714744" y="2000240"/>
                <a:chExt cx="295276" cy="295276"/>
              </a:xfrm>
            </p:grpSpPr>
            <p:sp>
              <p:nvSpPr>
                <p:cNvPr id="184" name="Овал 183"/>
                <p:cNvSpPr/>
                <p:nvPr/>
              </p:nvSpPr>
              <p:spPr>
                <a:xfrm>
                  <a:off x="3714744" y="2000240"/>
                  <a:ext cx="142876" cy="142876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85" name="Овал 184"/>
                <p:cNvSpPr/>
                <p:nvPr/>
              </p:nvSpPr>
              <p:spPr>
                <a:xfrm>
                  <a:off x="3867144" y="2152640"/>
                  <a:ext cx="142876" cy="142876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186" name="Группа 185"/>
              <p:cNvGrpSpPr/>
              <p:nvPr/>
            </p:nvGrpSpPr>
            <p:grpSpPr>
              <a:xfrm rot="16200000">
                <a:off x="2927062" y="3578295"/>
                <a:ext cx="185739" cy="191951"/>
                <a:chOff x="3714744" y="2000240"/>
                <a:chExt cx="295276" cy="295276"/>
              </a:xfrm>
            </p:grpSpPr>
            <p:sp>
              <p:nvSpPr>
                <p:cNvPr id="187" name="Овал 186"/>
                <p:cNvSpPr/>
                <p:nvPr/>
              </p:nvSpPr>
              <p:spPr>
                <a:xfrm>
                  <a:off x="3714744" y="2000240"/>
                  <a:ext cx="142876" cy="142876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88" name="Овал 187"/>
                <p:cNvSpPr/>
                <p:nvPr/>
              </p:nvSpPr>
              <p:spPr>
                <a:xfrm>
                  <a:off x="3867144" y="2152640"/>
                  <a:ext cx="142876" cy="142876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189" name="Группа 188"/>
              <p:cNvGrpSpPr/>
              <p:nvPr/>
            </p:nvGrpSpPr>
            <p:grpSpPr>
              <a:xfrm rot="16200000">
                <a:off x="4654620" y="3578295"/>
                <a:ext cx="185739" cy="191951"/>
                <a:chOff x="3714744" y="2000240"/>
                <a:chExt cx="295276" cy="295276"/>
              </a:xfrm>
            </p:grpSpPr>
            <p:sp>
              <p:nvSpPr>
                <p:cNvPr id="190" name="Овал 189"/>
                <p:cNvSpPr/>
                <p:nvPr/>
              </p:nvSpPr>
              <p:spPr>
                <a:xfrm>
                  <a:off x="3714744" y="2000240"/>
                  <a:ext cx="142876" cy="142876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91" name="Овал 190"/>
                <p:cNvSpPr/>
                <p:nvPr/>
              </p:nvSpPr>
              <p:spPr>
                <a:xfrm>
                  <a:off x="3867144" y="2152640"/>
                  <a:ext cx="142876" cy="142876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192" name="Группа 191"/>
              <p:cNvGrpSpPr/>
              <p:nvPr/>
            </p:nvGrpSpPr>
            <p:grpSpPr>
              <a:xfrm rot="16200000">
                <a:off x="3758849" y="4506989"/>
                <a:ext cx="185739" cy="191951"/>
                <a:chOff x="3714744" y="2000240"/>
                <a:chExt cx="295276" cy="295276"/>
              </a:xfrm>
            </p:grpSpPr>
            <p:sp>
              <p:nvSpPr>
                <p:cNvPr id="193" name="Овал 192"/>
                <p:cNvSpPr/>
                <p:nvPr/>
              </p:nvSpPr>
              <p:spPr>
                <a:xfrm>
                  <a:off x="3714744" y="2000240"/>
                  <a:ext cx="142876" cy="142876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94" name="Овал 193"/>
                <p:cNvSpPr/>
                <p:nvPr/>
              </p:nvSpPr>
              <p:spPr>
                <a:xfrm>
                  <a:off x="3867144" y="2152640"/>
                  <a:ext cx="142876" cy="142876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195" name="Группа 194"/>
              <p:cNvGrpSpPr/>
              <p:nvPr/>
            </p:nvGrpSpPr>
            <p:grpSpPr>
              <a:xfrm rot="16200000">
                <a:off x="5550390" y="4568902"/>
                <a:ext cx="185739" cy="191951"/>
                <a:chOff x="3714744" y="2000240"/>
                <a:chExt cx="295276" cy="295276"/>
              </a:xfrm>
            </p:grpSpPr>
            <p:sp>
              <p:nvSpPr>
                <p:cNvPr id="196" name="Овал 195"/>
                <p:cNvSpPr/>
                <p:nvPr/>
              </p:nvSpPr>
              <p:spPr>
                <a:xfrm>
                  <a:off x="3714744" y="2000240"/>
                  <a:ext cx="142876" cy="142876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97" name="Овал 196"/>
                <p:cNvSpPr/>
                <p:nvPr/>
              </p:nvSpPr>
              <p:spPr>
                <a:xfrm>
                  <a:off x="3867144" y="2152640"/>
                  <a:ext cx="142876" cy="142876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198" name="Группа 197"/>
              <p:cNvGrpSpPr/>
              <p:nvPr/>
            </p:nvGrpSpPr>
            <p:grpSpPr>
              <a:xfrm rot="16200000">
                <a:off x="2031292" y="4445076"/>
                <a:ext cx="185739" cy="191951"/>
                <a:chOff x="3714744" y="2000240"/>
                <a:chExt cx="295276" cy="295276"/>
              </a:xfrm>
            </p:grpSpPr>
            <p:sp>
              <p:nvSpPr>
                <p:cNvPr id="199" name="Овал 198"/>
                <p:cNvSpPr/>
                <p:nvPr/>
              </p:nvSpPr>
              <p:spPr>
                <a:xfrm>
                  <a:off x="3714744" y="2000240"/>
                  <a:ext cx="142876" cy="142876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00" name="Овал 199"/>
                <p:cNvSpPr/>
                <p:nvPr/>
              </p:nvSpPr>
              <p:spPr>
                <a:xfrm>
                  <a:off x="3867144" y="2152640"/>
                  <a:ext cx="142876" cy="142876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201" name="Группа 200"/>
              <p:cNvGrpSpPr/>
              <p:nvPr/>
            </p:nvGrpSpPr>
            <p:grpSpPr>
              <a:xfrm rot="16200000">
                <a:off x="1203025" y="3583265"/>
                <a:ext cx="204171" cy="181392"/>
                <a:chOff x="3685436" y="2016484"/>
                <a:chExt cx="324578" cy="279033"/>
              </a:xfrm>
            </p:grpSpPr>
            <p:sp>
              <p:nvSpPr>
                <p:cNvPr id="202" name="Овал 201"/>
                <p:cNvSpPr/>
                <p:nvPr/>
              </p:nvSpPr>
              <p:spPr>
                <a:xfrm>
                  <a:off x="3685436" y="2016484"/>
                  <a:ext cx="142876" cy="142876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03" name="Овал 202"/>
                <p:cNvSpPr/>
                <p:nvPr/>
              </p:nvSpPr>
              <p:spPr>
                <a:xfrm>
                  <a:off x="3867138" y="2152640"/>
                  <a:ext cx="142876" cy="142877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204" name="Группа 203"/>
              <p:cNvGrpSpPr/>
              <p:nvPr/>
            </p:nvGrpSpPr>
            <p:grpSpPr>
              <a:xfrm rot="16200000">
                <a:off x="7213964" y="4445076"/>
                <a:ext cx="185739" cy="191951"/>
                <a:chOff x="3714744" y="2000240"/>
                <a:chExt cx="295276" cy="295276"/>
              </a:xfrm>
            </p:grpSpPr>
            <p:sp>
              <p:nvSpPr>
                <p:cNvPr id="205" name="Овал 204"/>
                <p:cNvSpPr/>
                <p:nvPr/>
              </p:nvSpPr>
              <p:spPr>
                <a:xfrm>
                  <a:off x="3714744" y="2000240"/>
                  <a:ext cx="142876" cy="142876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06" name="Овал 205"/>
                <p:cNvSpPr/>
                <p:nvPr/>
              </p:nvSpPr>
              <p:spPr>
                <a:xfrm>
                  <a:off x="3867144" y="2152640"/>
                  <a:ext cx="142876" cy="142876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207" name="Группа 206"/>
              <p:cNvGrpSpPr/>
              <p:nvPr/>
            </p:nvGrpSpPr>
            <p:grpSpPr>
              <a:xfrm rot="16200000">
                <a:off x="6382177" y="3578295"/>
                <a:ext cx="185739" cy="191951"/>
                <a:chOff x="3714744" y="2000240"/>
                <a:chExt cx="295276" cy="295276"/>
              </a:xfrm>
            </p:grpSpPr>
            <p:sp>
              <p:nvSpPr>
                <p:cNvPr id="208" name="Овал 207"/>
                <p:cNvSpPr/>
                <p:nvPr/>
              </p:nvSpPr>
              <p:spPr>
                <a:xfrm>
                  <a:off x="3714744" y="2000240"/>
                  <a:ext cx="142876" cy="142876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09" name="Овал 208"/>
                <p:cNvSpPr/>
                <p:nvPr/>
              </p:nvSpPr>
              <p:spPr>
                <a:xfrm>
                  <a:off x="3867144" y="2152640"/>
                  <a:ext cx="142876" cy="142876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</p:grpSp>
        <p:cxnSp>
          <p:nvCxnSpPr>
            <p:cNvPr id="218" name="Прямая соединительная линия 217"/>
            <p:cNvCxnSpPr/>
            <p:nvPr/>
          </p:nvCxnSpPr>
          <p:spPr>
            <a:xfrm rot="5400000" flipH="1" flipV="1">
              <a:off x="7536677" y="4750603"/>
              <a:ext cx="714380" cy="642942"/>
            </a:xfrm>
            <a:prstGeom prst="line">
              <a:avLst/>
            </a:prstGeom>
            <a:ln w="15875">
              <a:solidFill>
                <a:schemeClr val="bg2">
                  <a:lumMod val="25000"/>
                  <a:alpha val="8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Прямая соединительная линия 218"/>
            <p:cNvCxnSpPr/>
            <p:nvPr/>
          </p:nvCxnSpPr>
          <p:spPr>
            <a:xfrm rot="5400000" flipH="1" flipV="1">
              <a:off x="7465239" y="4750603"/>
              <a:ext cx="642942" cy="571504"/>
            </a:xfrm>
            <a:prstGeom prst="line">
              <a:avLst/>
            </a:prstGeom>
            <a:ln w="15875">
              <a:solidFill>
                <a:schemeClr val="bg2">
                  <a:lumMod val="25000"/>
                  <a:alpha val="8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5" name="Овал 224"/>
            <p:cNvSpPr/>
            <p:nvPr/>
          </p:nvSpPr>
          <p:spPr>
            <a:xfrm>
              <a:off x="7643834" y="4857760"/>
              <a:ext cx="349672" cy="3714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30" name="Прямая соединительная линия 229"/>
            <p:cNvCxnSpPr/>
            <p:nvPr/>
          </p:nvCxnSpPr>
          <p:spPr>
            <a:xfrm rot="16200000" flipV="1">
              <a:off x="7393801" y="2964653"/>
              <a:ext cx="714380" cy="642942"/>
            </a:xfrm>
            <a:prstGeom prst="line">
              <a:avLst/>
            </a:prstGeom>
            <a:ln w="15875">
              <a:solidFill>
                <a:schemeClr val="bg2">
                  <a:lumMod val="25000"/>
                  <a:alpha val="8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3" name="Прямая соединительная линия 232"/>
            <p:cNvCxnSpPr/>
            <p:nvPr/>
          </p:nvCxnSpPr>
          <p:spPr>
            <a:xfrm rot="16200000" flipV="1">
              <a:off x="7465239" y="2893215"/>
              <a:ext cx="714380" cy="642942"/>
            </a:xfrm>
            <a:prstGeom prst="line">
              <a:avLst/>
            </a:prstGeom>
            <a:ln w="15875">
              <a:solidFill>
                <a:schemeClr val="bg2">
                  <a:lumMod val="25000"/>
                  <a:alpha val="8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4" name="Овал 233"/>
            <p:cNvSpPr/>
            <p:nvPr/>
          </p:nvSpPr>
          <p:spPr>
            <a:xfrm>
              <a:off x="7643834" y="3071810"/>
              <a:ext cx="349672" cy="3714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46" name="Группа 245"/>
          <p:cNvGrpSpPr/>
          <p:nvPr/>
        </p:nvGrpSpPr>
        <p:grpSpPr>
          <a:xfrm rot="6984075">
            <a:off x="3193169" y="3564638"/>
            <a:ext cx="863405" cy="646807"/>
            <a:chOff x="2786050" y="1785927"/>
            <a:chExt cx="714380" cy="785817"/>
          </a:xfrm>
        </p:grpSpPr>
        <p:sp>
          <p:nvSpPr>
            <p:cNvPr id="237" name="Дуга 236"/>
            <p:cNvSpPr/>
            <p:nvPr/>
          </p:nvSpPr>
          <p:spPr>
            <a:xfrm>
              <a:off x="2786050" y="1785927"/>
              <a:ext cx="714380" cy="714380"/>
            </a:xfrm>
            <a:prstGeom prst="arc">
              <a:avLst>
                <a:gd name="adj1" fmla="val 19006173"/>
                <a:gd name="adj2" fmla="val 2763082"/>
              </a:avLst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39" name="Прямая со стрелкой 238"/>
            <p:cNvCxnSpPr/>
            <p:nvPr/>
          </p:nvCxnSpPr>
          <p:spPr>
            <a:xfrm rot="10800000" flipV="1">
              <a:off x="3214678" y="2357430"/>
              <a:ext cx="215108" cy="214314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7" name="Группа 246"/>
          <p:cNvGrpSpPr/>
          <p:nvPr/>
        </p:nvGrpSpPr>
        <p:grpSpPr>
          <a:xfrm rot="17755948">
            <a:off x="2762538" y="3135193"/>
            <a:ext cx="863405" cy="646807"/>
            <a:chOff x="2786050" y="1785927"/>
            <a:chExt cx="714380" cy="785817"/>
          </a:xfrm>
        </p:grpSpPr>
        <p:sp>
          <p:nvSpPr>
            <p:cNvPr id="248" name="Дуга 247"/>
            <p:cNvSpPr/>
            <p:nvPr/>
          </p:nvSpPr>
          <p:spPr>
            <a:xfrm>
              <a:off x="2786050" y="1785927"/>
              <a:ext cx="714380" cy="714380"/>
            </a:xfrm>
            <a:prstGeom prst="arc">
              <a:avLst>
                <a:gd name="adj1" fmla="val 19006173"/>
                <a:gd name="adj2" fmla="val 2763082"/>
              </a:avLst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49" name="Прямая со стрелкой 248"/>
            <p:cNvCxnSpPr/>
            <p:nvPr/>
          </p:nvCxnSpPr>
          <p:spPr>
            <a:xfrm rot="10800000" flipV="1">
              <a:off x="3214678" y="2357430"/>
              <a:ext cx="215108" cy="214314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0" name="TextBox 249"/>
          <p:cNvSpPr txBox="1"/>
          <p:nvPr/>
        </p:nvSpPr>
        <p:spPr>
          <a:xfrm>
            <a:off x="2143108" y="142852"/>
            <a:ext cx="5026441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+mj-lt"/>
              </a:rPr>
              <a:t>Строение полупроводников</a:t>
            </a:r>
          </a:p>
          <a:p>
            <a:pPr algn="ctr"/>
            <a:r>
              <a:rPr lang="ru-RU" sz="2400" dirty="0" smtClean="0">
                <a:solidFill>
                  <a:srgbClr val="C00000"/>
                </a:solidFill>
                <a:latin typeface="+mj-lt"/>
              </a:rPr>
              <a:t>( на примере кремния)</a:t>
            </a:r>
            <a:endParaRPr lang="ru-RU" sz="2400" dirty="0">
              <a:solidFill>
                <a:srgbClr val="C00000"/>
              </a:solidFill>
              <a:latin typeface="+mj-lt"/>
            </a:endParaRPr>
          </a:p>
        </p:txBody>
      </p:sp>
      <p:cxnSp>
        <p:nvCxnSpPr>
          <p:cNvPr id="259" name="Прямая соединительная линия 258"/>
          <p:cNvCxnSpPr/>
          <p:nvPr/>
        </p:nvCxnSpPr>
        <p:spPr>
          <a:xfrm>
            <a:off x="428596" y="6357958"/>
            <a:ext cx="8215370" cy="1588"/>
          </a:xfrm>
          <a:prstGeom prst="line">
            <a:avLst/>
          </a:prstGeom>
          <a:ln w="6032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1" name="Овал 260"/>
          <p:cNvSpPr/>
          <p:nvPr/>
        </p:nvSpPr>
        <p:spPr>
          <a:xfrm>
            <a:off x="3428992" y="3857628"/>
            <a:ext cx="785818" cy="642942"/>
          </a:xfrm>
          <a:prstGeom prst="ellipse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2" name="Овал 261"/>
          <p:cNvSpPr/>
          <p:nvPr/>
        </p:nvSpPr>
        <p:spPr>
          <a:xfrm>
            <a:off x="2571736" y="2928934"/>
            <a:ext cx="2500330" cy="2357454"/>
          </a:xfrm>
          <a:prstGeom prst="ellipse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3" name="TextBox 262"/>
          <p:cNvSpPr txBox="1"/>
          <p:nvPr/>
        </p:nvSpPr>
        <p:spPr>
          <a:xfrm>
            <a:off x="2786050" y="264318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1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264" name="TextBox 263"/>
          <p:cNvSpPr txBox="1"/>
          <p:nvPr/>
        </p:nvSpPr>
        <p:spPr>
          <a:xfrm>
            <a:off x="4572000" y="264318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265" name="TextBox 264"/>
          <p:cNvSpPr txBox="1"/>
          <p:nvPr/>
        </p:nvSpPr>
        <p:spPr>
          <a:xfrm>
            <a:off x="4572000" y="528638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3</a:t>
            </a:r>
          </a:p>
        </p:txBody>
      </p:sp>
      <p:sp>
        <p:nvSpPr>
          <p:cNvPr id="266" name="TextBox 265"/>
          <p:cNvSpPr txBox="1"/>
          <p:nvPr/>
        </p:nvSpPr>
        <p:spPr>
          <a:xfrm>
            <a:off x="2857488" y="528638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4</a:t>
            </a:r>
          </a:p>
        </p:txBody>
      </p:sp>
      <p:sp>
        <p:nvSpPr>
          <p:cNvPr id="267" name="TextBox 266"/>
          <p:cNvSpPr txBox="1"/>
          <p:nvPr/>
        </p:nvSpPr>
        <p:spPr>
          <a:xfrm>
            <a:off x="0" y="1285860"/>
            <a:ext cx="4929190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900" dirty="0" smtClean="0"/>
              <a:t>Кремний – четырехвалентный элемент,</a:t>
            </a:r>
          </a:p>
          <a:p>
            <a:pPr algn="ctr"/>
            <a:r>
              <a:rPr lang="ru-RU" sz="1900" dirty="0"/>
              <a:t>в</a:t>
            </a:r>
            <a:r>
              <a:rPr lang="ru-RU" sz="1900" dirty="0" smtClean="0"/>
              <a:t>о внешней оболочке – четыре  электрона.</a:t>
            </a:r>
          </a:p>
          <a:p>
            <a:pPr algn="ctr"/>
            <a:r>
              <a:rPr lang="ru-RU" sz="1900" dirty="0" smtClean="0"/>
              <a:t>Каждый атом связан с четырьмя соседними</a:t>
            </a:r>
            <a:endParaRPr lang="ru-RU" sz="1900" dirty="0"/>
          </a:p>
        </p:txBody>
      </p:sp>
      <p:sp>
        <p:nvSpPr>
          <p:cNvPr id="268" name="TextBox 267"/>
          <p:cNvSpPr txBox="1"/>
          <p:nvPr/>
        </p:nvSpPr>
        <p:spPr>
          <a:xfrm>
            <a:off x="4714876" y="1285860"/>
            <a:ext cx="4214810" cy="18312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900" dirty="0" smtClean="0"/>
              <a:t>Каждая пара соседних атомов </a:t>
            </a:r>
          </a:p>
          <a:p>
            <a:pPr algn="ctr"/>
            <a:r>
              <a:rPr lang="ru-RU" sz="1900" dirty="0"/>
              <a:t>в</a:t>
            </a:r>
            <a:r>
              <a:rPr lang="ru-RU" sz="1900" dirty="0" smtClean="0"/>
              <a:t>заимодействует  с помощью парноэлектронной связи .</a:t>
            </a:r>
          </a:p>
          <a:p>
            <a:pPr algn="ctr"/>
            <a:r>
              <a:rPr lang="ru-RU" sz="1900" dirty="0" smtClean="0"/>
              <a:t>От каждого атома  в ее образовании  участвует  один электрон.</a:t>
            </a:r>
          </a:p>
          <a:p>
            <a:pPr algn="ctr"/>
            <a:endParaRPr lang="ru-RU" dirty="0"/>
          </a:p>
        </p:txBody>
      </p:sp>
      <p:sp>
        <p:nvSpPr>
          <p:cNvPr id="269" name="Овал 268"/>
          <p:cNvSpPr/>
          <p:nvPr/>
        </p:nvSpPr>
        <p:spPr>
          <a:xfrm>
            <a:off x="2571736" y="2928934"/>
            <a:ext cx="785818" cy="642942"/>
          </a:xfrm>
          <a:prstGeom prst="ellipse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0" name="TextBox 269"/>
          <p:cNvSpPr txBox="1"/>
          <p:nvPr/>
        </p:nvSpPr>
        <p:spPr>
          <a:xfrm>
            <a:off x="272597" y="5572140"/>
            <a:ext cx="887140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dirty="0" smtClean="0"/>
              <a:t>Любой валентный электрон   может двигаться  по любой из  четырех связей  </a:t>
            </a:r>
          </a:p>
          <a:p>
            <a:pPr algn="ctr"/>
            <a:r>
              <a:rPr lang="ru-RU" sz="2000" dirty="0" smtClean="0"/>
              <a:t>атома, а , дойдя до  соседнего,  двигаться по его связям, т.е по всему кристаллу.</a:t>
            </a:r>
            <a:endParaRPr lang="ru-RU" sz="2000" dirty="0"/>
          </a:p>
        </p:txBody>
      </p:sp>
      <p:grpSp>
        <p:nvGrpSpPr>
          <p:cNvPr id="277" name="Группа 276"/>
          <p:cNvGrpSpPr/>
          <p:nvPr/>
        </p:nvGrpSpPr>
        <p:grpSpPr>
          <a:xfrm rot="17755948">
            <a:off x="4905678" y="3563821"/>
            <a:ext cx="863405" cy="646807"/>
            <a:chOff x="2786050" y="1785927"/>
            <a:chExt cx="714380" cy="785817"/>
          </a:xfrm>
        </p:grpSpPr>
        <p:sp>
          <p:nvSpPr>
            <p:cNvPr id="278" name="Дуга 277"/>
            <p:cNvSpPr/>
            <p:nvPr/>
          </p:nvSpPr>
          <p:spPr>
            <a:xfrm>
              <a:off x="2786050" y="1785927"/>
              <a:ext cx="714380" cy="714380"/>
            </a:xfrm>
            <a:prstGeom prst="arc">
              <a:avLst>
                <a:gd name="adj1" fmla="val 19006173"/>
                <a:gd name="adj2" fmla="val 2763082"/>
              </a:avLst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79" name="Прямая со стрелкой 278"/>
            <p:cNvCxnSpPr/>
            <p:nvPr/>
          </p:nvCxnSpPr>
          <p:spPr>
            <a:xfrm rot="10800000" flipV="1">
              <a:off x="3214678" y="2357430"/>
              <a:ext cx="215108" cy="214314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0" name="Группа 279"/>
          <p:cNvGrpSpPr/>
          <p:nvPr/>
        </p:nvGrpSpPr>
        <p:grpSpPr>
          <a:xfrm rot="17755948">
            <a:off x="5477181" y="4135324"/>
            <a:ext cx="863405" cy="646807"/>
            <a:chOff x="2786050" y="1785927"/>
            <a:chExt cx="714380" cy="785817"/>
          </a:xfrm>
        </p:grpSpPr>
        <p:sp>
          <p:nvSpPr>
            <p:cNvPr id="281" name="Дуга 280"/>
            <p:cNvSpPr/>
            <p:nvPr/>
          </p:nvSpPr>
          <p:spPr>
            <a:xfrm>
              <a:off x="2786050" y="1785927"/>
              <a:ext cx="714380" cy="714380"/>
            </a:xfrm>
            <a:prstGeom prst="arc">
              <a:avLst>
                <a:gd name="adj1" fmla="val 19006173"/>
                <a:gd name="adj2" fmla="val 2763082"/>
              </a:avLst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82" name="Прямая со стрелкой 281"/>
            <p:cNvCxnSpPr/>
            <p:nvPr/>
          </p:nvCxnSpPr>
          <p:spPr>
            <a:xfrm rot="10800000" flipV="1">
              <a:off x="3214678" y="2357430"/>
              <a:ext cx="215108" cy="214314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3" name="Группа 282"/>
          <p:cNvGrpSpPr/>
          <p:nvPr/>
        </p:nvGrpSpPr>
        <p:grpSpPr>
          <a:xfrm rot="13248411">
            <a:off x="6321482" y="4418328"/>
            <a:ext cx="863405" cy="646807"/>
            <a:chOff x="2786050" y="1785927"/>
            <a:chExt cx="714380" cy="785817"/>
          </a:xfrm>
        </p:grpSpPr>
        <p:sp>
          <p:nvSpPr>
            <p:cNvPr id="284" name="Дуга 283"/>
            <p:cNvSpPr/>
            <p:nvPr/>
          </p:nvSpPr>
          <p:spPr>
            <a:xfrm>
              <a:off x="2786050" y="1785927"/>
              <a:ext cx="714380" cy="714380"/>
            </a:xfrm>
            <a:prstGeom prst="arc">
              <a:avLst>
                <a:gd name="adj1" fmla="val 19006173"/>
                <a:gd name="adj2" fmla="val 2763082"/>
              </a:avLst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85" name="Прямая со стрелкой 284"/>
            <p:cNvCxnSpPr/>
            <p:nvPr/>
          </p:nvCxnSpPr>
          <p:spPr>
            <a:xfrm rot="10800000" flipV="1">
              <a:off x="3214678" y="2357430"/>
              <a:ext cx="215108" cy="214314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6" name="Группа 285"/>
          <p:cNvGrpSpPr/>
          <p:nvPr/>
        </p:nvGrpSpPr>
        <p:grpSpPr>
          <a:xfrm rot="8232874">
            <a:off x="6484162" y="3566516"/>
            <a:ext cx="863405" cy="646807"/>
            <a:chOff x="2786050" y="1785927"/>
            <a:chExt cx="714380" cy="785817"/>
          </a:xfrm>
        </p:grpSpPr>
        <p:sp>
          <p:nvSpPr>
            <p:cNvPr id="287" name="Дуга 286"/>
            <p:cNvSpPr/>
            <p:nvPr/>
          </p:nvSpPr>
          <p:spPr>
            <a:xfrm>
              <a:off x="2786050" y="1785927"/>
              <a:ext cx="714380" cy="714380"/>
            </a:xfrm>
            <a:prstGeom prst="arc">
              <a:avLst>
                <a:gd name="adj1" fmla="val 19006173"/>
                <a:gd name="adj2" fmla="val 2763082"/>
              </a:avLst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88" name="Прямая со стрелкой 287"/>
            <p:cNvCxnSpPr/>
            <p:nvPr/>
          </p:nvCxnSpPr>
          <p:spPr>
            <a:xfrm rot="10800000" flipV="1">
              <a:off x="3214678" y="2357430"/>
              <a:ext cx="215108" cy="214314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9" name="Группа 288"/>
          <p:cNvGrpSpPr/>
          <p:nvPr/>
        </p:nvGrpSpPr>
        <p:grpSpPr>
          <a:xfrm rot="2941162">
            <a:off x="5739126" y="3286401"/>
            <a:ext cx="863405" cy="646807"/>
            <a:chOff x="2786050" y="1785927"/>
            <a:chExt cx="714380" cy="785817"/>
          </a:xfrm>
        </p:grpSpPr>
        <p:sp>
          <p:nvSpPr>
            <p:cNvPr id="290" name="Дуга 289"/>
            <p:cNvSpPr/>
            <p:nvPr/>
          </p:nvSpPr>
          <p:spPr>
            <a:xfrm>
              <a:off x="2786050" y="1785927"/>
              <a:ext cx="714380" cy="714380"/>
            </a:xfrm>
            <a:prstGeom prst="arc">
              <a:avLst>
                <a:gd name="adj1" fmla="val 19006173"/>
                <a:gd name="adj2" fmla="val 2763082"/>
              </a:avLst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91" name="Прямая со стрелкой 290"/>
            <p:cNvCxnSpPr/>
            <p:nvPr/>
          </p:nvCxnSpPr>
          <p:spPr>
            <a:xfrm rot="10800000" flipV="1">
              <a:off x="3214678" y="2357430"/>
              <a:ext cx="215108" cy="214314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2" name="Группа 291"/>
          <p:cNvGrpSpPr/>
          <p:nvPr/>
        </p:nvGrpSpPr>
        <p:grpSpPr>
          <a:xfrm rot="3182740" flipH="1">
            <a:off x="5086486" y="4003001"/>
            <a:ext cx="865438" cy="646807"/>
            <a:chOff x="2786050" y="1785927"/>
            <a:chExt cx="714380" cy="785817"/>
          </a:xfrm>
        </p:grpSpPr>
        <p:sp>
          <p:nvSpPr>
            <p:cNvPr id="293" name="Дуга 292"/>
            <p:cNvSpPr/>
            <p:nvPr/>
          </p:nvSpPr>
          <p:spPr>
            <a:xfrm>
              <a:off x="2786050" y="1785927"/>
              <a:ext cx="714380" cy="714380"/>
            </a:xfrm>
            <a:prstGeom prst="arc">
              <a:avLst>
                <a:gd name="adj1" fmla="val 19006173"/>
                <a:gd name="adj2" fmla="val 2763082"/>
              </a:avLst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94" name="Прямая со стрелкой 293"/>
            <p:cNvCxnSpPr/>
            <p:nvPr/>
          </p:nvCxnSpPr>
          <p:spPr>
            <a:xfrm rot="10800000" flipV="1">
              <a:off x="3214678" y="2357430"/>
              <a:ext cx="215108" cy="214314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5" name="Группа 294"/>
          <p:cNvGrpSpPr/>
          <p:nvPr/>
        </p:nvGrpSpPr>
        <p:grpSpPr>
          <a:xfrm rot="4744042" flipH="1">
            <a:off x="4532171" y="4561549"/>
            <a:ext cx="838466" cy="646807"/>
            <a:chOff x="2786050" y="1785927"/>
            <a:chExt cx="714380" cy="785817"/>
          </a:xfrm>
        </p:grpSpPr>
        <p:sp>
          <p:nvSpPr>
            <p:cNvPr id="296" name="Дуга 295"/>
            <p:cNvSpPr/>
            <p:nvPr/>
          </p:nvSpPr>
          <p:spPr>
            <a:xfrm>
              <a:off x="2786050" y="1785927"/>
              <a:ext cx="714380" cy="714380"/>
            </a:xfrm>
            <a:prstGeom prst="arc">
              <a:avLst>
                <a:gd name="adj1" fmla="val 19006173"/>
                <a:gd name="adj2" fmla="val 2763082"/>
              </a:avLst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97" name="Прямая со стрелкой 296"/>
            <p:cNvCxnSpPr/>
            <p:nvPr/>
          </p:nvCxnSpPr>
          <p:spPr>
            <a:xfrm rot="10800000" flipV="1">
              <a:off x="3214678" y="2357430"/>
              <a:ext cx="215108" cy="214314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8" name="Группа 297"/>
          <p:cNvGrpSpPr/>
          <p:nvPr/>
        </p:nvGrpSpPr>
        <p:grpSpPr>
          <a:xfrm rot="5112706">
            <a:off x="3427038" y="4205730"/>
            <a:ext cx="863405" cy="646807"/>
            <a:chOff x="2786050" y="1785927"/>
            <a:chExt cx="714380" cy="785817"/>
          </a:xfrm>
        </p:grpSpPr>
        <p:sp>
          <p:nvSpPr>
            <p:cNvPr id="299" name="Дуга 298"/>
            <p:cNvSpPr/>
            <p:nvPr/>
          </p:nvSpPr>
          <p:spPr>
            <a:xfrm>
              <a:off x="2786050" y="1785927"/>
              <a:ext cx="714380" cy="714380"/>
            </a:xfrm>
            <a:prstGeom prst="arc">
              <a:avLst>
                <a:gd name="adj1" fmla="val 19006173"/>
                <a:gd name="adj2" fmla="val 2763082"/>
              </a:avLst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300" name="Прямая со стрелкой 299"/>
            <p:cNvCxnSpPr/>
            <p:nvPr/>
          </p:nvCxnSpPr>
          <p:spPr>
            <a:xfrm rot="10800000" flipV="1">
              <a:off x="3214678" y="2357430"/>
              <a:ext cx="215108" cy="214314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2" name="TextBox 211"/>
          <p:cNvSpPr txBox="1"/>
          <p:nvPr/>
        </p:nvSpPr>
        <p:spPr>
          <a:xfrm>
            <a:off x="142844" y="5572140"/>
            <a:ext cx="90011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err="1" smtClean="0"/>
              <a:t>Парноэлектронные</a:t>
            </a:r>
            <a:r>
              <a:rPr lang="ru-RU" sz="2000" dirty="0" smtClean="0"/>
              <a:t> связи достаточно прочны и при низких температурах</a:t>
            </a:r>
          </a:p>
          <a:p>
            <a:pPr algn="ctr"/>
            <a:r>
              <a:rPr lang="ru-RU" sz="2000" dirty="0" smtClean="0"/>
              <a:t>не  разрываются, поэтому  при низких температурах кремний не проводит ток.</a:t>
            </a:r>
            <a:endParaRPr lang="ru-RU" sz="2000" dirty="0"/>
          </a:p>
        </p:txBody>
      </p:sp>
      <p:cxnSp>
        <p:nvCxnSpPr>
          <p:cNvPr id="213" name="Прямая соединительная линия 212"/>
          <p:cNvCxnSpPr/>
          <p:nvPr/>
        </p:nvCxnSpPr>
        <p:spPr>
          <a:xfrm>
            <a:off x="428596" y="1142984"/>
            <a:ext cx="8286808" cy="1588"/>
          </a:xfrm>
          <a:prstGeom prst="line">
            <a:avLst/>
          </a:prstGeom>
          <a:ln w="603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Прямая соединительная линия 213"/>
          <p:cNvCxnSpPr/>
          <p:nvPr/>
        </p:nvCxnSpPr>
        <p:spPr>
          <a:xfrm>
            <a:off x="500034" y="1214422"/>
            <a:ext cx="8143932" cy="1588"/>
          </a:xfrm>
          <a:prstGeom prst="line">
            <a:avLst/>
          </a:prstGeom>
          <a:ln w="603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0" name="Управляющая кнопка: назад 209">
            <a:hlinkClick r:id="rId3" action="ppaction://hlinksldjump" highlightClick="1"/>
          </p:cNvPr>
          <p:cNvSpPr/>
          <p:nvPr/>
        </p:nvSpPr>
        <p:spPr>
          <a:xfrm>
            <a:off x="8072462" y="6500834"/>
            <a:ext cx="785818" cy="21431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3" dur="1000" fill="hold"/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0"/>
                            </p:stCondLst>
                            <p:childTnLst>
                              <p:par>
                                <p:cTn id="42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500"/>
                            </p:stCondLst>
                            <p:childTnLst>
                              <p:par>
                                <p:cTn id="46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6000"/>
                            </p:stCondLst>
                            <p:childTnLst>
                              <p:par>
                                <p:cTn id="50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22" presetClass="entr" presetSubtype="8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8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10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500"/>
                            </p:stCondLst>
                            <p:childTnLst>
                              <p:par>
                                <p:cTn id="8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"/>
                            </p:stCondLst>
                            <p:childTnLst>
                              <p:par>
                                <p:cTn id="102" presetID="22" presetClass="entr" presetSubtype="8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10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4000"/>
                            </p:stCondLst>
                            <p:childTnLst>
                              <p:par>
                                <p:cTn id="10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10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0"/>
                            </p:stCondLst>
                            <p:childTnLst>
                              <p:par>
                                <p:cTn id="11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10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6000"/>
                            </p:stCondLst>
                            <p:childTnLst>
                              <p:par>
                                <p:cTn id="1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10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7000"/>
                            </p:stCondLst>
                            <p:childTnLst>
                              <p:par>
                                <p:cTn id="11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0" dur="1000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8000"/>
                            </p:stCondLst>
                            <p:childTnLst>
                              <p:par>
                                <p:cTn id="12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4" dur="5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8500"/>
                            </p:stCondLst>
                            <p:childTnLst>
                              <p:par>
                                <p:cTn id="12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8" dur="5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9000"/>
                            </p:stCondLst>
                            <p:childTnLst>
                              <p:par>
                                <p:cTn id="13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2" dur="1000"/>
                                        <p:tgtEl>
                                          <p:spTgt spid="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1" grpId="0" animBg="1"/>
      <p:bldP spid="261" grpId="1" animBg="1"/>
      <p:bldP spid="261" grpId="2" animBg="1"/>
      <p:bldP spid="261" grpId="3" animBg="1"/>
      <p:bldP spid="261" grpId="4" animBg="1"/>
      <p:bldP spid="262" grpId="0" animBg="1"/>
      <p:bldP spid="262" grpId="1" animBg="1"/>
      <p:bldP spid="263" grpId="1"/>
      <p:bldP spid="263" grpId="2"/>
      <p:bldP spid="264" grpId="1"/>
      <p:bldP spid="264" grpId="2"/>
      <p:bldP spid="265" grpId="1"/>
      <p:bldP spid="265" grpId="2"/>
      <p:bldP spid="266" grpId="1"/>
      <p:bldP spid="266" grpId="2"/>
      <p:bldP spid="267" grpId="0"/>
      <p:bldP spid="268" grpId="0"/>
      <p:bldP spid="269" grpId="3" animBg="1"/>
      <p:bldP spid="269" grpId="4" animBg="1"/>
      <p:bldP spid="270" grpId="0"/>
      <p:bldP spid="270" grpId="1"/>
      <p:bldP spid="2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Прямая соединительная линия 1"/>
          <p:cNvCxnSpPr/>
          <p:nvPr/>
        </p:nvCxnSpPr>
        <p:spPr>
          <a:xfrm>
            <a:off x="357158" y="1142984"/>
            <a:ext cx="8429684" cy="1588"/>
          </a:xfrm>
          <a:prstGeom prst="line">
            <a:avLst/>
          </a:prstGeom>
          <a:ln w="603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Прямая соединительная линия 2"/>
          <p:cNvCxnSpPr/>
          <p:nvPr/>
        </p:nvCxnSpPr>
        <p:spPr>
          <a:xfrm>
            <a:off x="428596" y="1000108"/>
            <a:ext cx="8286808" cy="1588"/>
          </a:xfrm>
          <a:prstGeom prst="line">
            <a:avLst/>
          </a:prstGeom>
          <a:ln w="603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/>
          <p:nvPr/>
        </p:nvCxnSpPr>
        <p:spPr>
          <a:xfrm>
            <a:off x="428596" y="6357958"/>
            <a:ext cx="8215370" cy="1588"/>
          </a:xfrm>
          <a:prstGeom prst="line">
            <a:avLst/>
          </a:prstGeom>
          <a:ln w="6032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42910" y="285728"/>
            <a:ext cx="81440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+mj-lt"/>
              </a:rPr>
              <a:t>Собственная проводимость полупроводников</a:t>
            </a:r>
            <a:endParaRPr lang="ru-RU" sz="2800" b="1" dirty="0">
              <a:solidFill>
                <a:srgbClr val="C00000"/>
              </a:solidFill>
              <a:latin typeface="+mj-lt"/>
            </a:endParaRPr>
          </a:p>
        </p:txBody>
      </p:sp>
      <p:grpSp>
        <p:nvGrpSpPr>
          <p:cNvPr id="15" name="Группа 152"/>
          <p:cNvGrpSpPr/>
          <p:nvPr/>
        </p:nvGrpSpPr>
        <p:grpSpPr>
          <a:xfrm>
            <a:off x="785785" y="2285989"/>
            <a:ext cx="7715303" cy="2786080"/>
            <a:chOff x="1357290" y="3071810"/>
            <a:chExt cx="6304947" cy="2143140"/>
          </a:xfrm>
        </p:grpSpPr>
        <p:cxnSp>
          <p:nvCxnSpPr>
            <p:cNvPr id="64" name="Прямая соединительная линия 13"/>
            <p:cNvCxnSpPr/>
            <p:nvPr/>
          </p:nvCxnSpPr>
          <p:spPr>
            <a:xfrm rot="16200000" flipV="1">
              <a:off x="1428728" y="3071810"/>
              <a:ext cx="214314" cy="214314"/>
            </a:xfrm>
            <a:prstGeom prst="line">
              <a:avLst/>
            </a:prstGeom>
            <a:ln w="15875">
              <a:solidFill>
                <a:schemeClr val="bg2">
                  <a:lumMod val="25000"/>
                  <a:alpha val="8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5" name="Группа 35"/>
            <p:cNvGrpSpPr/>
            <p:nvPr/>
          </p:nvGrpSpPr>
          <p:grpSpPr>
            <a:xfrm>
              <a:off x="1428730" y="3143248"/>
              <a:ext cx="2000262" cy="2000267"/>
              <a:chOff x="1428730" y="3143248"/>
              <a:chExt cx="2000262" cy="2000267"/>
            </a:xfrm>
          </p:grpSpPr>
          <p:grpSp>
            <p:nvGrpSpPr>
              <p:cNvPr id="133" name="Группа 24"/>
              <p:cNvGrpSpPr/>
              <p:nvPr/>
            </p:nvGrpSpPr>
            <p:grpSpPr>
              <a:xfrm>
                <a:off x="1785918" y="3500438"/>
                <a:ext cx="583760" cy="583760"/>
                <a:chOff x="1785918" y="3500438"/>
                <a:chExt cx="583760" cy="583760"/>
              </a:xfrm>
            </p:grpSpPr>
            <p:cxnSp>
              <p:nvCxnSpPr>
                <p:cNvPr id="144" name="Прямая соединительная линия 6"/>
                <p:cNvCxnSpPr/>
                <p:nvPr/>
              </p:nvCxnSpPr>
              <p:spPr>
                <a:xfrm rot="16200000" flipH="1">
                  <a:off x="1785918" y="3571876"/>
                  <a:ext cx="512322" cy="512322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Прямая соединительная линия 7"/>
                <p:cNvCxnSpPr/>
                <p:nvPr/>
              </p:nvCxnSpPr>
              <p:spPr>
                <a:xfrm rot="16200000" flipH="1">
                  <a:off x="1857356" y="3500438"/>
                  <a:ext cx="512322" cy="512322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34" name="Группа 25"/>
              <p:cNvGrpSpPr/>
              <p:nvPr/>
            </p:nvGrpSpPr>
            <p:grpSpPr>
              <a:xfrm rot="16200000">
                <a:off x="1422336" y="4172973"/>
                <a:ext cx="976936" cy="964148"/>
                <a:chOff x="1392742" y="3120050"/>
                <a:chExt cx="976936" cy="964148"/>
              </a:xfrm>
            </p:grpSpPr>
            <p:cxnSp>
              <p:nvCxnSpPr>
                <p:cNvPr id="142" name="Прямая соединительная линия 141"/>
                <p:cNvCxnSpPr/>
                <p:nvPr/>
              </p:nvCxnSpPr>
              <p:spPr>
                <a:xfrm rot="10800000" flipH="1" flipV="1">
                  <a:off x="1392742" y="3191489"/>
                  <a:ext cx="905498" cy="892709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Прямая соединительная линия 142"/>
                <p:cNvCxnSpPr/>
                <p:nvPr/>
              </p:nvCxnSpPr>
              <p:spPr>
                <a:xfrm rot="10800000" flipH="1" flipV="1">
                  <a:off x="1464180" y="3120050"/>
                  <a:ext cx="905498" cy="892709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35" name="Группа 28"/>
              <p:cNvGrpSpPr/>
              <p:nvPr/>
            </p:nvGrpSpPr>
            <p:grpSpPr>
              <a:xfrm rot="16200000">
                <a:off x="2494170" y="3149376"/>
                <a:ext cx="940950" cy="928694"/>
                <a:chOff x="1785918" y="3500438"/>
                <a:chExt cx="940950" cy="928694"/>
              </a:xfrm>
            </p:grpSpPr>
            <p:cxnSp>
              <p:nvCxnSpPr>
                <p:cNvPr id="140" name="Прямая соединительная линия 139"/>
                <p:cNvCxnSpPr/>
                <p:nvPr/>
              </p:nvCxnSpPr>
              <p:spPr>
                <a:xfrm rot="10800000" flipH="1" flipV="1">
                  <a:off x="1785918" y="3571876"/>
                  <a:ext cx="869512" cy="857256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1" name="Прямая соединительная линия 140"/>
                <p:cNvCxnSpPr/>
                <p:nvPr/>
              </p:nvCxnSpPr>
              <p:spPr>
                <a:xfrm rot="10800000" flipH="1" flipV="1">
                  <a:off x="1857356" y="3500438"/>
                  <a:ext cx="869512" cy="857256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36" name="Группа 31"/>
              <p:cNvGrpSpPr/>
              <p:nvPr/>
            </p:nvGrpSpPr>
            <p:grpSpPr>
              <a:xfrm>
                <a:off x="2500298" y="4214818"/>
                <a:ext cx="583760" cy="583760"/>
                <a:chOff x="1785918" y="3500438"/>
                <a:chExt cx="583760" cy="583760"/>
              </a:xfrm>
            </p:grpSpPr>
            <p:cxnSp>
              <p:nvCxnSpPr>
                <p:cNvPr id="138" name="Прямая соединительная линия 137"/>
                <p:cNvCxnSpPr/>
                <p:nvPr/>
              </p:nvCxnSpPr>
              <p:spPr>
                <a:xfrm rot="16200000" flipH="1">
                  <a:off x="1785918" y="3571876"/>
                  <a:ext cx="512322" cy="512322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9" name="Прямая соединительная линия 138"/>
                <p:cNvCxnSpPr/>
                <p:nvPr/>
              </p:nvCxnSpPr>
              <p:spPr>
                <a:xfrm rot="16200000" flipH="1">
                  <a:off x="1857356" y="3500438"/>
                  <a:ext cx="512322" cy="512322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37" name="Овал 136"/>
              <p:cNvSpPr/>
              <p:nvPr/>
            </p:nvSpPr>
            <p:spPr>
              <a:xfrm>
                <a:off x="2285984" y="4000504"/>
                <a:ext cx="285752" cy="285752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66" name="Группа 36"/>
            <p:cNvGrpSpPr/>
            <p:nvPr/>
          </p:nvGrpSpPr>
          <p:grpSpPr>
            <a:xfrm>
              <a:off x="2857490" y="3143248"/>
              <a:ext cx="2071700" cy="2000267"/>
              <a:chOff x="1428730" y="3071810"/>
              <a:chExt cx="2071700" cy="2000267"/>
            </a:xfrm>
          </p:grpSpPr>
          <p:grpSp>
            <p:nvGrpSpPr>
              <p:cNvPr id="120" name="Группа 24"/>
              <p:cNvGrpSpPr/>
              <p:nvPr/>
            </p:nvGrpSpPr>
            <p:grpSpPr>
              <a:xfrm>
                <a:off x="1785918" y="3500438"/>
                <a:ext cx="583760" cy="583760"/>
                <a:chOff x="1785918" y="3500438"/>
                <a:chExt cx="583760" cy="583760"/>
              </a:xfrm>
            </p:grpSpPr>
            <p:cxnSp>
              <p:nvCxnSpPr>
                <p:cNvPr id="131" name="Прямая соединительная линия 6"/>
                <p:cNvCxnSpPr/>
                <p:nvPr/>
              </p:nvCxnSpPr>
              <p:spPr>
                <a:xfrm rot="16200000" flipH="1">
                  <a:off x="1785918" y="3571876"/>
                  <a:ext cx="512322" cy="512322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2" name="Прямая соединительная линия 7"/>
                <p:cNvCxnSpPr/>
                <p:nvPr/>
              </p:nvCxnSpPr>
              <p:spPr>
                <a:xfrm rot="16200000" flipH="1">
                  <a:off x="1857356" y="3500438"/>
                  <a:ext cx="512322" cy="512322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1" name="Группа 25"/>
              <p:cNvGrpSpPr/>
              <p:nvPr/>
            </p:nvGrpSpPr>
            <p:grpSpPr>
              <a:xfrm rot="16200000">
                <a:off x="1458055" y="4137254"/>
                <a:ext cx="905498" cy="964148"/>
                <a:chOff x="1464180" y="3120050"/>
                <a:chExt cx="905498" cy="964148"/>
              </a:xfrm>
            </p:grpSpPr>
            <p:cxnSp>
              <p:nvCxnSpPr>
                <p:cNvPr id="129" name="Прямая соединительная линия 128"/>
                <p:cNvCxnSpPr/>
                <p:nvPr/>
              </p:nvCxnSpPr>
              <p:spPr>
                <a:xfrm rot="10800000" flipH="1" flipV="1">
                  <a:off x="1464180" y="3262927"/>
                  <a:ext cx="834060" cy="821271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Прямая соединительная линия 129"/>
                <p:cNvCxnSpPr/>
                <p:nvPr/>
              </p:nvCxnSpPr>
              <p:spPr>
                <a:xfrm rot="10800000" flipH="1" flipV="1">
                  <a:off x="1464180" y="3120050"/>
                  <a:ext cx="905498" cy="892709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2" name="Группа 28"/>
              <p:cNvGrpSpPr/>
              <p:nvPr/>
            </p:nvGrpSpPr>
            <p:grpSpPr>
              <a:xfrm rot="16200000">
                <a:off x="2494170" y="3077938"/>
                <a:ext cx="1012388" cy="1000132"/>
                <a:chOff x="1785918" y="3500438"/>
                <a:chExt cx="1012388" cy="1000132"/>
              </a:xfrm>
            </p:grpSpPr>
            <p:cxnSp>
              <p:nvCxnSpPr>
                <p:cNvPr id="127" name="Прямая соединительная линия 126"/>
                <p:cNvCxnSpPr/>
                <p:nvPr/>
              </p:nvCxnSpPr>
              <p:spPr>
                <a:xfrm rot="10800000" flipH="1" flipV="1">
                  <a:off x="1785918" y="3571876"/>
                  <a:ext cx="940950" cy="928694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Прямая соединительная линия 127"/>
                <p:cNvCxnSpPr/>
                <p:nvPr/>
              </p:nvCxnSpPr>
              <p:spPr>
                <a:xfrm rot="10800000" flipH="1" flipV="1">
                  <a:off x="1857356" y="3500438"/>
                  <a:ext cx="940950" cy="928694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3" name="Группа 31"/>
              <p:cNvGrpSpPr/>
              <p:nvPr/>
            </p:nvGrpSpPr>
            <p:grpSpPr>
              <a:xfrm>
                <a:off x="2500298" y="4214818"/>
                <a:ext cx="1000132" cy="857256"/>
                <a:chOff x="1785918" y="3500438"/>
                <a:chExt cx="1000132" cy="857256"/>
              </a:xfrm>
            </p:grpSpPr>
            <p:cxnSp>
              <p:nvCxnSpPr>
                <p:cNvPr id="125" name="Прямая соединительная линия 124"/>
                <p:cNvCxnSpPr/>
                <p:nvPr/>
              </p:nvCxnSpPr>
              <p:spPr>
                <a:xfrm>
                  <a:off x="1785918" y="3571876"/>
                  <a:ext cx="857256" cy="785818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Прямая соединительная линия 125"/>
                <p:cNvCxnSpPr/>
                <p:nvPr/>
              </p:nvCxnSpPr>
              <p:spPr>
                <a:xfrm>
                  <a:off x="1857356" y="3500438"/>
                  <a:ext cx="928694" cy="857256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24" name="Овал 123"/>
              <p:cNvSpPr/>
              <p:nvPr/>
            </p:nvSpPr>
            <p:spPr>
              <a:xfrm>
                <a:off x="2285984" y="4000504"/>
                <a:ext cx="285752" cy="285752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67" name="Группа 52"/>
            <p:cNvGrpSpPr/>
            <p:nvPr/>
          </p:nvGrpSpPr>
          <p:grpSpPr>
            <a:xfrm>
              <a:off x="4214810" y="3143248"/>
              <a:ext cx="2214578" cy="2000264"/>
              <a:chOff x="1357290" y="3071810"/>
              <a:chExt cx="2214578" cy="2000264"/>
            </a:xfrm>
          </p:grpSpPr>
          <p:sp>
            <p:nvSpPr>
              <p:cNvPr id="106" name="Овал 105"/>
              <p:cNvSpPr/>
              <p:nvPr/>
            </p:nvSpPr>
            <p:spPr>
              <a:xfrm>
                <a:off x="1571604" y="3286124"/>
                <a:ext cx="285752" cy="285752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grpSp>
            <p:nvGrpSpPr>
              <p:cNvPr id="107" name="Группа 24"/>
              <p:cNvGrpSpPr/>
              <p:nvPr/>
            </p:nvGrpSpPr>
            <p:grpSpPr>
              <a:xfrm>
                <a:off x="1785918" y="3500438"/>
                <a:ext cx="583760" cy="583760"/>
                <a:chOff x="1785918" y="3500438"/>
                <a:chExt cx="583760" cy="583760"/>
              </a:xfrm>
            </p:grpSpPr>
            <p:cxnSp>
              <p:nvCxnSpPr>
                <p:cNvPr id="118" name="Прямая соединительная линия 6"/>
                <p:cNvCxnSpPr/>
                <p:nvPr/>
              </p:nvCxnSpPr>
              <p:spPr>
                <a:xfrm rot="16200000" flipH="1">
                  <a:off x="1785918" y="3571876"/>
                  <a:ext cx="512322" cy="512322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9" name="Прямая соединительная линия 7"/>
                <p:cNvCxnSpPr/>
                <p:nvPr/>
              </p:nvCxnSpPr>
              <p:spPr>
                <a:xfrm rot="16200000" flipH="1">
                  <a:off x="1857356" y="3500438"/>
                  <a:ext cx="512322" cy="512322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8" name="Группа 25"/>
              <p:cNvGrpSpPr/>
              <p:nvPr/>
            </p:nvGrpSpPr>
            <p:grpSpPr>
              <a:xfrm rot="16200000">
                <a:off x="1422334" y="4101532"/>
                <a:ext cx="905498" cy="1035585"/>
                <a:chOff x="1464181" y="3048613"/>
                <a:chExt cx="905498" cy="1035585"/>
              </a:xfrm>
            </p:grpSpPr>
            <p:cxnSp>
              <p:nvCxnSpPr>
                <p:cNvPr id="116" name="Прямая соединительная линия 115"/>
                <p:cNvCxnSpPr/>
                <p:nvPr/>
              </p:nvCxnSpPr>
              <p:spPr>
                <a:xfrm rot="5400000" flipV="1">
                  <a:off x="1434856" y="3220814"/>
                  <a:ext cx="892709" cy="834060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" name="Прямая соединительная линия 116"/>
                <p:cNvCxnSpPr/>
                <p:nvPr/>
              </p:nvCxnSpPr>
              <p:spPr>
                <a:xfrm rot="5400000" flipV="1">
                  <a:off x="1434856" y="3077938"/>
                  <a:ext cx="964147" cy="905498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Группа 28"/>
              <p:cNvGrpSpPr/>
              <p:nvPr/>
            </p:nvGrpSpPr>
            <p:grpSpPr>
              <a:xfrm rot="16200000">
                <a:off x="2529889" y="3042219"/>
                <a:ext cx="1012388" cy="1071570"/>
                <a:chOff x="1785918" y="3500438"/>
                <a:chExt cx="1012388" cy="1071570"/>
              </a:xfrm>
            </p:grpSpPr>
            <p:cxnSp>
              <p:nvCxnSpPr>
                <p:cNvPr id="114" name="Прямая соединительная линия 62"/>
                <p:cNvCxnSpPr/>
                <p:nvPr/>
              </p:nvCxnSpPr>
              <p:spPr>
                <a:xfrm rot="10800000" flipH="1" flipV="1">
                  <a:off x="1785918" y="3571876"/>
                  <a:ext cx="1012388" cy="1000132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5" name="Прямая соединительная линия 114"/>
                <p:cNvCxnSpPr/>
                <p:nvPr/>
              </p:nvCxnSpPr>
              <p:spPr>
                <a:xfrm rot="10800000" flipH="1" flipV="1">
                  <a:off x="1857356" y="3500438"/>
                  <a:ext cx="940950" cy="928694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0" name="Группа 31"/>
              <p:cNvGrpSpPr/>
              <p:nvPr/>
            </p:nvGrpSpPr>
            <p:grpSpPr>
              <a:xfrm>
                <a:off x="2500298" y="4214818"/>
                <a:ext cx="583760" cy="583760"/>
                <a:chOff x="1785918" y="3500438"/>
                <a:chExt cx="583760" cy="583760"/>
              </a:xfrm>
            </p:grpSpPr>
            <p:cxnSp>
              <p:nvCxnSpPr>
                <p:cNvPr id="112" name="Прямая соединительная линия 60"/>
                <p:cNvCxnSpPr/>
                <p:nvPr/>
              </p:nvCxnSpPr>
              <p:spPr>
                <a:xfrm rot="16200000" flipH="1">
                  <a:off x="1785918" y="3571876"/>
                  <a:ext cx="512322" cy="512322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3" name="Прямая соединительная линия 61"/>
                <p:cNvCxnSpPr/>
                <p:nvPr/>
              </p:nvCxnSpPr>
              <p:spPr>
                <a:xfrm rot="16200000" flipH="1">
                  <a:off x="1857356" y="3500438"/>
                  <a:ext cx="512322" cy="512322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11" name="Овал 59"/>
              <p:cNvSpPr/>
              <p:nvPr/>
            </p:nvSpPr>
            <p:spPr>
              <a:xfrm>
                <a:off x="2285984" y="4000504"/>
                <a:ext cx="285752" cy="285752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68" name="Группа 68"/>
            <p:cNvGrpSpPr/>
            <p:nvPr/>
          </p:nvGrpSpPr>
          <p:grpSpPr>
            <a:xfrm>
              <a:off x="5715010" y="3236669"/>
              <a:ext cx="1947227" cy="1906846"/>
              <a:chOff x="1428730" y="3165231"/>
              <a:chExt cx="1947227" cy="1906846"/>
            </a:xfrm>
          </p:grpSpPr>
          <p:sp>
            <p:nvSpPr>
              <p:cNvPr id="92" name="Овал 91"/>
              <p:cNvSpPr/>
              <p:nvPr/>
            </p:nvSpPr>
            <p:spPr>
              <a:xfrm>
                <a:off x="1571604" y="3286124"/>
                <a:ext cx="285752" cy="285752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grpSp>
            <p:nvGrpSpPr>
              <p:cNvPr id="93" name="Группа 24"/>
              <p:cNvGrpSpPr/>
              <p:nvPr/>
            </p:nvGrpSpPr>
            <p:grpSpPr>
              <a:xfrm>
                <a:off x="1785918" y="3500438"/>
                <a:ext cx="583760" cy="583760"/>
                <a:chOff x="1785918" y="3500438"/>
                <a:chExt cx="583760" cy="583760"/>
              </a:xfrm>
            </p:grpSpPr>
            <p:cxnSp>
              <p:nvCxnSpPr>
                <p:cNvPr id="104" name="Прямая соединительная линия 6"/>
                <p:cNvCxnSpPr/>
                <p:nvPr/>
              </p:nvCxnSpPr>
              <p:spPr>
                <a:xfrm rot="16200000" flipH="1">
                  <a:off x="1785918" y="3571876"/>
                  <a:ext cx="512322" cy="512322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Прямая соединительная линия 7"/>
                <p:cNvCxnSpPr/>
                <p:nvPr/>
              </p:nvCxnSpPr>
              <p:spPr>
                <a:xfrm rot="16200000" flipH="1">
                  <a:off x="1857356" y="3500438"/>
                  <a:ext cx="512322" cy="512322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4" name="Группа 25"/>
              <p:cNvGrpSpPr/>
              <p:nvPr/>
            </p:nvGrpSpPr>
            <p:grpSpPr>
              <a:xfrm rot="16200000">
                <a:off x="1458055" y="4137254"/>
                <a:ext cx="905498" cy="964148"/>
                <a:chOff x="1464180" y="3120050"/>
                <a:chExt cx="905498" cy="964148"/>
              </a:xfrm>
            </p:grpSpPr>
            <p:cxnSp>
              <p:nvCxnSpPr>
                <p:cNvPr id="102" name="Прямая соединительная линия 101"/>
                <p:cNvCxnSpPr/>
                <p:nvPr/>
              </p:nvCxnSpPr>
              <p:spPr>
                <a:xfrm rot="10800000" flipH="1" flipV="1">
                  <a:off x="1464180" y="3262927"/>
                  <a:ext cx="834060" cy="821271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Прямая соединительная линия 102"/>
                <p:cNvCxnSpPr/>
                <p:nvPr/>
              </p:nvCxnSpPr>
              <p:spPr>
                <a:xfrm rot="10800000" flipH="1" flipV="1">
                  <a:off x="1464180" y="3120050"/>
                  <a:ext cx="905498" cy="892709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5" name="Группа 28"/>
              <p:cNvGrpSpPr/>
              <p:nvPr/>
            </p:nvGrpSpPr>
            <p:grpSpPr>
              <a:xfrm rot="16200000">
                <a:off x="2478643" y="3186888"/>
                <a:ext cx="918972" cy="875657"/>
                <a:chOff x="1785916" y="3500438"/>
                <a:chExt cx="918972" cy="875657"/>
              </a:xfrm>
            </p:grpSpPr>
            <p:cxnSp>
              <p:nvCxnSpPr>
                <p:cNvPr id="100" name="Прямая соединительная линия 99"/>
                <p:cNvCxnSpPr/>
                <p:nvPr/>
              </p:nvCxnSpPr>
              <p:spPr>
                <a:xfrm rot="10800000" flipH="1" flipV="1">
                  <a:off x="1785916" y="3571876"/>
                  <a:ext cx="864019" cy="804219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Прямая соединительная линия 100"/>
                <p:cNvCxnSpPr/>
                <p:nvPr/>
              </p:nvCxnSpPr>
              <p:spPr>
                <a:xfrm rot="10800000" flipH="1" flipV="1">
                  <a:off x="1857355" y="3500438"/>
                  <a:ext cx="847533" cy="817276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6" name="Группа 31"/>
              <p:cNvGrpSpPr/>
              <p:nvPr/>
            </p:nvGrpSpPr>
            <p:grpSpPr>
              <a:xfrm>
                <a:off x="2500299" y="4214816"/>
                <a:ext cx="875656" cy="818793"/>
                <a:chOff x="1785919" y="3500436"/>
                <a:chExt cx="875656" cy="818793"/>
              </a:xfrm>
            </p:grpSpPr>
            <p:cxnSp>
              <p:nvCxnSpPr>
                <p:cNvPr id="98" name="Прямая соединительная линия 97"/>
                <p:cNvCxnSpPr/>
                <p:nvPr/>
              </p:nvCxnSpPr>
              <p:spPr>
                <a:xfrm>
                  <a:off x="1785919" y="3571876"/>
                  <a:ext cx="817277" cy="747353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Прямая соединительная линия 98"/>
                <p:cNvCxnSpPr/>
                <p:nvPr/>
              </p:nvCxnSpPr>
              <p:spPr>
                <a:xfrm rot="16200000" flipH="1">
                  <a:off x="1877546" y="3480247"/>
                  <a:ext cx="763839" cy="804218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97" name="Овал 96"/>
              <p:cNvSpPr/>
              <p:nvPr/>
            </p:nvSpPr>
            <p:spPr>
              <a:xfrm>
                <a:off x="2285984" y="4000504"/>
                <a:ext cx="285752" cy="285752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cxnSp>
          <p:nvCxnSpPr>
            <p:cNvPr id="69" name="Прямая соединительная линия 68"/>
            <p:cNvCxnSpPr/>
            <p:nvPr/>
          </p:nvCxnSpPr>
          <p:spPr>
            <a:xfrm rot="16200000" flipV="1">
              <a:off x="1357290" y="3143248"/>
              <a:ext cx="214314" cy="214314"/>
            </a:xfrm>
            <a:prstGeom prst="line">
              <a:avLst/>
            </a:prstGeom>
            <a:ln w="15875">
              <a:solidFill>
                <a:schemeClr val="bg2">
                  <a:lumMod val="25000"/>
                  <a:alpha val="8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Прямая соединительная линия 69"/>
            <p:cNvCxnSpPr/>
            <p:nvPr/>
          </p:nvCxnSpPr>
          <p:spPr>
            <a:xfrm rot="16200000" flipV="1">
              <a:off x="2786050" y="3214686"/>
              <a:ext cx="214314" cy="214314"/>
            </a:xfrm>
            <a:prstGeom prst="line">
              <a:avLst/>
            </a:prstGeom>
            <a:ln w="15875">
              <a:solidFill>
                <a:schemeClr val="bg2">
                  <a:lumMod val="25000"/>
                  <a:alpha val="8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Прямая соединительная линия 70"/>
            <p:cNvCxnSpPr/>
            <p:nvPr/>
          </p:nvCxnSpPr>
          <p:spPr>
            <a:xfrm rot="16200000" flipV="1">
              <a:off x="2857488" y="3143248"/>
              <a:ext cx="214314" cy="214314"/>
            </a:xfrm>
            <a:prstGeom prst="line">
              <a:avLst/>
            </a:prstGeom>
            <a:ln w="15875">
              <a:solidFill>
                <a:schemeClr val="bg2">
                  <a:lumMod val="25000"/>
                  <a:alpha val="8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Прямая соединительная линия 71"/>
            <p:cNvCxnSpPr/>
            <p:nvPr/>
          </p:nvCxnSpPr>
          <p:spPr>
            <a:xfrm rot="16200000" flipV="1">
              <a:off x="4214810" y="3214686"/>
              <a:ext cx="214314" cy="214314"/>
            </a:xfrm>
            <a:prstGeom prst="line">
              <a:avLst/>
            </a:prstGeom>
            <a:ln w="15875">
              <a:solidFill>
                <a:schemeClr val="bg2">
                  <a:lumMod val="25000"/>
                  <a:alpha val="8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Прямая соединительная линия 72"/>
            <p:cNvCxnSpPr/>
            <p:nvPr/>
          </p:nvCxnSpPr>
          <p:spPr>
            <a:xfrm rot="16200000" flipV="1">
              <a:off x="4286248" y="3143248"/>
              <a:ext cx="214314" cy="214314"/>
            </a:xfrm>
            <a:prstGeom prst="line">
              <a:avLst/>
            </a:prstGeom>
            <a:ln w="15875">
              <a:solidFill>
                <a:schemeClr val="bg2">
                  <a:lumMod val="25000"/>
                  <a:alpha val="8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Прямая соединительная линия 73"/>
            <p:cNvCxnSpPr/>
            <p:nvPr/>
          </p:nvCxnSpPr>
          <p:spPr>
            <a:xfrm rot="16200000" flipV="1">
              <a:off x="5643570" y="3214686"/>
              <a:ext cx="214314" cy="214314"/>
            </a:xfrm>
            <a:prstGeom prst="line">
              <a:avLst/>
            </a:prstGeom>
            <a:ln w="15875">
              <a:solidFill>
                <a:schemeClr val="bg2">
                  <a:lumMod val="25000"/>
                  <a:alpha val="8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Прямая соединительная линия 74"/>
            <p:cNvCxnSpPr/>
            <p:nvPr/>
          </p:nvCxnSpPr>
          <p:spPr>
            <a:xfrm rot="16200000" flipV="1">
              <a:off x="5715008" y="3143248"/>
              <a:ext cx="214314" cy="214314"/>
            </a:xfrm>
            <a:prstGeom prst="line">
              <a:avLst/>
            </a:prstGeom>
            <a:ln w="15875">
              <a:solidFill>
                <a:schemeClr val="bg2">
                  <a:lumMod val="25000"/>
                  <a:alpha val="8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Прямая соединительная линия 75"/>
            <p:cNvCxnSpPr/>
            <p:nvPr/>
          </p:nvCxnSpPr>
          <p:spPr>
            <a:xfrm rot="16200000" flipV="1">
              <a:off x="3286116" y="4929198"/>
              <a:ext cx="214314" cy="214314"/>
            </a:xfrm>
            <a:prstGeom prst="line">
              <a:avLst/>
            </a:prstGeom>
            <a:ln w="15875">
              <a:solidFill>
                <a:schemeClr val="bg2">
                  <a:lumMod val="25000"/>
                  <a:alpha val="8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Прямая соединительная линия 76"/>
            <p:cNvCxnSpPr/>
            <p:nvPr/>
          </p:nvCxnSpPr>
          <p:spPr>
            <a:xfrm rot="16200000" flipV="1">
              <a:off x="3214678" y="5000636"/>
              <a:ext cx="214314" cy="214314"/>
            </a:xfrm>
            <a:prstGeom prst="line">
              <a:avLst/>
            </a:prstGeom>
            <a:ln w="15875">
              <a:solidFill>
                <a:schemeClr val="bg2">
                  <a:lumMod val="25000"/>
                  <a:alpha val="8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Прямая соединительная линия 77"/>
            <p:cNvCxnSpPr/>
            <p:nvPr/>
          </p:nvCxnSpPr>
          <p:spPr>
            <a:xfrm rot="16200000" flipV="1">
              <a:off x="1857356" y="4857760"/>
              <a:ext cx="214314" cy="214314"/>
            </a:xfrm>
            <a:prstGeom prst="line">
              <a:avLst/>
            </a:prstGeom>
            <a:ln w="15875">
              <a:solidFill>
                <a:schemeClr val="bg2">
                  <a:lumMod val="25000"/>
                  <a:alpha val="8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Прямая соединительная линия 78"/>
            <p:cNvCxnSpPr/>
            <p:nvPr/>
          </p:nvCxnSpPr>
          <p:spPr>
            <a:xfrm rot="16200000" flipV="1">
              <a:off x="1785918" y="4929198"/>
              <a:ext cx="214314" cy="214314"/>
            </a:xfrm>
            <a:prstGeom prst="line">
              <a:avLst/>
            </a:prstGeom>
            <a:ln w="15875">
              <a:solidFill>
                <a:schemeClr val="bg2">
                  <a:lumMod val="25000"/>
                  <a:alpha val="8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Прямая соединительная линия 79"/>
            <p:cNvCxnSpPr/>
            <p:nvPr/>
          </p:nvCxnSpPr>
          <p:spPr>
            <a:xfrm rot="16200000" flipV="1">
              <a:off x="1428728" y="4429132"/>
              <a:ext cx="214314" cy="214314"/>
            </a:xfrm>
            <a:prstGeom prst="line">
              <a:avLst/>
            </a:prstGeom>
            <a:ln w="15875">
              <a:solidFill>
                <a:schemeClr val="bg2">
                  <a:lumMod val="25000"/>
                  <a:alpha val="8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Прямая соединительная линия 80"/>
            <p:cNvCxnSpPr/>
            <p:nvPr/>
          </p:nvCxnSpPr>
          <p:spPr>
            <a:xfrm rot="16200000" flipV="1">
              <a:off x="1357290" y="4500570"/>
              <a:ext cx="214314" cy="214314"/>
            </a:xfrm>
            <a:prstGeom prst="line">
              <a:avLst/>
            </a:prstGeom>
            <a:ln w="15875">
              <a:solidFill>
                <a:schemeClr val="bg2">
                  <a:lumMod val="25000"/>
                  <a:alpha val="8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Прямая соединительная линия 81"/>
            <p:cNvCxnSpPr/>
            <p:nvPr/>
          </p:nvCxnSpPr>
          <p:spPr>
            <a:xfrm rot="16200000" flipV="1">
              <a:off x="6143636" y="4929198"/>
              <a:ext cx="214314" cy="214314"/>
            </a:xfrm>
            <a:prstGeom prst="line">
              <a:avLst/>
            </a:prstGeom>
            <a:ln w="15875">
              <a:solidFill>
                <a:schemeClr val="bg2">
                  <a:lumMod val="25000"/>
                  <a:alpha val="8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Прямая соединительная линия 82"/>
            <p:cNvCxnSpPr/>
            <p:nvPr/>
          </p:nvCxnSpPr>
          <p:spPr>
            <a:xfrm rot="16200000" flipV="1">
              <a:off x="6072198" y="5000636"/>
              <a:ext cx="214314" cy="214314"/>
            </a:xfrm>
            <a:prstGeom prst="line">
              <a:avLst/>
            </a:prstGeom>
            <a:ln w="15875">
              <a:solidFill>
                <a:schemeClr val="bg2">
                  <a:lumMod val="25000"/>
                  <a:alpha val="8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Прямая соединительная линия 83"/>
            <p:cNvCxnSpPr/>
            <p:nvPr/>
          </p:nvCxnSpPr>
          <p:spPr>
            <a:xfrm flipV="1">
              <a:off x="1428727" y="3143248"/>
              <a:ext cx="642945" cy="642943"/>
            </a:xfrm>
            <a:prstGeom prst="line">
              <a:avLst/>
            </a:prstGeom>
            <a:ln w="15875">
              <a:solidFill>
                <a:schemeClr val="bg2">
                  <a:lumMod val="25000"/>
                  <a:alpha val="8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Овал 84"/>
            <p:cNvSpPr/>
            <p:nvPr/>
          </p:nvSpPr>
          <p:spPr>
            <a:xfrm>
              <a:off x="1571604" y="4643446"/>
              <a:ext cx="285752" cy="28575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6" name="Овал 85"/>
            <p:cNvSpPr/>
            <p:nvPr/>
          </p:nvSpPr>
          <p:spPr>
            <a:xfrm>
              <a:off x="3000364" y="3357562"/>
              <a:ext cx="285752" cy="28575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7" name="Овал 86"/>
            <p:cNvSpPr/>
            <p:nvPr/>
          </p:nvSpPr>
          <p:spPr>
            <a:xfrm>
              <a:off x="3000364" y="4714884"/>
              <a:ext cx="285752" cy="28575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8" name="Овал 87"/>
            <p:cNvSpPr/>
            <p:nvPr/>
          </p:nvSpPr>
          <p:spPr>
            <a:xfrm>
              <a:off x="4429124" y="4714884"/>
              <a:ext cx="285752" cy="28575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9" name="Овал 88"/>
            <p:cNvSpPr/>
            <p:nvPr/>
          </p:nvSpPr>
          <p:spPr>
            <a:xfrm>
              <a:off x="5857884" y="4714884"/>
              <a:ext cx="285752" cy="28575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90" name="Прямая соединительная линия 89"/>
            <p:cNvCxnSpPr/>
            <p:nvPr/>
          </p:nvCxnSpPr>
          <p:spPr>
            <a:xfrm flipV="1">
              <a:off x="1357290" y="3071810"/>
              <a:ext cx="642945" cy="642943"/>
            </a:xfrm>
            <a:prstGeom prst="line">
              <a:avLst/>
            </a:prstGeom>
            <a:ln w="15875">
              <a:solidFill>
                <a:schemeClr val="bg2">
                  <a:lumMod val="25000"/>
                  <a:alpha val="8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1" name="Овал 90"/>
            <p:cNvSpPr/>
            <p:nvPr/>
          </p:nvSpPr>
          <p:spPr>
            <a:xfrm>
              <a:off x="1571604" y="3286124"/>
              <a:ext cx="285752" cy="28575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6" name="Группа 163"/>
          <p:cNvGrpSpPr/>
          <p:nvPr/>
        </p:nvGrpSpPr>
        <p:grpSpPr>
          <a:xfrm>
            <a:off x="3345130" y="4081467"/>
            <a:ext cx="191951" cy="185739"/>
            <a:chOff x="3714744" y="2000240"/>
            <a:chExt cx="295276" cy="295276"/>
          </a:xfrm>
        </p:grpSpPr>
        <p:sp>
          <p:nvSpPr>
            <p:cNvPr id="62" name="Овал 61"/>
            <p:cNvSpPr/>
            <p:nvPr/>
          </p:nvSpPr>
          <p:spPr>
            <a:xfrm>
              <a:off x="3714744" y="2000240"/>
              <a:ext cx="142876" cy="142876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3" name="Овал 62"/>
            <p:cNvSpPr/>
            <p:nvPr/>
          </p:nvSpPr>
          <p:spPr>
            <a:xfrm>
              <a:off x="3867144" y="2152640"/>
              <a:ext cx="142876" cy="142876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7" name="Группа 164"/>
          <p:cNvGrpSpPr/>
          <p:nvPr/>
        </p:nvGrpSpPr>
        <p:grpSpPr>
          <a:xfrm>
            <a:off x="2449360" y="3152773"/>
            <a:ext cx="191951" cy="185739"/>
            <a:chOff x="3714744" y="2000240"/>
            <a:chExt cx="295276" cy="295276"/>
          </a:xfrm>
        </p:grpSpPr>
        <p:sp>
          <p:nvSpPr>
            <p:cNvPr id="60" name="Овал 59"/>
            <p:cNvSpPr/>
            <p:nvPr/>
          </p:nvSpPr>
          <p:spPr>
            <a:xfrm>
              <a:off x="3714744" y="2000240"/>
              <a:ext cx="142876" cy="142876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1" name="Овал 60"/>
            <p:cNvSpPr/>
            <p:nvPr/>
          </p:nvSpPr>
          <p:spPr>
            <a:xfrm>
              <a:off x="3867144" y="2152640"/>
              <a:ext cx="142876" cy="142876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8" name="Группа 167"/>
          <p:cNvGrpSpPr/>
          <p:nvPr/>
        </p:nvGrpSpPr>
        <p:grpSpPr>
          <a:xfrm>
            <a:off x="4176916" y="3214686"/>
            <a:ext cx="487963" cy="447064"/>
            <a:chOff x="3714744" y="2000240"/>
            <a:chExt cx="750628" cy="710714"/>
          </a:xfrm>
        </p:grpSpPr>
        <p:sp>
          <p:nvSpPr>
            <p:cNvPr id="58" name="Овал 57"/>
            <p:cNvSpPr/>
            <p:nvPr/>
          </p:nvSpPr>
          <p:spPr>
            <a:xfrm>
              <a:off x="3714744" y="2000240"/>
              <a:ext cx="142876" cy="142876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9" name="Овал 58"/>
            <p:cNvSpPr/>
            <p:nvPr/>
          </p:nvSpPr>
          <p:spPr>
            <a:xfrm>
              <a:off x="4322496" y="2568078"/>
              <a:ext cx="142876" cy="142876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9" name="Группа 170"/>
          <p:cNvGrpSpPr/>
          <p:nvPr/>
        </p:nvGrpSpPr>
        <p:grpSpPr>
          <a:xfrm>
            <a:off x="5968458" y="3214686"/>
            <a:ext cx="191951" cy="185739"/>
            <a:chOff x="3714744" y="2000240"/>
            <a:chExt cx="295276" cy="295276"/>
          </a:xfrm>
        </p:grpSpPr>
        <p:sp>
          <p:nvSpPr>
            <p:cNvPr id="56" name="Овал 55"/>
            <p:cNvSpPr/>
            <p:nvPr/>
          </p:nvSpPr>
          <p:spPr>
            <a:xfrm>
              <a:off x="3714744" y="2000240"/>
              <a:ext cx="142876" cy="142876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7" name="Овал 56"/>
            <p:cNvSpPr/>
            <p:nvPr/>
          </p:nvSpPr>
          <p:spPr>
            <a:xfrm>
              <a:off x="3867144" y="2152640"/>
              <a:ext cx="142876" cy="142876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0" name="Группа 173"/>
          <p:cNvGrpSpPr/>
          <p:nvPr/>
        </p:nvGrpSpPr>
        <p:grpSpPr>
          <a:xfrm>
            <a:off x="1617573" y="3957641"/>
            <a:ext cx="191951" cy="185739"/>
            <a:chOff x="3714744" y="2000240"/>
            <a:chExt cx="295276" cy="295276"/>
          </a:xfrm>
        </p:grpSpPr>
        <p:sp>
          <p:nvSpPr>
            <p:cNvPr id="54" name="Овал 53"/>
            <p:cNvSpPr/>
            <p:nvPr/>
          </p:nvSpPr>
          <p:spPr>
            <a:xfrm>
              <a:off x="3714744" y="2000240"/>
              <a:ext cx="142876" cy="142876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5" name="Овал 54"/>
            <p:cNvSpPr/>
            <p:nvPr/>
          </p:nvSpPr>
          <p:spPr>
            <a:xfrm>
              <a:off x="3867144" y="2152640"/>
              <a:ext cx="142876" cy="142876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52" name="Овал 51"/>
          <p:cNvSpPr/>
          <p:nvPr/>
        </p:nvSpPr>
        <p:spPr>
          <a:xfrm>
            <a:off x="5072687" y="4081467"/>
            <a:ext cx="92880" cy="8987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Овал 52"/>
          <p:cNvSpPr/>
          <p:nvPr/>
        </p:nvSpPr>
        <p:spPr>
          <a:xfrm>
            <a:off x="5500694" y="4500570"/>
            <a:ext cx="92880" cy="8987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2" name="Группа 179"/>
          <p:cNvGrpSpPr/>
          <p:nvPr/>
        </p:nvGrpSpPr>
        <p:grpSpPr>
          <a:xfrm>
            <a:off x="6864228" y="4081467"/>
            <a:ext cx="191951" cy="185739"/>
            <a:chOff x="3714744" y="2000240"/>
            <a:chExt cx="295276" cy="295276"/>
          </a:xfrm>
        </p:grpSpPr>
        <p:sp>
          <p:nvSpPr>
            <p:cNvPr id="50" name="Овал 49"/>
            <p:cNvSpPr/>
            <p:nvPr/>
          </p:nvSpPr>
          <p:spPr>
            <a:xfrm>
              <a:off x="3714744" y="2000240"/>
              <a:ext cx="142876" cy="142876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" name="Овал 50"/>
            <p:cNvSpPr/>
            <p:nvPr/>
          </p:nvSpPr>
          <p:spPr>
            <a:xfrm>
              <a:off x="3867144" y="2152640"/>
              <a:ext cx="142876" cy="142876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3" name="Группа 182"/>
          <p:cNvGrpSpPr/>
          <p:nvPr/>
        </p:nvGrpSpPr>
        <p:grpSpPr>
          <a:xfrm>
            <a:off x="7632031" y="3276599"/>
            <a:ext cx="191951" cy="185739"/>
            <a:chOff x="3714744" y="2000240"/>
            <a:chExt cx="295276" cy="295276"/>
          </a:xfrm>
        </p:grpSpPr>
        <p:sp>
          <p:nvSpPr>
            <p:cNvPr id="48" name="Овал 47"/>
            <p:cNvSpPr/>
            <p:nvPr/>
          </p:nvSpPr>
          <p:spPr>
            <a:xfrm>
              <a:off x="3714744" y="2000240"/>
              <a:ext cx="142876" cy="142876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" name="Овал 48"/>
            <p:cNvSpPr/>
            <p:nvPr/>
          </p:nvSpPr>
          <p:spPr>
            <a:xfrm>
              <a:off x="3867144" y="2152640"/>
              <a:ext cx="142876" cy="142876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4" name="Группа 185"/>
          <p:cNvGrpSpPr/>
          <p:nvPr/>
        </p:nvGrpSpPr>
        <p:grpSpPr>
          <a:xfrm rot="16200000">
            <a:off x="3284252" y="3149667"/>
            <a:ext cx="185739" cy="191951"/>
            <a:chOff x="3714744" y="2000240"/>
            <a:chExt cx="295276" cy="295276"/>
          </a:xfrm>
        </p:grpSpPr>
        <p:sp>
          <p:nvSpPr>
            <p:cNvPr id="46" name="Овал 45"/>
            <p:cNvSpPr/>
            <p:nvPr/>
          </p:nvSpPr>
          <p:spPr>
            <a:xfrm>
              <a:off x="3714744" y="2000240"/>
              <a:ext cx="142876" cy="142876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7" name="Овал 46"/>
            <p:cNvSpPr/>
            <p:nvPr/>
          </p:nvSpPr>
          <p:spPr>
            <a:xfrm>
              <a:off x="3867144" y="2152640"/>
              <a:ext cx="142876" cy="142876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5" name="Группа 188"/>
          <p:cNvGrpSpPr/>
          <p:nvPr/>
        </p:nvGrpSpPr>
        <p:grpSpPr>
          <a:xfrm rot="16200000">
            <a:off x="5024913" y="2841289"/>
            <a:ext cx="481016" cy="513432"/>
            <a:chOff x="3714744" y="2000240"/>
            <a:chExt cx="764689" cy="789806"/>
          </a:xfrm>
        </p:grpSpPr>
        <p:sp>
          <p:nvSpPr>
            <p:cNvPr id="44" name="Овал 43"/>
            <p:cNvSpPr/>
            <p:nvPr/>
          </p:nvSpPr>
          <p:spPr>
            <a:xfrm>
              <a:off x="3714744" y="2000240"/>
              <a:ext cx="142876" cy="142876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" name="Овал 44"/>
            <p:cNvSpPr/>
            <p:nvPr/>
          </p:nvSpPr>
          <p:spPr>
            <a:xfrm>
              <a:off x="4336557" y="2647170"/>
              <a:ext cx="142876" cy="142876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6" name="Группа 191"/>
          <p:cNvGrpSpPr/>
          <p:nvPr/>
        </p:nvGrpSpPr>
        <p:grpSpPr>
          <a:xfrm rot="16200000">
            <a:off x="4116039" y="4078361"/>
            <a:ext cx="185739" cy="191951"/>
            <a:chOff x="3714744" y="2000240"/>
            <a:chExt cx="295276" cy="295276"/>
          </a:xfrm>
        </p:grpSpPr>
        <p:sp>
          <p:nvSpPr>
            <p:cNvPr id="42" name="Овал 41"/>
            <p:cNvSpPr/>
            <p:nvPr/>
          </p:nvSpPr>
          <p:spPr>
            <a:xfrm>
              <a:off x="3714744" y="2000240"/>
              <a:ext cx="142876" cy="142876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" name="Овал 42"/>
            <p:cNvSpPr/>
            <p:nvPr/>
          </p:nvSpPr>
          <p:spPr>
            <a:xfrm>
              <a:off x="3867144" y="2152640"/>
              <a:ext cx="142876" cy="142876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7" name="Группа 194"/>
          <p:cNvGrpSpPr/>
          <p:nvPr/>
        </p:nvGrpSpPr>
        <p:grpSpPr>
          <a:xfrm rot="16200000">
            <a:off x="5907580" y="4140274"/>
            <a:ext cx="185739" cy="191951"/>
            <a:chOff x="3714744" y="2000240"/>
            <a:chExt cx="295276" cy="295276"/>
          </a:xfrm>
        </p:grpSpPr>
        <p:sp>
          <p:nvSpPr>
            <p:cNvPr id="40" name="Овал 39"/>
            <p:cNvSpPr/>
            <p:nvPr/>
          </p:nvSpPr>
          <p:spPr>
            <a:xfrm>
              <a:off x="3714744" y="2000240"/>
              <a:ext cx="142876" cy="142876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" name="Овал 40"/>
            <p:cNvSpPr/>
            <p:nvPr/>
          </p:nvSpPr>
          <p:spPr>
            <a:xfrm>
              <a:off x="3867144" y="2152640"/>
              <a:ext cx="142876" cy="142876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8" name="Овал 37"/>
          <p:cNvSpPr/>
          <p:nvPr/>
        </p:nvSpPr>
        <p:spPr>
          <a:xfrm rot="16200000">
            <a:off x="2386869" y="4113931"/>
            <a:ext cx="89874" cy="92879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Овал 38"/>
          <p:cNvSpPr/>
          <p:nvPr/>
        </p:nvSpPr>
        <p:spPr>
          <a:xfrm rot="16200000">
            <a:off x="2787551" y="3784684"/>
            <a:ext cx="89874" cy="9288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9" name="Группа 200"/>
          <p:cNvGrpSpPr/>
          <p:nvPr/>
        </p:nvGrpSpPr>
        <p:grpSpPr>
          <a:xfrm rot="16200000">
            <a:off x="1560215" y="3154637"/>
            <a:ext cx="204171" cy="181392"/>
            <a:chOff x="3685436" y="2016484"/>
            <a:chExt cx="324578" cy="279033"/>
          </a:xfrm>
        </p:grpSpPr>
        <p:sp>
          <p:nvSpPr>
            <p:cNvPr id="36" name="Овал 35"/>
            <p:cNvSpPr/>
            <p:nvPr/>
          </p:nvSpPr>
          <p:spPr>
            <a:xfrm>
              <a:off x="3685436" y="2016484"/>
              <a:ext cx="142876" cy="142876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" name="Овал 36"/>
            <p:cNvSpPr/>
            <p:nvPr/>
          </p:nvSpPr>
          <p:spPr>
            <a:xfrm>
              <a:off x="3867138" y="2152640"/>
              <a:ext cx="142876" cy="142877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0" name="Группа 203"/>
          <p:cNvGrpSpPr/>
          <p:nvPr/>
        </p:nvGrpSpPr>
        <p:grpSpPr>
          <a:xfrm rot="16200000">
            <a:off x="7571154" y="4016448"/>
            <a:ext cx="185739" cy="191951"/>
            <a:chOff x="3714744" y="2000240"/>
            <a:chExt cx="295276" cy="295276"/>
          </a:xfrm>
        </p:grpSpPr>
        <p:sp>
          <p:nvSpPr>
            <p:cNvPr id="34" name="Овал 33"/>
            <p:cNvSpPr/>
            <p:nvPr/>
          </p:nvSpPr>
          <p:spPr>
            <a:xfrm>
              <a:off x="3714744" y="2000240"/>
              <a:ext cx="142876" cy="142876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Овал 34"/>
            <p:cNvSpPr/>
            <p:nvPr/>
          </p:nvSpPr>
          <p:spPr>
            <a:xfrm>
              <a:off x="3867144" y="2152640"/>
              <a:ext cx="142876" cy="142876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1" name="Группа 206"/>
          <p:cNvGrpSpPr/>
          <p:nvPr/>
        </p:nvGrpSpPr>
        <p:grpSpPr>
          <a:xfrm rot="16200000">
            <a:off x="6739367" y="3149667"/>
            <a:ext cx="185739" cy="191951"/>
            <a:chOff x="3714744" y="2000240"/>
            <a:chExt cx="295276" cy="295276"/>
          </a:xfrm>
        </p:grpSpPr>
        <p:sp>
          <p:nvSpPr>
            <p:cNvPr id="32" name="Овал 31"/>
            <p:cNvSpPr/>
            <p:nvPr/>
          </p:nvSpPr>
          <p:spPr>
            <a:xfrm>
              <a:off x="3714744" y="2000240"/>
              <a:ext cx="142876" cy="142876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Овал 32"/>
            <p:cNvSpPr/>
            <p:nvPr/>
          </p:nvSpPr>
          <p:spPr>
            <a:xfrm>
              <a:off x="3867144" y="2152640"/>
              <a:ext cx="142876" cy="142876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9" name="Прямая соединительная линия 8"/>
          <p:cNvCxnSpPr/>
          <p:nvPr/>
        </p:nvCxnSpPr>
        <p:spPr>
          <a:xfrm rot="5400000" flipH="1" flipV="1">
            <a:off x="7893867" y="4321975"/>
            <a:ext cx="714380" cy="642942"/>
          </a:xfrm>
          <a:prstGeom prst="line">
            <a:avLst/>
          </a:prstGeom>
          <a:ln w="15875">
            <a:solidFill>
              <a:schemeClr val="bg2">
                <a:lumMod val="25000"/>
                <a:alpha val="83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5400000" flipH="1" flipV="1">
            <a:off x="7822429" y="4321975"/>
            <a:ext cx="642942" cy="571504"/>
          </a:xfrm>
          <a:prstGeom prst="line">
            <a:avLst/>
          </a:prstGeom>
          <a:ln w="15875">
            <a:solidFill>
              <a:schemeClr val="bg2">
                <a:lumMod val="25000"/>
                <a:alpha val="83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Овал 10"/>
          <p:cNvSpPr/>
          <p:nvPr/>
        </p:nvSpPr>
        <p:spPr>
          <a:xfrm>
            <a:off x="8001024" y="4429132"/>
            <a:ext cx="349672" cy="3714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rot="16200000" flipV="1">
            <a:off x="7750991" y="2536025"/>
            <a:ext cx="714380" cy="642942"/>
          </a:xfrm>
          <a:prstGeom prst="line">
            <a:avLst/>
          </a:prstGeom>
          <a:ln w="15875">
            <a:solidFill>
              <a:schemeClr val="bg2">
                <a:lumMod val="25000"/>
                <a:alpha val="83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16200000" flipV="1">
            <a:off x="7822429" y="2464587"/>
            <a:ext cx="714380" cy="642942"/>
          </a:xfrm>
          <a:prstGeom prst="line">
            <a:avLst/>
          </a:prstGeom>
          <a:ln w="15875">
            <a:solidFill>
              <a:schemeClr val="bg2">
                <a:lumMod val="25000"/>
                <a:alpha val="83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8001024" y="2643182"/>
            <a:ext cx="349672" cy="3714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7" name="Прямая со стрелкой 146"/>
          <p:cNvCxnSpPr/>
          <p:nvPr/>
        </p:nvCxnSpPr>
        <p:spPr>
          <a:xfrm>
            <a:off x="2928926" y="3857628"/>
            <a:ext cx="500066" cy="1588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Прямая со стрелкой 148"/>
          <p:cNvCxnSpPr/>
          <p:nvPr/>
        </p:nvCxnSpPr>
        <p:spPr>
          <a:xfrm>
            <a:off x="4714876" y="3643314"/>
            <a:ext cx="500066" cy="1588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Прямая со стрелкой 288"/>
          <p:cNvCxnSpPr/>
          <p:nvPr/>
        </p:nvCxnSpPr>
        <p:spPr>
          <a:xfrm>
            <a:off x="5572132" y="2928934"/>
            <a:ext cx="500066" cy="1588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0" name="Овал 289"/>
          <p:cNvSpPr/>
          <p:nvPr/>
        </p:nvSpPr>
        <p:spPr>
          <a:xfrm>
            <a:off x="2500298" y="4000504"/>
            <a:ext cx="142876" cy="142876"/>
          </a:xfrm>
          <a:prstGeom prst="ellipse">
            <a:avLst/>
          </a:prstGeom>
          <a:solidFill>
            <a:schemeClr val="bg1"/>
          </a:solidFill>
          <a:ln w="2222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1" name="Овал 290"/>
          <p:cNvSpPr/>
          <p:nvPr/>
        </p:nvSpPr>
        <p:spPr>
          <a:xfrm>
            <a:off x="4286248" y="3286124"/>
            <a:ext cx="142876" cy="142876"/>
          </a:xfrm>
          <a:prstGeom prst="ellipse">
            <a:avLst/>
          </a:prstGeom>
          <a:solidFill>
            <a:schemeClr val="bg1"/>
          </a:solidFill>
          <a:ln w="2222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2" name="Овал 291"/>
          <p:cNvSpPr/>
          <p:nvPr/>
        </p:nvSpPr>
        <p:spPr>
          <a:xfrm>
            <a:off x="5143504" y="3143248"/>
            <a:ext cx="142876" cy="142876"/>
          </a:xfrm>
          <a:prstGeom prst="ellipse">
            <a:avLst/>
          </a:prstGeom>
          <a:solidFill>
            <a:schemeClr val="bg1"/>
          </a:solidFill>
          <a:ln w="2222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3" name="TextBox 292"/>
          <p:cNvSpPr txBox="1"/>
          <p:nvPr/>
        </p:nvSpPr>
        <p:spPr>
          <a:xfrm>
            <a:off x="384679" y="1071546"/>
            <a:ext cx="875932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dirty="0" smtClean="0"/>
              <a:t>При повышении температуры отдельные связи разрываются,  электроны</a:t>
            </a:r>
          </a:p>
          <a:p>
            <a:pPr algn="ctr"/>
            <a:r>
              <a:rPr lang="ru-RU" sz="2000" dirty="0" smtClean="0"/>
              <a:t> становятся «свободными», в электрическом поле они перемещаются</a:t>
            </a:r>
          </a:p>
          <a:p>
            <a:pPr algn="ctr"/>
            <a:r>
              <a:rPr lang="ru-RU" sz="2000" dirty="0" smtClean="0"/>
              <a:t> упорядоченно, образуя ток. При увеличении температуры от 300  К  до  700 К </a:t>
            </a:r>
          </a:p>
          <a:p>
            <a:pPr algn="ctr"/>
            <a:r>
              <a:rPr lang="ru-RU" sz="2000" dirty="0" smtClean="0"/>
              <a:t>  их  число возрастает в 10</a:t>
            </a:r>
            <a:r>
              <a:rPr lang="ru-RU" sz="2000" baseline="30000" dirty="0" smtClean="0"/>
              <a:t>7 </a:t>
            </a:r>
            <a:r>
              <a:rPr lang="ru-RU" sz="2000" dirty="0" smtClean="0"/>
              <a:t>раз.</a:t>
            </a:r>
            <a:endParaRPr lang="ru-RU" sz="2000" dirty="0"/>
          </a:p>
        </p:txBody>
      </p:sp>
      <p:sp>
        <p:nvSpPr>
          <p:cNvPr id="294" name="TextBox 293"/>
          <p:cNvSpPr txBox="1"/>
          <p:nvPr/>
        </p:nvSpPr>
        <p:spPr>
          <a:xfrm>
            <a:off x="0" y="5357826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При разрыве связи образуется вакантное место , которое называют </a:t>
            </a:r>
            <a:r>
              <a:rPr lang="ru-RU" sz="2000" b="1" i="1" dirty="0" smtClean="0">
                <a:solidFill>
                  <a:srgbClr val="C00000"/>
                </a:solidFill>
              </a:rPr>
              <a:t>дыркой. </a:t>
            </a:r>
            <a:endParaRPr lang="ru-RU" sz="2000" b="1" i="1" dirty="0">
              <a:solidFill>
                <a:srgbClr val="C00000"/>
              </a:solidFill>
            </a:endParaRPr>
          </a:p>
        </p:txBody>
      </p:sp>
      <p:sp>
        <p:nvSpPr>
          <p:cNvPr id="295" name="TextBox 294"/>
          <p:cNvSpPr txBox="1"/>
          <p:nvPr/>
        </p:nvSpPr>
        <p:spPr>
          <a:xfrm>
            <a:off x="500034" y="5786454"/>
            <a:ext cx="84296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В </a:t>
            </a:r>
            <a:r>
              <a:rPr lang="en-US" sz="2000" dirty="0" smtClean="0"/>
              <a:t> </a:t>
            </a:r>
            <a:r>
              <a:rPr lang="ru-RU" sz="2000" dirty="0" smtClean="0"/>
              <a:t>дырке имеется избыточный положительный заряд.  </a:t>
            </a:r>
            <a:endParaRPr lang="ru-RU" sz="2000" dirty="0"/>
          </a:p>
        </p:txBody>
      </p:sp>
      <p:sp>
        <p:nvSpPr>
          <p:cNvPr id="296" name="TextBox 295"/>
          <p:cNvSpPr txBox="1"/>
          <p:nvPr/>
        </p:nvSpPr>
        <p:spPr>
          <a:xfrm>
            <a:off x="4357686" y="314324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+</a:t>
            </a:r>
            <a:endParaRPr lang="ru-RU" b="1" dirty="0"/>
          </a:p>
        </p:txBody>
      </p:sp>
      <p:sp>
        <p:nvSpPr>
          <p:cNvPr id="297" name="TextBox 296"/>
          <p:cNvSpPr txBox="1"/>
          <p:nvPr/>
        </p:nvSpPr>
        <p:spPr>
          <a:xfrm>
            <a:off x="2643174" y="3929066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+</a:t>
            </a:r>
            <a:endParaRPr lang="ru-RU" b="1" dirty="0"/>
          </a:p>
        </p:txBody>
      </p:sp>
      <p:sp>
        <p:nvSpPr>
          <p:cNvPr id="299" name="TextBox 298"/>
          <p:cNvSpPr txBox="1"/>
          <p:nvPr/>
        </p:nvSpPr>
        <p:spPr>
          <a:xfrm>
            <a:off x="5214942" y="307181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+</a:t>
            </a:r>
            <a:endParaRPr lang="ru-RU" b="1" dirty="0"/>
          </a:p>
        </p:txBody>
      </p:sp>
      <p:sp>
        <p:nvSpPr>
          <p:cNvPr id="157" name="Овал 156"/>
          <p:cNvSpPr/>
          <p:nvPr/>
        </p:nvSpPr>
        <p:spPr>
          <a:xfrm>
            <a:off x="5143504" y="4143380"/>
            <a:ext cx="142876" cy="142876"/>
          </a:xfrm>
          <a:prstGeom prst="ellipse">
            <a:avLst/>
          </a:prstGeom>
          <a:solidFill>
            <a:schemeClr val="bg1"/>
          </a:solidFill>
          <a:ln w="2222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58" name="Прямая со стрелкой 157"/>
          <p:cNvCxnSpPr/>
          <p:nvPr/>
        </p:nvCxnSpPr>
        <p:spPr>
          <a:xfrm>
            <a:off x="5643570" y="4572008"/>
            <a:ext cx="500066" cy="1588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9" name="TextBox 158"/>
          <p:cNvSpPr txBox="1"/>
          <p:nvPr/>
        </p:nvSpPr>
        <p:spPr>
          <a:xfrm>
            <a:off x="5214942" y="4071942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+</a:t>
            </a:r>
            <a:endParaRPr lang="ru-RU" b="1" dirty="0"/>
          </a:p>
        </p:txBody>
      </p:sp>
      <p:grpSp>
        <p:nvGrpSpPr>
          <p:cNvPr id="156" name="Группа 155"/>
          <p:cNvGrpSpPr/>
          <p:nvPr/>
        </p:nvGrpSpPr>
        <p:grpSpPr>
          <a:xfrm rot="13148788">
            <a:off x="2383529" y="3691277"/>
            <a:ext cx="558790" cy="507709"/>
            <a:chOff x="2786050" y="1785927"/>
            <a:chExt cx="714380" cy="785817"/>
          </a:xfrm>
        </p:grpSpPr>
        <p:sp>
          <p:nvSpPr>
            <p:cNvPr id="160" name="Дуга 159"/>
            <p:cNvSpPr/>
            <p:nvPr/>
          </p:nvSpPr>
          <p:spPr>
            <a:xfrm>
              <a:off x="2786050" y="1785927"/>
              <a:ext cx="714380" cy="714380"/>
            </a:xfrm>
            <a:prstGeom prst="arc">
              <a:avLst>
                <a:gd name="adj1" fmla="val 19006173"/>
                <a:gd name="adj2" fmla="val 2763082"/>
              </a:avLst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61" name="Прямая со стрелкой 160"/>
            <p:cNvCxnSpPr/>
            <p:nvPr/>
          </p:nvCxnSpPr>
          <p:spPr>
            <a:xfrm rot="10800000" flipV="1">
              <a:off x="3214678" y="2357430"/>
              <a:ext cx="215108" cy="214314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2" name="Группа 161"/>
          <p:cNvGrpSpPr/>
          <p:nvPr/>
        </p:nvGrpSpPr>
        <p:grpSpPr>
          <a:xfrm rot="13148788">
            <a:off x="4955297" y="2762584"/>
            <a:ext cx="558790" cy="507709"/>
            <a:chOff x="2786050" y="1785927"/>
            <a:chExt cx="714380" cy="785817"/>
          </a:xfrm>
        </p:grpSpPr>
        <p:sp>
          <p:nvSpPr>
            <p:cNvPr id="163" name="Дуга 162"/>
            <p:cNvSpPr/>
            <p:nvPr/>
          </p:nvSpPr>
          <p:spPr>
            <a:xfrm>
              <a:off x="2786050" y="1785927"/>
              <a:ext cx="714380" cy="714380"/>
            </a:xfrm>
            <a:prstGeom prst="arc">
              <a:avLst>
                <a:gd name="adj1" fmla="val 19006173"/>
                <a:gd name="adj2" fmla="val 2763082"/>
              </a:avLst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64" name="Прямая со стрелкой 163"/>
            <p:cNvCxnSpPr/>
            <p:nvPr/>
          </p:nvCxnSpPr>
          <p:spPr>
            <a:xfrm rot="10800000" flipV="1">
              <a:off x="3214678" y="2357430"/>
              <a:ext cx="215108" cy="214314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5" name="Группа 164"/>
          <p:cNvGrpSpPr/>
          <p:nvPr/>
        </p:nvGrpSpPr>
        <p:grpSpPr>
          <a:xfrm rot="17492531">
            <a:off x="4202689" y="3242484"/>
            <a:ext cx="558790" cy="507709"/>
            <a:chOff x="2786050" y="1785927"/>
            <a:chExt cx="714380" cy="785817"/>
          </a:xfrm>
        </p:grpSpPr>
        <p:sp>
          <p:nvSpPr>
            <p:cNvPr id="166" name="Дуга 165"/>
            <p:cNvSpPr/>
            <p:nvPr/>
          </p:nvSpPr>
          <p:spPr>
            <a:xfrm>
              <a:off x="2786050" y="1785927"/>
              <a:ext cx="714380" cy="714380"/>
            </a:xfrm>
            <a:prstGeom prst="arc">
              <a:avLst>
                <a:gd name="adj1" fmla="val 19006173"/>
                <a:gd name="adj2" fmla="val 2763082"/>
              </a:avLst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67" name="Прямая со стрелкой 166"/>
            <p:cNvCxnSpPr/>
            <p:nvPr/>
          </p:nvCxnSpPr>
          <p:spPr>
            <a:xfrm rot="10800000" flipV="1">
              <a:off x="3214678" y="2357430"/>
              <a:ext cx="215108" cy="214314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8" name="Группа 167"/>
          <p:cNvGrpSpPr/>
          <p:nvPr/>
        </p:nvGrpSpPr>
        <p:grpSpPr>
          <a:xfrm rot="17492531">
            <a:off x="5131382" y="4171179"/>
            <a:ext cx="558790" cy="507709"/>
            <a:chOff x="2786050" y="1785927"/>
            <a:chExt cx="714380" cy="785817"/>
          </a:xfrm>
        </p:grpSpPr>
        <p:sp>
          <p:nvSpPr>
            <p:cNvPr id="169" name="Дуга 168"/>
            <p:cNvSpPr/>
            <p:nvPr/>
          </p:nvSpPr>
          <p:spPr>
            <a:xfrm>
              <a:off x="2786050" y="1785927"/>
              <a:ext cx="714380" cy="714380"/>
            </a:xfrm>
            <a:prstGeom prst="arc">
              <a:avLst>
                <a:gd name="adj1" fmla="val 19006173"/>
                <a:gd name="adj2" fmla="val 2763082"/>
              </a:avLst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70" name="Прямая со стрелкой 169"/>
            <p:cNvCxnSpPr/>
            <p:nvPr/>
          </p:nvCxnSpPr>
          <p:spPr>
            <a:xfrm rot="10800000" flipV="1">
              <a:off x="3214678" y="2357430"/>
              <a:ext cx="215108" cy="214314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71" name="Прямая со стрелкой 170"/>
          <p:cNvCxnSpPr/>
          <p:nvPr/>
        </p:nvCxnSpPr>
        <p:spPr>
          <a:xfrm rot="10800000">
            <a:off x="2714612" y="5214950"/>
            <a:ext cx="3500462" cy="1588"/>
          </a:xfrm>
          <a:prstGeom prst="straightConnector1">
            <a:avLst/>
          </a:prstGeom>
          <a:ln w="47625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" name="TextBox 173"/>
          <p:cNvSpPr txBox="1"/>
          <p:nvPr/>
        </p:nvSpPr>
        <p:spPr>
          <a:xfrm>
            <a:off x="6286512" y="5000636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Book Antiqua" pitchFamily="18" charset="0"/>
              </a:rPr>
              <a:t>Е</a:t>
            </a:r>
            <a:endParaRPr lang="ru-RU" sz="2400" b="1" i="1" dirty="0">
              <a:latin typeface="Book Antiqua" pitchFamily="18" charset="0"/>
            </a:endParaRPr>
          </a:p>
        </p:txBody>
      </p:sp>
      <p:cxnSp>
        <p:nvCxnSpPr>
          <p:cNvPr id="176" name="Прямая со стрелкой 175"/>
          <p:cNvCxnSpPr/>
          <p:nvPr/>
        </p:nvCxnSpPr>
        <p:spPr>
          <a:xfrm>
            <a:off x="6357950" y="5072074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500"/>
                            </p:stCondLst>
                            <p:childTnLst>
                              <p:par>
                                <p:cTn id="2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1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100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9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1000"/>
                                        <p:tgtEl>
                                          <p:spTgt spid="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9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10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9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1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1000"/>
                                        <p:tgtEl>
                                          <p:spTgt spid="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9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1000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9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1000"/>
                                        <p:tgtEl>
                                          <p:spTgt spid="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9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1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0" grpId="0" animBg="1"/>
      <p:bldP spid="291" grpId="0" animBg="1"/>
      <p:bldP spid="292" grpId="0" animBg="1"/>
      <p:bldP spid="293" grpId="0"/>
      <p:bldP spid="294" grpId="0"/>
      <p:bldP spid="295" grpId="0"/>
      <p:bldP spid="296" grpId="0"/>
      <p:bldP spid="297" grpId="0"/>
      <p:bldP spid="299" grpId="0"/>
      <p:bldP spid="157" grpId="0" animBg="1"/>
      <p:bldP spid="159" grpId="0"/>
      <p:bldP spid="17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Прямая соединительная линия 1"/>
          <p:cNvCxnSpPr/>
          <p:nvPr/>
        </p:nvCxnSpPr>
        <p:spPr>
          <a:xfrm>
            <a:off x="500034" y="1214422"/>
            <a:ext cx="8143932" cy="1588"/>
          </a:xfrm>
          <a:prstGeom prst="line">
            <a:avLst/>
          </a:prstGeom>
          <a:ln w="603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Прямая соединительная линия 2"/>
          <p:cNvCxnSpPr/>
          <p:nvPr/>
        </p:nvCxnSpPr>
        <p:spPr>
          <a:xfrm>
            <a:off x="428596" y="1142984"/>
            <a:ext cx="8286808" cy="1588"/>
          </a:xfrm>
          <a:prstGeom prst="line">
            <a:avLst/>
          </a:prstGeom>
          <a:ln w="603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/>
          <p:nvPr/>
        </p:nvCxnSpPr>
        <p:spPr>
          <a:xfrm>
            <a:off x="428596" y="6357958"/>
            <a:ext cx="8215370" cy="1588"/>
          </a:xfrm>
          <a:prstGeom prst="line">
            <a:avLst/>
          </a:prstGeom>
          <a:ln w="6032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5" name="Группа 124"/>
          <p:cNvGrpSpPr/>
          <p:nvPr/>
        </p:nvGrpSpPr>
        <p:grpSpPr>
          <a:xfrm>
            <a:off x="142844" y="1714488"/>
            <a:ext cx="5184066" cy="3429025"/>
            <a:chOff x="857224" y="2342848"/>
            <a:chExt cx="4286278" cy="2729222"/>
          </a:xfrm>
        </p:grpSpPr>
        <p:cxnSp>
          <p:nvCxnSpPr>
            <p:cNvPr id="8" name="Прямая соединительная линия 7"/>
            <p:cNvCxnSpPr/>
            <p:nvPr/>
          </p:nvCxnSpPr>
          <p:spPr>
            <a:xfrm rot="16200000" flipV="1">
              <a:off x="955285" y="4170002"/>
              <a:ext cx="695432" cy="680086"/>
            </a:xfrm>
            <a:prstGeom prst="line">
              <a:avLst/>
            </a:prstGeom>
            <a:ln w="15875">
              <a:solidFill>
                <a:schemeClr val="bg2">
                  <a:lumMod val="25000"/>
                  <a:alpha val="8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 rot="16200000" flipV="1">
              <a:off x="902996" y="4276941"/>
              <a:ext cx="145938" cy="144151"/>
            </a:xfrm>
            <a:prstGeom prst="line">
              <a:avLst/>
            </a:prstGeom>
            <a:ln w="15875">
              <a:solidFill>
                <a:schemeClr val="bg2">
                  <a:lumMod val="25000"/>
                  <a:alpha val="8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 rot="5400000" flipH="1" flipV="1">
              <a:off x="987805" y="3836276"/>
              <a:ext cx="1099436" cy="1031000"/>
            </a:xfrm>
            <a:prstGeom prst="line">
              <a:avLst/>
            </a:prstGeom>
            <a:ln w="15875">
              <a:solidFill>
                <a:schemeClr val="bg2">
                  <a:lumMod val="25000"/>
                  <a:alpha val="8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 rot="5400000" flipH="1" flipV="1">
              <a:off x="924988" y="3747159"/>
              <a:ext cx="1078587" cy="1002647"/>
            </a:xfrm>
            <a:prstGeom prst="line">
              <a:avLst/>
            </a:prstGeom>
            <a:ln w="15875">
              <a:solidFill>
                <a:schemeClr val="bg2">
                  <a:lumMod val="25000"/>
                  <a:alpha val="8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5400000" flipH="1" flipV="1">
              <a:off x="945565" y="2473959"/>
              <a:ext cx="625447" cy="590662"/>
            </a:xfrm>
            <a:prstGeom prst="line">
              <a:avLst/>
            </a:prstGeom>
            <a:ln w="15875">
              <a:solidFill>
                <a:schemeClr val="bg2">
                  <a:lumMod val="25000"/>
                  <a:alpha val="8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 flipV="1">
              <a:off x="858070" y="2388670"/>
              <a:ext cx="682305" cy="590662"/>
            </a:xfrm>
            <a:prstGeom prst="line">
              <a:avLst/>
            </a:prstGeom>
            <a:ln w="15875">
              <a:solidFill>
                <a:schemeClr val="bg2">
                  <a:lumMod val="25000"/>
                  <a:alpha val="8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6"/>
            <p:cNvCxnSpPr/>
            <p:nvPr/>
          </p:nvCxnSpPr>
          <p:spPr>
            <a:xfrm rot="16200000" flipH="1">
              <a:off x="810607" y="2475484"/>
              <a:ext cx="1173225" cy="1079991"/>
            </a:xfrm>
            <a:prstGeom prst="line">
              <a:avLst/>
            </a:prstGeom>
            <a:ln w="15875">
              <a:solidFill>
                <a:schemeClr val="bg2">
                  <a:lumMod val="25000"/>
                  <a:alpha val="8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7"/>
            <p:cNvCxnSpPr/>
            <p:nvPr/>
          </p:nvCxnSpPr>
          <p:spPr>
            <a:xfrm rot="16200000" flipH="1">
              <a:off x="900751" y="2385340"/>
              <a:ext cx="1151793" cy="1095971"/>
            </a:xfrm>
            <a:prstGeom prst="line">
              <a:avLst/>
            </a:prstGeom>
            <a:ln w="15875">
              <a:solidFill>
                <a:schemeClr val="bg2">
                  <a:lumMod val="25000"/>
                  <a:alpha val="8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Овал 15"/>
            <p:cNvSpPr/>
            <p:nvPr/>
          </p:nvSpPr>
          <p:spPr>
            <a:xfrm>
              <a:off x="1048039" y="2564597"/>
              <a:ext cx="349672" cy="37147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Овал 16"/>
            <p:cNvSpPr/>
            <p:nvPr/>
          </p:nvSpPr>
          <p:spPr>
            <a:xfrm>
              <a:off x="1922218" y="3493290"/>
              <a:ext cx="349672" cy="37147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Овал 17"/>
            <p:cNvSpPr/>
            <p:nvPr/>
          </p:nvSpPr>
          <p:spPr>
            <a:xfrm>
              <a:off x="1048039" y="4329114"/>
              <a:ext cx="349672" cy="37147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2" name="Прямая соединительная линия 21"/>
            <p:cNvCxnSpPr/>
            <p:nvPr/>
          </p:nvCxnSpPr>
          <p:spPr>
            <a:xfrm rot="16200000" flipV="1">
              <a:off x="1302116" y="4708769"/>
              <a:ext cx="278608" cy="262254"/>
            </a:xfrm>
            <a:prstGeom prst="line">
              <a:avLst/>
            </a:prstGeom>
            <a:ln w="15875">
              <a:solidFill>
                <a:schemeClr val="bg2">
                  <a:lumMod val="25000"/>
                  <a:alpha val="8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/>
            <p:nvPr/>
          </p:nvCxnSpPr>
          <p:spPr>
            <a:xfrm rot="5400000" flipH="1" flipV="1">
              <a:off x="2231216" y="2512402"/>
              <a:ext cx="1130365" cy="1049016"/>
            </a:xfrm>
            <a:prstGeom prst="line">
              <a:avLst/>
            </a:prstGeom>
            <a:ln w="15875">
              <a:solidFill>
                <a:schemeClr val="bg2">
                  <a:lumMod val="25000"/>
                  <a:alpha val="8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/>
            <p:nvPr/>
          </p:nvCxnSpPr>
          <p:spPr>
            <a:xfrm rot="5400000" flipH="1" flipV="1">
              <a:off x="2140112" y="2500929"/>
              <a:ext cx="1052658" cy="963934"/>
            </a:xfrm>
            <a:prstGeom prst="line">
              <a:avLst/>
            </a:prstGeom>
            <a:ln w="15875">
              <a:solidFill>
                <a:schemeClr val="bg2">
                  <a:lumMod val="25000"/>
                  <a:alpha val="8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 rot="16200000" flipH="1">
              <a:off x="2164925" y="3884315"/>
              <a:ext cx="666018" cy="626923"/>
            </a:xfrm>
            <a:prstGeom prst="line">
              <a:avLst/>
            </a:prstGeom>
            <a:ln w="15875">
              <a:solidFill>
                <a:schemeClr val="bg2">
                  <a:lumMod val="25000"/>
                  <a:alpha val="8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единительная линия 30"/>
            <p:cNvCxnSpPr/>
            <p:nvPr/>
          </p:nvCxnSpPr>
          <p:spPr>
            <a:xfrm rot="16200000" flipH="1">
              <a:off x="2266437" y="3805738"/>
              <a:ext cx="666018" cy="626923"/>
            </a:xfrm>
            <a:prstGeom prst="line">
              <a:avLst/>
            </a:prstGeom>
            <a:ln w="15875">
              <a:solidFill>
                <a:schemeClr val="bg2">
                  <a:lumMod val="25000"/>
                  <a:alpha val="8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2" name="Группа 152"/>
            <p:cNvGrpSpPr/>
            <p:nvPr/>
          </p:nvGrpSpPr>
          <p:grpSpPr>
            <a:xfrm>
              <a:off x="1048039" y="2456565"/>
              <a:ext cx="4095463" cy="2615505"/>
              <a:chOff x="1571604" y="3203022"/>
              <a:chExt cx="3346814" cy="2011928"/>
            </a:xfrm>
          </p:grpSpPr>
          <p:grpSp>
            <p:nvGrpSpPr>
              <p:cNvPr id="34" name="Группа 35"/>
              <p:cNvGrpSpPr/>
              <p:nvPr/>
            </p:nvGrpSpPr>
            <p:grpSpPr>
              <a:xfrm>
                <a:off x="2285984" y="4000504"/>
                <a:ext cx="798074" cy="798074"/>
                <a:chOff x="2285984" y="4000504"/>
                <a:chExt cx="798074" cy="798074"/>
              </a:xfrm>
            </p:grpSpPr>
            <p:grpSp>
              <p:nvGrpSpPr>
                <p:cNvPr id="105" name="Группа 31"/>
                <p:cNvGrpSpPr/>
                <p:nvPr/>
              </p:nvGrpSpPr>
              <p:grpSpPr>
                <a:xfrm>
                  <a:off x="2500298" y="4214818"/>
                  <a:ext cx="583760" cy="583760"/>
                  <a:chOff x="1785918" y="3500438"/>
                  <a:chExt cx="583760" cy="583760"/>
                </a:xfrm>
              </p:grpSpPr>
              <p:cxnSp>
                <p:nvCxnSpPr>
                  <p:cNvPr id="107" name="Прямая соединительная линия 106"/>
                  <p:cNvCxnSpPr/>
                  <p:nvPr/>
                </p:nvCxnSpPr>
                <p:spPr>
                  <a:xfrm rot="16200000" flipH="1">
                    <a:off x="1785918" y="3571876"/>
                    <a:ext cx="512322" cy="512322"/>
                  </a:xfrm>
                  <a:prstGeom prst="line">
                    <a:avLst/>
                  </a:prstGeom>
                  <a:ln w="15875">
                    <a:solidFill>
                      <a:schemeClr val="bg2">
                        <a:lumMod val="25000"/>
                        <a:alpha val="83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8" name="Прямая соединительная линия 107"/>
                  <p:cNvCxnSpPr/>
                  <p:nvPr/>
                </p:nvCxnSpPr>
                <p:spPr>
                  <a:xfrm rot="16200000" flipH="1">
                    <a:off x="1857356" y="3500438"/>
                    <a:ext cx="512322" cy="512322"/>
                  </a:xfrm>
                  <a:prstGeom prst="line">
                    <a:avLst/>
                  </a:prstGeom>
                  <a:ln w="15875">
                    <a:solidFill>
                      <a:schemeClr val="bg2">
                        <a:lumMod val="25000"/>
                        <a:alpha val="83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06" name="Овал 105"/>
                <p:cNvSpPr/>
                <p:nvPr/>
              </p:nvSpPr>
              <p:spPr>
                <a:xfrm>
                  <a:off x="2285984" y="4000504"/>
                  <a:ext cx="285752" cy="285752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35" name="Группа 36"/>
              <p:cNvGrpSpPr/>
              <p:nvPr/>
            </p:nvGrpSpPr>
            <p:grpSpPr>
              <a:xfrm>
                <a:off x="2857492" y="3203022"/>
                <a:ext cx="2023409" cy="1940495"/>
                <a:chOff x="1428732" y="3131584"/>
                <a:chExt cx="2023409" cy="1940495"/>
              </a:xfrm>
            </p:grpSpPr>
            <p:grpSp>
              <p:nvGrpSpPr>
                <p:cNvPr id="89" name="Группа 24"/>
                <p:cNvGrpSpPr/>
                <p:nvPr/>
              </p:nvGrpSpPr>
              <p:grpSpPr>
                <a:xfrm>
                  <a:off x="1785918" y="3500438"/>
                  <a:ext cx="583760" cy="583760"/>
                  <a:chOff x="1785918" y="3500438"/>
                  <a:chExt cx="583760" cy="583760"/>
                </a:xfrm>
              </p:grpSpPr>
              <p:cxnSp>
                <p:nvCxnSpPr>
                  <p:cNvPr id="100" name="Прямая соединительная линия 6"/>
                  <p:cNvCxnSpPr/>
                  <p:nvPr/>
                </p:nvCxnSpPr>
                <p:spPr>
                  <a:xfrm rot="16200000" flipH="1">
                    <a:off x="1785918" y="3571876"/>
                    <a:ext cx="512322" cy="512322"/>
                  </a:xfrm>
                  <a:prstGeom prst="line">
                    <a:avLst/>
                  </a:prstGeom>
                  <a:ln w="15875">
                    <a:solidFill>
                      <a:schemeClr val="bg2">
                        <a:lumMod val="25000"/>
                        <a:alpha val="83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1" name="Прямая соединительная линия 7"/>
                  <p:cNvCxnSpPr/>
                  <p:nvPr/>
                </p:nvCxnSpPr>
                <p:spPr>
                  <a:xfrm rot="16200000" flipH="1">
                    <a:off x="1857356" y="3500438"/>
                    <a:ext cx="512322" cy="512322"/>
                  </a:xfrm>
                  <a:prstGeom prst="line">
                    <a:avLst/>
                  </a:prstGeom>
                  <a:ln w="15875">
                    <a:solidFill>
                      <a:schemeClr val="bg2">
                        <a:lumMod val="25000"/>
                        <a:alpha val="83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0" name="Группа 25"/>
                <p:cNvGrpSpPr/>
                <p:nvPr/>
              </p:nvGrpSpPr>
              <p:grpSpPr>
                <a:xfrm rot="16200000">
                  <a:off x="1458057" y="4137256"/>
                  <a:ext cx="905498" cy="964148"/>
                  <a:chOff x="1464180" y="3120050"/>
                  <a:chExt cx="905498" cy="964148"/>
                </a:xfrm>
              </p:grpSpPr>
              <p:cxnSp>
                <p:nvCxnSpPr>
                  <p:cNvPr id="98" name="Прямая соединительная линия 97"/>
                  <p:cNvCxnSpPr/>
                  <p:nvPr/>
                </p:nvCxnSpPr>
                <p:spPr>
                  <a:xfrm rot="10800000" flipH="1" flipV="1">
                    <a:off x="1464180" y="3262927"/>
                    <a:ext cx="834060" cy="821271"/>
                  </a:xfrm>
                  <a:prstGeom prst="line">
                    <a:avLst/>
                  </a:prstGeom>
                  <a:ln w="15875">
                    <a:solidFill>
                      <a:schemeClr val="bg2">
                        <a:lumMod val="25000"/>
                        <a:alpha val="83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9" name="Прямая соединительная линия 98"/>
                  <p:cNvCxnSpPr/>
                  <p:nvPr/>
                </p:nvCxnSpPr>
                <p:spPr>
                  <a:xfrm rot="10800000" flipH="1" flipV="1">
                    <a:off x="1464180" y="3120050"/>
                    <a:ext cx="905498" cy="892709"/>
                  </a:xfrm>
                  <a:prstGeom prst="line">
                    <a:avLst/>
                  </a:prstGeom>
                  <a:ln w="15875">
                    <a:solidFill>
                      <a:schemeClr val="bg2">
                        <a:lumMod val="25000"/>
                        <a:alpha val="83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1" name="Группа 28"/>
                <p:cNvGrpSpPr/>
                <p:nvPr/>
              </p:nvGrpSpPr>
              <p:grpSpPr>
                <a:xfrm rot="16200000">
                  <a:off x="2499912" y="3131971"/>
                  <a:ext cx="952615" cy="951842"/>
                  <a:chOff x="1785917" y="3500438"/>
                  <a:chExt cx="952615" cy="951842"/>
                </a:xfrm>
              </p:grpSpPr>
              <p:cxnSp>
                <p:nvCxnSpPr>
                  <p:cNvPr id="96" name="Прямая соединительная линия 95"/>
                  <p:cNvCxnSpPr/>
                  <p:nvPr/>
                </p:nvCxnSpPr>
                <p:spPr>
                  <a:xfrm rot="10800000" flipH="1" flipV="1">
                    <a:off x="1785917" y="3571876"/>
                    <a:ext cx="908876" cy="880404"/>
                  </a:xfrm>
                  <a:prstGeom prst="line">
                    <a:avLst/>
                  </a:prstGeom>
                  <a:ln w="15875">
                    <a:solidFill>
                      <a:schemeClr val="bg2">
                        <a:lumMod val="25000"/>
                        <a:alpha val="83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7" name="Прямая соединительная линия 96"/>
                  <p:cNvCxnSpPr/>
                  <p:nvPr/>
                </p:nvCxnSpPr>
                <p:spPr>
                  <a:xfrm rot="10800000" flipH="1" flipV="1">
                    <a:off x="1857356" y="3500438"/>
                    <a:ext cx="881176" cy="855303"/>
                  </a:xfrm>
                  <a:prstGeom prst="line">
                    <a:avLst/>
                  </a:prstGeom>
                  <a:ln w="15875">
                    <a:solidFill>
                      <a:schemeClr val="bg2">
                        <a:lumMod val="25000"/>
                        <a:alpha val="83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2" name="Группа 31"/>
                <p:cNvGrpSpPr/>
                <p:nvPr/>
              </p:nvGrpSpPr>
              <p:grpSpPr>
                <a:xfrm>
                  <a:off x="2500298" y="4214818"/>
                  <a:ext cx="903574" cy="857256"/>
                  <a:chOff x="1785918" y="3500438"/>
                  <a:chExt cx="903574" cy="857256"/>
                </a:xfrm>
              </p:grpSpPr>
              <p:cxnSp>
                <p:nvCxnSpPr>
                  <p:cNvPr id="94" name="Прямая соединительная линия 93"/>
                  <p:cNvCxnSpPr/>
                  <p:nvPr/>
                </p:nvCxnSpPr>
                <p:spPr>
                  <a:xfrm>
                    <a:off x="1785918" y="3571876"/>
                    <a:ext cx="857256" cy="785818"/>
                  </a:xfrm>
                  <a:prstGeom prst="line">
                    <a:avLst/>
                  </a:prstGeom>
                  <a:ln w="15875">
                    <a:solidFill>
                      <a:schemeClr val="bg2">
                        <a:lumMod val="25000"/>
                        <a:alpha val="83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5" name="Прямая соединительная линия 94"/>
                  <p:cNvCxnSpPr/>
                  <p:nvPr/>
                </p:nvCxnSpPr>
                <p:spPr>
                  <a:xfrm>
                    <a:off x="1857357" y="3500438"/>
                    <a:ext cx="832135" cy="753744"/>
                  </a:xfrm>
                  <a:prstGeom prst="line">
                    <a:avLst/>
                  </a:prstGeom>
                  <a:ln w="15875">
                    <a:solidFill>
                      <a:schemeClr val="bg2">
                        <a:lumMod val="25000"/>
                        <a:alpha val="83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93" name="Овал 92"/>
                <p:cNvSpPr/>
                <p:nvPr/>
              </p:nvSpPr>
              <p:spPr>
                <a:xfrm>
                  <a:off x="2285984" y="4000504"/>
                  <a:ext cx="285752" cy="285752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77" name="Группа 25"/>
              <p:cNvGrpSpPr/>
              <p:nvPr/>
            </p:nvGrpSpPr>
            <p:grpSpPr>
              <a:xfrm rot="16200000">
                <a:off x="4272622" y="4497715"/>
                <a:ext cx="587986" cy="703607"/>
                <a:chOff x="1464180" y="3048614"/>
                <a:chExt cx="587986" cy="703607"/>
              </a:xfrm>
            </p:grpSpPr>
            <p:cxnSp>
              <p:nvCxnSpPr>
                <p:cNvPr id="85" name="Прямая соединительная линия 84"/>
                <p:cNvCxnSpPr/>
                <p:nvPr/>
              </p:nvCxnSpPr>
              <p:spPr>
                <a:xfrm rot="10800000" flipH="1" flipV="1">
                  <a:off x="1464180" y="3191490"/>
                  <a:ext cx="533033" cy="560731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Прямая соединительная линия 85"/>
                <p:cNvCxnSpPr/>
                <p:nvPr/>
              </p:nvCxnSpPr>
              <p:spPr>
                <a:xfrm rot="5400000" flipV="1">
                  <a:off x="1435559" y="3077235"/>
                  <a:ext cx="645228" cy="587986"/>
                </a:xfrm>
                <a:prstGeom prst="line">
                  <a:avLst/>
                </a:prstGeom>
                <a:ln w="15875">
                  <a:solidFill>
                    <a:schemeClr val="bg2">
                      <a:lumMod val="25000"/>
                      <a:alpha val="83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9" name="Прямая соединительная линия 38"/>
              <p:cNvCxnSpPr/>
              <p:nvPr/>
            </p:nvCxnSpPr>
            <p:spPr>
              <a:xfrm rot="16200000" flipV="1">
                <a:off x="2786050" y="3214686"/>
                <a:ext cx="214314" cy="214314"/>
              </a:xfrm>
              <a:prstGeom prst="line">
                <a:avLst/>
              </a:prstGeom>
              <a:ln w="15875">
                <a:solidFill>
                  <a:schemeClr val="bg2">
                    <a:lumMod val="25000"/>
                    <a:alpha val="83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Прямая соединительная линия 39"/>
              <p:cNvCxnSpPr/>
              <p:nvPr/>
            </p:nvCxnSpPr>
            <p:spPr>
              <a:xfrm rot="16200000" flipV="1">
                <a:off x="2909569" y="3195329"/>
                <a:ext cx="154540" cy="169928"/>
              </a:xfrm>
              <a:prstGeom prst="line">
                <a:avLst/>
              </a:prstGeom>
              <a:ln w="15875">
                <a:solidFill>
                  <a:schemeClr val="bg2">
                    <a:lumMod val="25000"/>
                    <a:alpha val="83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Прямая соединительная линия 40"/>
              <p:cNvCxnSpPr/>
              <p:nvPr/>
            </p:nvCxnSpPr>
            <p:spPr>
              <a:xfrm rot="16200000" flipV="1">
                <a:off x="4259261" y="3240908"/>
                <a:ext cx="481112" cy="492819"/>
              </a:xfrm>
              <a:prstGeom prst="line">
                <a:avLst/>
              </a:prstGeom>
              <a:ln w="15875">
                <a:solidFill>
                  <a:schemeClr val="bg2">
                    <a:lumMod val="25000"/>
                    <a:alpha val="83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Прямая соединительная линия 41"/>
              <p:cNvCxnSpPr/>
              <p:nvPr/>
            </p:nvCxnSpPr>
            <p:spPr>
              <a:xfrm rot="16200000" flipV="1">
                <a:off x="4348466" y="3204500"/>
                <a:ext cx="437376" cy="434420"/>
              </a:xfrm>
              <a:prstGeom prst="line">
                <a:avLst/>
              </a:prstGeom>
              <a:ln w="15875">
                <a:solidFill>
                  <a:schemeClr val="bg2">
                    <a:lumMod val="25000"/>
                    <a:alpha val="83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Прямая соединительная линия 44"/>
              <p:cNvCxnSpPr/>
              <p:nvPr/>
            </p:nvCxnSpPr>
            <p:spPr>
              <a:xfrm rot="16200000" flipV="1">
                <a:off x="3286116" y="4929198"/>
                <a:ext cx="214314" cy="214314"/>
              </a:xfrm>
              <a:prstGeom prst="line">
                <a:avLst/>
              </a:prstGeom>
              <a:ln w="15875">
                <a:solidFill>
                  <a:schemeClr val="bg2">
                    <a:lumMod val="25000"/>
                    <a:alpha val="83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Прямая соединительная линия 45"/>
              <p:cNvCxnSpPr/>
              <p:nvPr/>
            </p:nvCxnSpPr>
            <p:spPr>
              <a:xfrm rot="16200000" flipV="1">
                <a:off x="3214678" y="5000636"/>
                <a:ext cx="214314" cy="214314"/>
              </a:xfrm>
              <a:prstGeom prst="line">
                <a:avLst/>
              </a:prstGeom>
              <a:ln w="15875">
                <a:solidFill>
                  <a:schemeClr val="bg2">
                    <a:lumMod val="25000"/>
                    <a:alpha val="83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4" name="Овал 53"/>
              <p:cNvSpPr/>
              <p:nvPr/>
            </p:nvSpPr>
            <p:spPr>
              <a:xfrm>
                <a:off x="1571604" y="4643446"/>
                <a:ext cx="285752" cy="285752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5" name="Овал 54"/>
              <p:cNvSpPr/>
              <p:nvPr/>
            </p:nvSpPr>
            <p:spPr>
              <a:xfrm>
                <a:off x="3000364" y="3357562"/>
                <a:ext cx="285752" cy="285752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6" name="Овал 55"/>
              <p:cNvSpPr/>
              <p:nvPr/>
            </p:nvSpPr>
            <p:spPr>
              <a:xfrm>
                <a:off x="3000364" y="4714884"/>
                <a:ext cx="285752" cy="285752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7" name="Овал 56"/>
              <p:cNvSpPr/>
              <p:nvPr/>
            </p:nvSpPr>
            <p:spPr>
              <a:xfrm>
                <a:off x="4429124" y="4714884"/>
                <a:ext cx="285752" cy="285752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60" name="Овал 59"/>
              <p:cNvSpPr/>
              <p:nvPr/>
            </p:nvSpPr>
            <p:spPr>
              <a:xfrm>
                <a:off x="1571604" y="3286124"/>
                <a:ext cx="285752" cy="285752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119" name="Овал 118"/>
            <p:cNvSpPr/>
            <p:nvPr/>
          </p:nvSpPr>
          <p:spPr>
            <a:xfrm>
              <a:off x="4544759" y="2657466"/>
              <a:ext cx="349672" cy="37147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27" name="Овал 126"/>
          <p:cNvSpPr/>
          <p:nvPr/>
        </p:nvSpPr>
        <p:spPr>
          <a:xfrm>
            <a:off x="985136" y="3714753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8" name="Овал 127"/>
          <p:cNvSpPr/>
          <p:nvPr/>
        </p:nvSpPr>
        <p:spPr>
          <a:xfrm>
            <a:off x="1169492" y="3899109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0" name="Овал 129"/>
          <p:cNvSpPr/>
          <p:nvPr/>
        </p:nvSpPr>
        <p:spPr>
          <a:xfrm>
            <a:off x="2056706" y="2643183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1" name="Овал 130"/>
          <p:cNvSpPr/>
          <p:nvPr/>
        </p:nvSpPr>
        <p:spPr>
          <a:xfrm>
            <a:off x="2241062" y="2827539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3" name="Овал 132"/>
          <p:cNvSpPr/>
          <p:nvPr/>
        </p:nvSpPr>
        <p:spPr>
          <a:xfrm>
            <a:off x="3056838" y="3857629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4" name="Овал 133"/>
          <p:cNvSpPr/>
          <p:nvPr/>
        </p:nvSpPr>
        <p:spPr>
          <a:xfrm>
            <a:off x="3241194" y="4041985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35" name="Группа 173"/>
          <p:cNvGrpSpPr/>
          <p:nvPr/>
        </p:nvGrpSpPr>
        <p:grpSpPr>
          <a:xfrm>
            <a:off x="4128408" y="2714621"/>
            <a:ext cx="357190" cy="357190"/>
            <a:chOff x="3714744" y="2000240"/>
            <a:chExt cx="295276" cy="295276"/>
          </a:xfrm>
        </p:grpSpPr>
        <p:sp>
          <p:nvSpPr>
            <p:cNvPr id="136" name="Овал 135"/>
            <p:cNvSpPr/>
            <p:nvPr/>
          </p:nvSpPr>
          <p:spPr>
            <a:xfrm>
              <a:off x="3714744" y="2000240"/>
              <a:ext cx="142876" cy="142876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7" name="Овал 136"/>
            <p:cNvSpPr/>
            <p:nvPr/>
          </p:nvSpPr>
          <p:spPr>
            <a:xfrm>
              <a:off x="3867144" y="2152640"/>
              <a:ext cx="142876" cy="142876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39" name="Овал 138"/>
          <p:cNvSpPr/>
          <p:nvPr/>
        </p:nvSpPr>
        <p:spPr>
          <a:xfrm rot="5400000">
            <a:off x="1628078" y="4714885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0" name="Овал 139"/>
          <p:cNvSpPr/>
          <p:nvPr/>
        </p:nvSpPr>
        <p:spPr>
          <a:xfrm rot="5400000">
            <a:off x="2199582" y="3857629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41" name="Группа 173"/>
          <p:cNvGrpSpPr/>
          <p:nvPr/>
        </p:nvGrpSpPr>
        <p:grpSpPr>
          <a:xfrm rot="5400000">
            <a:off x="985136" y="2643183"/>
            <a:ext cx="357190" cy="357190"/>
            <a:chOff x="3714744" y="2000240"/>
            <a:chExt cx="295276" cy="295276"/>
          </a:xfrm>
        </p:grpSpPr>
        <p:sp>
          <p:nvSpPr>
            <p:cNvPr id="142" name="Овал 141"/>
            <p:cNvSpPr/>
            <p:nvPr/>
          </p:nvSpPr>
          <p:spPr>
            <a:xfrm>
              <a:off x="3714744" y="2000240"/>
              <a:ext cx="142876" cy="142876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3" name="Овал 142"/>
            <p:cNvSpPr/>
            <p:nvPr/>
          </p:nvSpPr>
          <p:spPr>
            <a:xfrm>
              <a:off x="3867144" y="2152640"/>
              <a:ext cx="142876" cy="142876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5" name="Овал 144"/>
          <p:cNvSpPr/>
          <p:nvPr/>
        </p:nvSpPr>
        <p:spPr>
          <a:xfrm rot="5400000">
            <a:off x="4842788" y="3429001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6" name="Овал 145"/>
          <p:cNvSpPr/>
          <p:nvPr/>
        </p:nvSpPr>
        <p:spPr>
          <a:xfrm rot="5400000">
            <a:off x="3271152" y="2857497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8" name="Овал 147"/>
          <p:cNvSpPr/>
          <p:nvPr/>
        </p:nvSpPr>
        <p:spPr>
          <a:xfrm rot="5400000">
            <a:off x="4342722" y="3929067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9" name="Овал 148"/>
          <p:cNvSpPr/>
          <p:nvPr/>
        </p:nvSpPr>
        <p:spPr>
          <a:xfrm rot="5400000">
            <a:off x="3556904" y="2214555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0" name="Овал 149"/>
          <p:cNvSpPr/>
          <p:nvPr/>
        </p:nvSpPr>
        <p:spPr>
          <a:xfrm>
            <a:off x="1985268" y="4000505"/>
            <a:ext cx="214314" cy="21431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1" name="Овал 150"/>
          <p:cNvSpPr/>
          <p:nvPr/>
        </p:nvSpPr>
        <p:spPr>
          <a:xfrm>
            <a:off x="3128276" y="3000373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3" name="Овал 152"/>
          <p:cNvSpPr/>
          <p:nvPr/>
        </p:nvSpPr>
        <p:spPr>
          <a:xfrm>
            <a:off x="4128408" y="4071943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4" name="Овал 153"/>
          <p:cNvSpPr/>
          <p:nvPr/>
        </p:nvSpPr>
        <p:spPr>
          <a:xfrm>
            <a:off x="2214546" y="2786058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5" name="Овал 154"/>
          <p:cNvSpPr/>
          <p:nvPr/>
        </p:nvSpPr>
        <p:spPr>
          <a:xfrm>
            <a:off x="1142976" y="3857628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6" name="Овал 155"/>
          <p:cNvSpPr/>
          <p:nvPr/>
        </p:nvSpPr>
        <p:spPr>
          <a:xfrm>
            <a:off x="3214678" y="4000504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57" name="Группа 156"/>
          <p:cNvGrpSpPr/>
          <p:nvPr/>
        </p:nvGrpSpPr>
        <p:grpSpPr>
          <a:xfrm rot="16478566">
            <a:off x="1196471" y="3847812"/>
            <a:ext cx="863405" cy="646807"/>
            <a:chOff x="2786050" y="1785927"/>
            <a:chExt cx="714380" cy="785817"/>
          </a:xfrm>
        </p:grpSpPr>
        <p:sp>
          <p:nvSpPr>
            <p:cNvPr id="158" name="Дуга 157"/>
            <p:cNvSpPr/>
            <p:nvPr/>
          </p:nvSpPr>
          <p:spPr>
            <a:xfrm>
              <a:off x="2786050" y="1785927"/>
              <a:ext cx="714380" cy="714380"/>
            </a:xfrm>
            <a:prstGeom prst="arc">
              <a:avLst>
                <a:gd name="adj1" fmla="val 19006173"/>
                <a:gd name="adj2" fmla="val 2763082"/>
              </a:avLst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59" name="Прямая со стрелкой 158"/>
            <p:cNvCxnSpPr/>
            <p:nvPr/>
          </p:nvCxnSpPr>
          <p:spPr>
            <a:xfrm rot="10800000" flipV="1">
              <a:off x="3214678" y="2357430"/>
              <a:ext cx="215108" cy="214314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0" name="Группа 159"/>
          <p:cNvGrpSpPr/>
          <p:nvPr/>
        </p:nvGrpSpPr>
        <p:grpSpPr>
          <a:xfrm rot="5618040">
            <a:off x="1304774" y="3700410"/>
            <a:ext cx="863405" cy="646807"/>
            <a:chOff x="2786050" y="1785927"/>
            <a:chExt cx="714380" cy="785817"/>
          </a:xfrm>
        </p:grpSpPr>
        <p:sp>
          <p:nvSpPr>
            <p:cNvPr id="161" name="Дуга 160"/>
            <p:cNvSpPr/>
            <p:nvPr/>
          </p:nvSpPr>
          <p:spPr>
            <a:xfrm>
              <a:off x="2786050" y="1785927"/>
              <a:ext cx="714380" cy="714380"/>
            </a:xfrm>
            <a:prstGeom prst="arc">
              <a:avLst>
                <a:gd name="adj1" fmla="val 19006173"/>
                <a:gd name="adj2" fmla="val 2763082"/>
              </a:avLst>
            </a:prstGeom>
            <a:ln w="25400">
              <a:solidFill>
                <a:schemeClr val="accent4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62" name="Прямая со стрелкой 161"/>
            <p:cNvCxnSpPr/>
            <p:nvPr/>
          </p:nvCxnSpPr>
          <p:spPr>
            <a:xfrm rot="10800000" flipV="1">
              <a:off x="3214678" y="2357430"/>
              <a:ext cx="215108" cy="214314"/>
            </a:xfrm>
            <a:prstGeom prst="straightConnector1">
              <a:avLst/>
            </a:prstGeom>
            <a:ln w="25400">
              <a:solidFill>
                <a:schemeClr val="accent4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3" name="Группа 162"/>
          <p:cNvGrpSpPr/>
          <p:nvPr/>
        </p:nvGrpSpPr>
        <p:grpSpPr>
          <a:xfrm rot="15856468">
            <a:off x="3347184" y="3996038"/>
            <a:ext cx="863405" cy="646807"/>
            <a:chOff x="2786050" y="1785927"/>
            <a:chExt cx="714380" cy="785817"/>
          </a:xfrm>
        </p:grpSpPr>
        <p:sp>
          <p:nvSpPr>
            <p:cNvPr id="164" name="Дуга 163"/>
            <p:cNvSpPr/>
            <p:nvPr/>
          </p:nvSpPr>
          <p:spPr>
            <a:xfrm>
              <a:off x="2786050" y="1785927"/>
              <a:ext cx="714380" cy="714380"/>
            </a:xfrm>
            <a:prstGeom prst="arc">
              <a:avLst>
                <a:gd name="adj1" fmla="val 19006173"/>
                <a:gd name="adj2" fmla="val 2763082"/>
              </a:avLst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65" name="Прямая со стрелкой 164"/>
            <p:cNvCxnSpPr/>
            <p:nvPr/>
          </p:nvCxnSpPr>
          <p:spPr>
            <a:xfrm rot="10800000" flipV="1">
              <a:off x="3214678" y="2357430"/>
              <a:ext cx="215108" cy="214314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6" name="Группа 165"/>
          <p:cNvGrpSpPr/>
          <p:nvPr/>
        </p:nvGrpSpPr>
        <p:grpSpPr>
          <a:xfrm rot="5618040">
            <a:off x="3403880" y="3842681"/>
            <a:ext cx="863405" cy="646807"/>
            <a:chOff x="2786050" y="1785927"/>
            <a:chExt cx="714380" cy="785817"/>
          </a:xfrm>
        </p:grpSpPr>
        <p:sp>
          <p:nvSpPr>
            <p:cNvPr id="167" name="Дуга 166"/>
            <p:cNvSpPr/>
            <p:nvPr/>
          </p:nvSpPr>
          <p:spPr>
            <a:xfrm>
              <a:off x="2786050" y="1785927"/>
              <a:ext cx="714380" cy="714380"/>
            </a:xfrm>
            <a:prstGeom prst="arc">
              <a:avLst>
                <a:gd name="adj1" fmla="val 19006173"/>
                <a:gd name="adj2" fmla="val 2763082"/>
              </a:avLst>
            </a:prstGeom>
            <a:ln w="25400">
              <a:solidFill>
                <a:schemeClr val="accent4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68" name="Прямая со стрелкой 167"/>
            <p:cNvCxnSpPr/>
            <p:nvPr/>
          </p:nvCxnSpPr>
          <p:spPr>
            <a:xfrm rot="10800000" flipV="1">
              <a:off x="3214678" y="2357430"/>
              <a:ext cx="215108" cy="214314"/>
            </a:xfrm>
            <a:prstGeom prst="straightConnector1">
              <a:avLst/>
            </a:prstGeom>
            <a:ln w="25400">
              <a:solidFill>
                <a:schemeClr val="accent4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9" name="Группа 168"/>
          <p:cNvGrpSpPr/>
          <p:nvPr/>
        </p:nvGrpSpPr>
        <p:grpSpPr>
          <a:xfrm rot="15885769">
            <a:off x="2302190" y="2732427"/>
            <a:ext cx="863405" cy="729504"/>
            <a:chOff x="2786050" y="1785927"/>
            <a:chExt cx="714380" cy="785817"/>
          </a:xfrm>
        </p:grpSpPr>
        <p:sp>
          <p:nvSpPr>
            <p:cNvPr id="170" name="Дуга 169"/>
            <p:cNvSpPr/>
            <p:nvPr/>
          </p:nvSpPr>
          <p:spPr>
            <a:xfrm>
              <a:off x="2786050" y="1785927"/>
              <a:ext cx="714380" cy="714380"/>
            </a:xfrm>
            <a:prstGeom prst="arc">
              <a:avLst>
                <a:gd name="adj1" fmla="val 19006173"/>
                <a:gd name="adj2" fmla="val 2763082"/>
              </a:avLst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71" name="Прямая со стрелкой 170"/>
            <p:cNvCxnSpPr/>
            <p:nvPr/>
          </p:nvCxnSpPr>
          <p:spPr>
            <a:xfrm rot="10800000" flipV="1">
              <a:off x="3214678" y="2357430"/>
              <a:ext cx="215108" cy="214314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2" name="Группа 171"/>
          <p:cNvGrpSpPr/>
          <p:nvPr/>
        </p:nvGrpSpPr>
        <p:grpSpPr>
          <a:xfrm rot="5618040">
            <a:off x="2332309" y="2485360"/>
            <a:ext cx="863405" cy="646807"/>
            <a:chOff x="2786050" y="1785927"/>
            <a:chExt cx="714380" cy="785817"/>
          </a:xfrm>
        </p:grpSpPr>
        <p:sp>
          <p:nvSpPr>
            <p:cNvPr id="173" name="Дуга 172"/>
            <p:cNvSpPr/>
            <p:nvPr/>
          </p:nvSpPr>
          <p:spPr>
            <a:xfrm>
              <a:off x="2786050" y="1785927"/>
              <a:ext cx="714380" cy="714380"/>
            </a:xfrm>
            <a:prstGeom prst="arc">
              <a:avLst>
                <a:gd name="adj1" fmla="val 19006173"/>
                <a:gd name="adj2" fmla="val 2763082"/>
              </a:avLst>
            </a:prstGeom>
            <a:ln w="25400">
              <a:solidFill>
                <a:schemeClr val="accent4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74" name="Прямая со стрелкой 173"/>
            <p:cNvCxnSpPr/>
            <p:nvPr/>
          </p:nvCxnSpPr>
          <p:spPr>
            <a:xfrm rot="10800000" flipV="1">
              <a:off x="3214678" y="2357430"/>
              <a:ext cx="215108" cy="214314"/>
            </a:xfrm>
            <a:prstGeom prst="straightConnector1">
              <a:avLst/>
            </a:prstGeom>
            <a:ln w="25400">
              <a:solidFill>
                <a:schemeClr val="accent4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5" name="TextBox 174"/>
          <p:cNvSpPr txBox="1"/>
          <p:nvPr/>
        </p:nvSpPr>
        <p:spPr>
          <a:xfrm>
            <a:off x="106077" y="1285860"/>
            <a:ext cx="9037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Положение дырки в кристалле постоянно меняется. Этот процесс протекает так :</a:t>
            </a:r>
            <a:endParaRPr lang="ru-RU" sz="2000" dirty="0"/>
          </a:p>
        </p:txBody>
      </p:sp>
      <p:sp>
        <p:nvSpPr>
          <p:cNvPr id="177" name="TextBox 176"/>
          <p:cNvSpPr txBox="1"/>
          <p:nvPr/>
        </p:nvSpPr>
        <p:spPr>
          <a:xfrm>
            <a:off x="4786314" y="1714488"/>
            <a:ext cx="435768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Один из электронов, </a:t>
            </a:r>
          </a:p>
          <a:p>
            <a:pPr algn="ctr"/>
            <a:r>
              <a:rPr lang="ru-RU" sz="2000" dirty="0" smtClean="0"/>
              <a:t>обеспечивающих связь атомов,</a:t>
            </a:r>
          </a:p>
          <a:p>
            <a:pPr algn="ctr"/>
            <a:r>
              <a:rPr lang="ru-RU" sz="2000" dirty="0" smtClean="0"/>
              <a:t>перескакивает на место дырки,</a:t>
            </a:r>
          </a:p>
          <a:p>
            <a:pPr algn="ctr"/>
            <a:r>
              <a:rPr lang="ru-RU" sz="2000" dirty="0" smtClean="0"/>
              <a:t>восстанавливает парноэлектронную  связь , а там, где он находился, образуется дырка.  </a:t>
            </a:r>
            <a:endParaRPr lang="ru-RU" sz="2000" dirty="0"/>
          </a:p>
        </p:txBody>
      </p:sp>
      <p:sp>
        <p:nvSpPr>
          <p:cNvPr id="178" name="Овал 177"/>
          <p:cNvSpPr/>
          <p:nvPr/>
        </p:nvSpPr>
        <p:spPr>
          <a:xfrm rot="5400000">
            <a:off x="4143372" y="4071942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9" name="Овал 178"/>
          <p:cNvSpPr/>
          <p:nvPr/>
        </p:nvSpPr>
        <p:spPr>
          <a:xfrm rot="5400000">
            <a:off x="3143240" y="3000372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0" name="Овал 179"/>
          <p:cNvSpPr/>
          <p:nvPr/>
        </p:nvSpPr>
        <p:spPr>
          <a:xfrm rot="5400000">
            <a:off x="2000232" y="4000504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1" name="TextBox 180"/>
          <p:cNvSpPr txBox="1"/>
          <p:nvPr/>
        </p:nvSpPr>
        <p:spPr>
          <a:xfrm>
            <a:off x="4786314" y="3571877"/>
            <a:ext cx="435768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Если  </a:t>
            </a:r>
            <a:r>
              <a:rPr lang="ru-RU" sz="2000" i="1" dirty="0" smtClean="0">
                <a:latin typeface="Book Antiqua" pitchFamily="18" charset="0"/>
              </a:rPr>
              <a:t>Е = 0, </a:t>
            </a:r>
            <a:r>
              <a:rPr lang="ru-RU" sz="2000" dirty="0" smtClean="0"/>
              <a:t>то перемещение  дырок беспорядочно, поэтому </a:t>
            </a:r>
          </a:p>
          <a:p>
            <a:pPr algn="ctr"/>
            <a:r>
              <a:rPr lang="ru-RU" sz="2000" dirty="0" smtClean="0"/>
              <a:t>не создает тока.</a:t>
            </a:r>
            <a:endParaRPr lang="ru-RU" sz="2000" dirty="0"/>
          </a:p>
        </p:txBody>
      </p:sp>
      <p:sp>
        <p:nvSpPr>
          <p:cNvPr id="182" name="TextBox 181"/>
          <p:cNvSpPr txBox="1"/>
          <p:nvPr/>
        </p:nvSpPr>
        <p:spPr>
          <a:xfrm>
            <a:off x="4786314" y="4500570"/>
            <a:ext cx="435768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Если  </a:t>
            </a:r>
            <a:r>
              <a:rPr lang="ru-RU" sz="2000" i="1" dirty="0" smtClean="0">
                <a:latin typeface="Book Antiqua" pitchFamily="18" charset="0"/>
              </a:rPr>
              <a:t>Е ≠ 0, </a:t>
            </a:r>
            <a:r>
              <a:rPr lang="ru-RU" sz="2000" dirty="0" smtClean="0"/>
              <a:t>то движение дырок</a:t>
            </a:r>
          </a:p>
          <a:p>
            <a:pPr algn="ctr"/>
            <a:r>
              <a:rPr lang="ru-RU" sz="2000" dirty="0" smtClean="0"/>
              <a:t>становится упорядоченным , и к</a:t>
            </a:r>
          </a:p>
          <a:p>
            <a:pPr algn="ctr"/>
            <a:r>
              <a:rPr lang="ru-RU" sz="2000" dirty="0" smtClean="0"/>
              <a:t>электрическому току, образованному движением электронов,  добавляется ток, связанный с перемещением дырок. </a:t>
            </a:r>
            <a:endParaRPr lang="ru-RU" sz="2000" dirty="0"/>
          </a:p>
        </p:txBody>
      </p:sp>
      <p:sp>
        <p:nvSpPr>
          <p:cNvPr id="207" name="TextBox 206"/>
          <p:cNvSpPr txBox="1"/>
          <p:nvPr/>
        </p:nvSpPr>
        <p:spPr>
          <a:xfrm>
            <a:off x="214282" y="4929198"/>
            <a:ext cx="48577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u="sng" dirty="0" smtClean="0">
                <a:solidFill>
                  <a:srgbClr val="C00000"/>
                </a:solidFill>
                <a:latin typeface="+mj-lt"/>
              </a:rPr>
              <a:t>Вывод:</a:t>
            </a:r>
            <a:r>
              <a:rPr lang="ru-RU" sz="2000" b="1" dirty="0" smtClean="0">
                <a:solidFill>
                  <a:srgbClr val="C00000"/>
                </a:solidFill>
                <a:latin typeface="+mj-lt"/>
              </a:rPr>
              <a:t>  </a:t>
            </a:r>
          </a:p>
          <a:p>
            <a:pPr algn="ctr"/>
            <a:r>
              <a:rPr lang="ru-RU" sz="2000" b="1" dirty="0" smtClean="0">
                <a:latin typeface="+mj-lt"/>
              </a:rPr>
              <a:t>в полупроводниках имеются </a:t>
            </a:r>
          </a:p>
          <a:p>
            <a:pPr algn="ctr"/>
            <a:r>
              <a:rPr lang="ru-RU" sz="2000" b="1" dirty="0" smtClean="0">
                <a:latin typeface="+mj-lt"/>
              </a:rPr>
              <a:t>носители зарядов  двух типов : </a:t>
            </a:r>
          </a:p>
          <a:p>
            <a:pPr algn="ctr"/>
            <a:r>
              <a:rPr lang="ru-RU" sz="2000" b="1" dirty="0" smtClean="0">
                <a:latin typeface="+mj-lt"/>
              </a:rPr>
              <a:t> электроны и дырки.</a:t>
            </a:r>
            <a:endParaRPr lang="ru-RU" sz="2000" b="1" dirty="0">
              <a:latin typeface="+mj-lt"/>
            </a:endParaRPr>
          </a:p>
        </p:txBody>
      </p:sp>
      <p:sp>
        <p:nvSpPr>
          <p:cNvPr id="208" name="TextBox 207"/>
          <p:cNvSpPr txBox="1"/>
          <p:nvPr/>
        </p:nvSpPr>
        <p:spPr>
          <a:xfrm>
            <a:off x="285720" y="285728"/>
            <a:ext cx="84296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+mj-lt"/>
              </a:rPr>
              <a:t>Проводимость чистых полупроводников  называется </a:t>
            </a:r>
          </a:p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+mj-lt"/>
              </a:rPr>
              <a:t>собственной проводимостью полупроводников</a:t>
            </a:r>
            <a:endParaRPr lang="ru-RU" sz="2400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209" name="Скругленный прямоугольник 208"/>
          <p:cNvSpPr/>
          <p:nvPr/>
        </p:nvSpPr>
        <p:spPr>
          <a:xfrm>
            <a:off x="642910" y="5000636"/>
            <a:ext cx="4071966" cy="1285884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0" name="Прямоугольник 209"/>
          <p:cNvSpPr/>
          <p:nvPr/>
        </p:nvSpPr>
        <p:spPr>
          <a:xfrm>
            <a:off x="285720" y="6357958"/>
            <a:ext cx="821537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smtClean="0">
                <a:solidFill>
                  <a:srgbClr val="C00000"/>
                </a:solidFill>
              </a:rPr>
              <a:t>Собственная  проводимость  полупроводников  обычно  невелика</a:t>
            </a:r>
            <a:r>
              <a:rPr lang="ru-RU" sz="2000" b="1" dirty="0" smtClean="0">
                <a:solidFill>
                  <a:srgbClr val="C00000"/>
                </a:solidFill>
              </a:rPr>
              <a:t>.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110" name="Управляющая кнопка: назад 109">
            <a:hlinkClick r:id="rId2" action="ppaction://hlinksldjump" highlightClick="1"/>
          </p:cNvPr>
          <p:cNvSpPr/>
          <p:nvPr/>
        </p:nvSpPr>
        <p:spPr>
          <a:xfrm>
            <a:off x="8215338" y="6500834"/>
            <a:ext cx="785818" cy="21431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35" presetClass="emph" presetSubtype="0" repeatCount="3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" dur="1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35" presetClass="emph" presetSubtype="0" repeatCount="3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1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5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7500"/>
                            </p:stCondLst>
                            <p:childTnLst>
                              <p:par>
                                <p:cTn id="2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8000"/>
                            </p:stCondLst>
                            <p:childTnLst>
                              <p:par>
                                <p:cTn id="42" presetID="35" presetClass="emph" presetSubtype="0" repeatCount="3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3" dur="1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1000"/>
                            </p:stCondLst>
                            <p:childTnLst>
                              <p:par>
                                <p:cTn id="45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6" dur="1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40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0"/>
                            </p:stCondLst>
                            <p:childTnLst>
                              <p:par>
                                <p:cTn id="5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1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6000"/>
                            </p:stCondLst>
                            <p:childTnLst>
                              <p:par>
                                <p:cTn id="5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6000"/>
                            </p:stCondLst>
                            <p:childTnLst>
                              <p:par>
                                <p:cTn id="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6500"/>
                            </p:stCondLst>
                            <p:childTnLst>
                              <p:par>
                                <p:cTn id="68" presetID="35" presetClass="emph" presetSubtype="0" repeatCount="3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9" dur="1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9500"/>
                            </p:stCondLst>
                            <p:childTnLst>
                              <p:par>
                                <p:cTn id="71" presetID="35" presetClass="emph" presetSubtype="0" repeatCount="3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2" dur="1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2500"/>
                            </p:stCondLst>
                            <p:childTnLst>
                              <p:par>
                                <p:cTn id="7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1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3500"/>
                            </p:stCondLst>
                            <p:childTnLst>
                              <p:par>
                                <p:cTn id="7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0" dur="1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4500"/>
                            </p:stCondLst>
                            <p:childTnLst>
                              <p:par>
                                <p:cTn id="8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4500"/>
                            </p:stCondLst>
                            <p:childTnLst>
                              <p:par>
                                <p:cTn id="8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" dur="10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1" dur="10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" grpId="0" animBg="1"/>
      <p:bldP spid="128" grpId="1" animBg="1"/>
      <p:bldP spid="131" grpId="0" animBg="1"/>
      <p:bldP spid="131" grpId="1" animBg="1"/>
      <p:bldP spid="134" grpId="0" animBg="1"/>
      <p:bldP spid="134" grpId="1" animBg="1"/>
      <p:bldP spid="150" grpId="0" animBg="1"/>
      <p:bldP spid="150" grpId="1" animBg="1"/>
      <p:bldP spid="151" grpId="0" animBg="1"/>
      <p:bldP spid="151" grpId="1" animBg="1"/>
      <p:bldP spid="153" grpId="1" animBg="1"/>
      <p:bldP spid="154" grpId="0" animBg="1"/>
      <p:bldP spid="155" grpId="0" animBg="1"/>
      <p:bldP spid="156" grpId="0" animBg="1"/>
      <p:bldP spid="175" grpId="0"/>
      <p:bldP spid="177" grpId="0"/>
      <p:bldP spid="178" grpId="0" animBg="1"/>
      <p:bldP spid="179" grpId="0" animBg="1"/>
      <p:bldP spid="180" grpId="0" animBg="1"/>
      <p:bldP spid="181" grpId="0"/>
      <p:bldP spid="182" grpId="0"/>
      <p:bldP spid="207" grpId="0"/>
      <p:bldP spid="208" grpId="0"/>
      <p:bldP spid="209" grpId="0" animBg="1"/>
      <p:bldP spid="2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Прямая соединительная линия 1"/>
          <p:cNvCxnSpPr/>
          <p:nvPr/>
        </p:nvCxnSpPr>
        <p:spPr>
          <a:xfrm>
            <a:off x="500034" y="1214422"/>
            <a:ext cx="8143932" cy="1588"/>
          </a:xfrm>
          <a:prstGeom prst="line">
            <a:avLst/>
          </a:prstGeom>
          <a:ln w="603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Прямая соединительная линия 2"/>
          <p:cNvCxnSpPr/>
          <p:nvPr/>
        </p:nvCxnSpPr>
        <p:spPr>
          <a:xfrm>
            <a:off x="428596" y="1142984"/>
            <a:ext cx="8286808" cy="1588"/>
          </a:xfrm>
          <a:prstGeom prst="line">
            <a:avLst/>
          </a:prstGeom>
          <a:ln w="603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/>
          <p:nvPr/>
        </p:nvCxnSpPr>
        <p:spPr>
          <a:xfrm>
            <a:off x="428596" y="6357958"/>
            <a:ext cx="8215370" cy="1588"/>
          </a:xfrm>
          <a:prstGeom prst="line">
            <a:avLst/>
          </a:prstGeom>
          <a:ln w="6032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85786" y="142852"/>
            <a:ext cx="737522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+mj-lt"/>
              </a:rPr>
              <a:t>Электрическая проводимость полупроводников</a:t>
            </a:r>
          </a:p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+mj-lt"/>
              </a:rPr>
              <a:t>при наличии примесей</a:t>
            </a:r>
            <a:endParaRPr lang="ru-RU" sz="2400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643306" y="1285860"/>
            <a:ext cx="1714512" cy="571504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14744" y="1357298"/>
            <a:ext cx="16516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+mj-lt"/>
              </a:rPr>
              <a:t>ПРИМЕСИ</a:t>
            </a:r>
            <a:endParaRPr lang="ru-RU" sz="2400" b="1" dirty="0">
              <a:latin typeface="+mj-lt"/>
            </a:endParaRPr>
          </a:p>
        </p:txBody>
      </p:sp>
      <p:sp>
        <p:nvSpPr>
          <p:cNvPr id="8" name="Штриховая стрелка вправо 7"/>
          <p:cNvSpPr/>
          <p:nvPr/>
        </p:nvSpPr>
        <p:spPr>
          <a:xfrm rot="10800000">
            <a:off x="2857488" y="1285860"/>
            <a:ext cx="648555" cy="571504"/>
          </a:xfrm>
          <a:prstGeom prst="stripedRightArrow">
            <a:avLst>
              <a:gd name="adj1" fmla="val 26203"/>
              <a:gd name="adj2" fmla="val 26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Штриховая стрелка вправо 8"/>
          <p:cNvSpPr/>
          <p:nvPr/>
        </p:nvSpPr>
        <p:spPr>
          <a:xfrm rot="10800000" flipH="1">
            <a:off x="5500694" y="1285860"/>
            <a:ext cx="708767" cy="571504"/>
          </a:xfrm>
          <a:prstGeom prst="stripedRightArrow">
            <a:avLst>
              <a:gd name="adj1" fmla="val 26203"/>
              <a:gd name="adj2" fmla="val 26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357950" y="1357298"/>
            <a:ext cx="2500330" cy="571504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14282" y="1357298"/>
            <a:ext cx="2500330" cy="571504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642910" y="1428736"/>
            <a:ext cx="16305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+mj-lt"/>
              </a:rPr>
              <a:t>ДОНОРНЫЕ</a:t>
            </a:r>
            <a:endParaRPr lang="ru-RU" sz="2000" b="1" dirty="0"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572264" y="1428736"/>
            <a:ext cx="21027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+mj-lt"/>
              </a:rPr>
              <a:t>АКЦЕПТОРНЫЕ</a:t>
            </a:r>
            <a:endParaRPr lang="ru-RU" sz="2000" b="1" dirty="0">
              <a:latin typeface="+mj-lt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14282" y="2143116"/>
            <a:ext cx="4000528" cy="4071966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929190" y="2071678"/>
            <a:ext cx="3929090" cy="4143404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428596" y="2214554"/>
            <a:ext cx="35719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Примеси, легко отдающие</a:t>
            </a:r>
          </a:p>
          <a:p>
            <a:pPr algn="ctr"/>
            <a:r>
              <a:rPr lang="ru-RU" dirty="0" smtClean="0"/>
              <a:t> электроны, увеличивающие </a:t>
            </a:r>
            <a:r>
              <a:rPr lang="ru-RU" u="sng" dirty="0" smtClean="0"/>
              <a:t>количество свободных электронов.</a:t>
            </a:r>
            <a:endParaRPr lang="ru-RU" u="sng" dirty="0"/>
          </a:p>
        </p:txBody>
      </p:sp>
      <p:sp>
        <p:nvSpPr>
          <p:cNvPr id="17" name="TextBox 16"/>
          <p:cNvSpPr txBox="1"/>
          <p:nvPr/>
        </p:nvSpPr>
        <p:spPr>
          <a:xfrm>
            <a:off x="285720" y="3357563"/>
            <a:ext cx="38576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Атом </a:t>
            </a:r>
            <a:r>
              <a:rPr lang="ru-RU" b="1" dirty="0" smtClean="0">
                <a:solidFill>
                  <a:srgbClr val="C00000"/>
                </a:solidFill>
              </a:rPr>
              <a:t>мышьяка</a:t>
            </a:r>
            <a:r>
              <a:rPr lang="ru-RU" dirty="0" smtClean="0"/>
              <a:t> имеет 5 валентных </a:t>
            </a:r>
          </a:p>
          <a:p>
            <a:r>
              <a:rPr lang="ru-RU" dirty="0" smtClean="0"/>
              <a:t>электронов, 4 из которых участвуют</a:t>
            </a:r>
          </a:p>
          <a:p>
            <a:pPr algn="ctr"/>
            <a:r>
              <a:rPr lang="ru-RU" dirty="0" smtClean="0"/>
              <a:t>в образовании парноэлектронных</a:t>
            </a:r>
          </a:p>
          <a:p>
            <a:pPr algn="ctr"/>
            <a:r>
              <a:rPr lang="ru-RU" dirty="0" smtClean="0"/>
              <a:t>связей, а пятый становится свободным.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0" y="4786322"/>
            <a:ext cx="4357686" cy="1214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Полупроводники , содержащие </a:t>
            </a:r>
          </a:p>
          <a:p>
            <a:pPr algn="ctr"/>
            <a:r>
              <a:rPr lang="ru-RU" dirty="0" smtClean="0"/>
              <a:t>донорные  примеси, называются </a:t>
            </a:r>
          </a:p>
          <a:p>
            <a:pPr algn="ctr"/>
            <a:r>
              <a:rPr lang="ru-RU" dirty="0" smtClean="0"/>
              <a:t>полупроводниками  </a:t>
            </a:r>
            <a:r>
              <a:rPr lang="ru-RU" b="1" i="1" dirty="0" smtClean="0">
                <a:solidFill>
                  <a:srgbClr val="C00000"/>
                </a:solidFill>
              </a:rPr>
              <a:t>п </a:t>
            </a:r>
            <a:r>
              <a:rPr lang="ru-RU" b="1" dirty="0" smtClean="0">
                <a:solidFill>
                  <a:srgbClr val="C00000"/>
                </a:solidFill>
              </a:rPr>
              <a:t>– типа</a:t>
            </a:r>
          </a:p>
          <a:p>
            <a:pPr algn="ctr"/>
            <a:r>
              <a:rPr lang="ru-RU" dirty="0" smtClean="0"/>
              <a:t> от слова</a:t>
            </a:r>
            <a:r>
              <a:rPr lang="ru-RU" b="1" dirty="0" smtClean="0"/>
              <a:t> </a:t>
            </a:r>
            <a:r>
              <a:rPr lang="en-US" b="1" i="1" dirty="0" smtClean="0">
                <a:solidFill>
                  <a:srgbClr val="C00000"/>
                </a:solidFill>
                <a:latin typeface="+mj-lt"/>
              </a:rPr>
              <a:t>negative</a:t>
            </a:r>
            <a:r>
              <a:rPr lang="ru-RU" b="1" i="1" dirty="0" smtClean="0">
                <a:solidFill>
                  <a:srgbClr val="C00000"/>
                </a:solidFill>
                <a:latin typeface="+mj-lt"/>
              </a:rPr>
              <a:t> </a:t>
            </a:r>
            <a:r>
              <a:rPr lang="en-US" b="1" i="1" dirty="0" smtClean="0">
                <a:latin typeface="+mj-lt"/>
              </a:rPr>
              <a:t>–</a:t>
            </a:r>
            <a:r>
              <a:rPr lang="ru-RU" b="1" i="1" dirty="0" smtClean="0">
                <a:latin typeface="+mj-lt"/>
              </a:rPr>
              <a:t> </a:t>
            </a:r>
            <a:r>
              <a:rPr lang="ru-RU" dirty="0" smtClean="0"/>
              <a:t>отрицательный</a:t>
            </a:r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5143504" y="2214554"/>
            <a:ext cx="35719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Примеси, легко принимающие</a:t>
            </a:r>
          </a:p>
          <a:p>
            <a:pPr algn="ctr"/>
            <a:r>
              <a:rPr lang="ru-RU" dirty="0" smtClean="0"/>
              <a:t> электроны, увеличивающие </a:t>
            </a:r>
            <a:r>
              <a:rPr lang="ru-RU" u="sng" dirty="0" smtClean="0"/>
              <a:t>количество  дырок.</a:t>
            </a:r>
            <a:endParaRPr lang="ru-RU" u="sng" dirty="0"/>
          </a:p>
        </p:txBody>
      </p:sp>
      <p:sp>
        <p:nvSpPr>
          <p:cNvPr id="20" name="TextBox 19"/>
          <p:cNvSpPr txBox="1"/>
          <p:nvPr/>
        </p:nvSpPr>
        <p:spPr>
          <a:xfrm>
            <a:off x="4929190" y="3071810"/>
            <a:ext cx="38576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Атом  </a:t>
            </a:r>
            <a:r>
              <a:rPr lang="ru-RU" b="1" dirty="0" smtClean="0">
                <a:solidFill>
                  <a:srgbClr val="C00000"/>
                </a:solidFill>
              </a:rPr>
              <a:t>индия</a:t>
            </a:r>
            <a:r>
              <a:rPr lang="ru-RU" dirty="0" smtClean="0"/>
              <a:t> имеет 3 валентных </a:t>
            </a:r>
          </a:p>
          <a:p>
            <a:pPr algn="ctr"/>
            <a:r>
              <a:rPr lang="ru-RU" dirty="0" smtClean="0"/>
              <a:t>электрона,  которые участвуют</a:t>
            </a:r>
          </a:p>
          <a:p>
            <a:pPr algn="ctr"/>
            <a:r>
              <a:rPr lang="ru-RU" dirty="0" smtClean="0"/>
              <a:t>в образовании парноэлектронных</a:t>
            </a:r>
          </a:p>
          <a:p>
            <a:pPr algn="ctr"/>
            <a:r>
              <a:rPr lang="ru-RU" dirty="0" smtClean="0"/>
              <a:t>связей, а для образования  четвертой электрона недостает,</a:t>
            </a:r>
          </a:p>
          <a:p>
            <a:pPr algn="ctr"/>
            <a:r>
              <a:rPr lang="ru-RU" dirty="0" smtClean="0"/>
              <a:t>в результате образуется дырка.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4643438" y="4786322"/>
            <a:ext cx="4357686" cy="1214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Полупроводники , содержащие </a:t>
            </a:r>
          </a:p>
          <a:p>
            <a:pPr algn="ctr"/>
            <a:r>
              <a:rPr lang="ru-RU" dirty="0" smtClean="0"/>
              <a:t>акцепторные  примеси, называются </a:t>
            </a:r>
          </a:p>
          <a:p>
            <a:pPr algn="ctr"/>
            <a:r>
              <a:rPr lang="ru-RU" dirty="0" smtClean="0"/>
              <a:t>полупроводниками    </a:t>
            </a:r>
            <a:r>
              <a:rPr lang="ru-RU" b="1" i="1" dirty="0" smtClean="0">
                <a:solidFill>
                  <a:srgbClr val="C00000"/>
                </a:solidFill>
              </a:rPr>
              <a:t>р </a:t>
            </a:r>
            <a:r>
              <a:rPr lang="ru-RU" b="1" dirty="0" smtClean="0">
                <a:solidFill>
                  <a:srgbClr val="C00000"/>
                </a:solidFill>
              </a:rPr>
              <a:t>– типа</a:t>
            </a:r>
          </a:p>
          <a:p>
            <a:pPr algn="ctr"/>
            <a:r>
              <a:rPr lang="ru-RU" dirty="0" smtClean="0"/>
              <a:t> от слова</a:t>
            </a:r>
            <a:r>
              <a:rPr lang="ru-RU" b="1" dirty="0" smtClean="0"/>
              <a:t> </a:t>
            </a:r>
            <a:r>
              <a:rPr lang="en-US" b="1" i="1" dirty="0" smtClean="0">
                <a:solidFill>
                  <a:srgbClr val="C00000"/>
                </a:solidFill>
                <a:latin typeface="+mj-lt"/>
              </a:rPr>
              <a:t>positive</a:t>
            </a:r>
            <a:r>
              <a:rPr lang="ru-RU" b="1" i="1" dirty="0" smtClean="0">
                <a:solidFill>
                  <a:srgbClr val="C00000"/>
                </a:solidFill>
                <a:latin typeface="+mj-lt"/>
              </a:rPr>
              <a:t> </a:t>
            </a:r>
            <a:r>
              <a:rPr lang="en-US" b="1" i="1" dirty="0" smtClean="0">
                <a:latin typeface="+mj-lt"/>
              </a:rPr>
              <a:t>–</a:t>
            </a:r>
            <a:r>
              <a:rPr lang="ru-RU" b="1" i="1" dirty="0" smtClean="0">
                <a:latin typeface="+mj-lt"/>
              </a:rPr>
              <a:t> </a:t>
            </a:r>
            <a:r>
              <a:rPr lang="ru-RU" dirty="0" smtClean="0"/>
              <a:t>положительный</a:t>
            </a:r>
            <a:endParaRPr lang="ru-RU" dirty="0"/>
          </a:p>
        </p:txBody>
      </p:sp>
      <p:sp>
        <p:nvSpPr>
          <p:cNvPr id="22" name="Управляющая кнопка: назад 21">
            <a:hlinkClick r:id="rId2" action="ppaction://hlinksldjump" highlightClick="1"/>
          </p:cNvPr>
          <p:cNvSpPr/>
          <p:nvPr/>
        </p:nvSpPr>
        <p:spPr>
          <a:xfrm>
            <a:off x="8072462" y="6500834"/>
            <a:ext cx="785818" cy="21431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/>
      <p:bldP spid="8" grpId="0" animBg="1"/>
      <p:bldP spid="9" grpId="0" animBg="1"/>
      <p:bldP spid="10" grpId="0" animBg="1"/>
      <p:bldP spid="11" grpId="0" animBg="1"/>
      <p:bldP spid="12" grpId="0"/>
      <p:bldP spid="13" grpId="0"/>
      <p:bldP spid="14" grpId="0" animBg="1"/>
      <p:bldP spid="15" grpId="0" animBg="1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Прямая соединительная линия 1"/>
          <p:cNvCxnSpPr/>
          <p:nvPr/>
        </p:nvCxnSpPr>
        <p:spPr>
          <a:xfrm>
            <a:off x="500034" y="1214422"/>
            <a:ext cx="8143932" cy="1588"/>
          </a:xfrm>
          <a:prstGeom prst="line">
            <a:avLst/>
          </a:prstGeom>
          <a:ln w="603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Прямая соединительная линия 2"/>
          <p:cNvCxnSpPr/>
          <p:nvPr/>
        </p:nvCxnSpPr>
        <p:spPr>
          <a:xfrm>
            <a:off x="428596" y="1142984"/>
            <a:ext cx="8286808" cy="1588"/>
          </a:xfrm>
          <a:prstGeom prst="line">
            <a:avLst/>
          </a:prstGeom>
          <a:ln w="603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/>
          <p:nvPr/>
        </p:nvCxnSpPr>
        <p:spPr>
          <a:xfrm>
            <a:off x="428596" y="6357958"/>
            <a:ext cx="8215370" cy="1588"/>
          </a:xfrm>
          <a:prstGeom prst="line">
            <a:avLst/>
          </a:prstGeom>
          <a:ln w="6032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0" y="142853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+mj-lt"/>
              </a:rPr>
              <a:t>Наибольший интерес представляет контакт полупроводников </a:t>
            </a:r>
            <a:r>
              <a:rPr lang="ru-RU" sz="2400" b="1" i="1" dirty="0" smtClean="0">
                <a:solidFill>
                  <a:srgbClr val="C00000"/>
                </a:solidFill>
                <a:latin typeface="Book Antiqua" pitchFamily="18" charset="0"/>
              </a:rPr>
              <a:t>р </a:t>
            </a:r>
            <a:r>
              <a:rPr lang="ru-RU" sz="2400" b="1" dirty="0" smtClean="0">
                <a:solidFill>
                  <a:srgbClr val="C00000"/>
                </a:solidFill>
              </a:rPr>
              <a:t>– и  </a:t>
            </a:r>
            <a:r>
              <a:rPr lang="ru-RU" sz="2400" b="1" i="1" dirty="0" smtClean="0">
                <a:solidFill>
                  <a:srgbClr val="C00000"/>
                </a:solidFill>
                <a:latin typeface="Book Antiqua" pitchFamily="18" charset="0"/>
              </a:rPr>
              <a:t>п</a:t>
            </a:r>
            <a:r>
              <a:rPr lang="ru-RU" sz="2400" b="1" i="1" dirty="0" smtClean="0">
                <a:solidFill>
                  <a:srgbClr val="C00000"/>
                </a:solidFill>
              </a:rPr>
              <a:t> </a:t>
            </a:r>
            <a:r>
              <a:rPr lang="ru-RU" sz="2400" b="1" dirty="0" smtClean="0">
                <a:solidFill>
                  <a:srgbClr val="C00000"/>
                </a:solidFill>
              </a:rPr>
              <a:t>– типа, называемый</a:t>
            </a:r>
            <a:r>
              <a:rPr lang="ru-RU" sz="2400" b="1" i="1" dirty="0" smtClean="0">
                <a:solidFill>
                  <a:srgbClr val="C00000"/>
                </a:solidFill>
                <a:latin typeface="Book Antiqua" pitchFamily="18" charset="0"/>
              </a:rPr>
              <a:t> р </a:t>
            </a:r>
            <a:r>
              <a:rPr lang="ru-RU" sz="2400" b="1" dirty="0" smtClean="0">
                <a:solidFill>
                  <a:srgbClr val="C00000"/>
                </a:solidFill>
              </a:rPr>
              <a:t>– </a:t>
            </a:r>
            <a:r>
              <a:rPr lang="ru-RU" sz="2400" b="1" i="1" dirty="0" smtClean="0">
                <a:solidFill>
                  <a:srgbClr val="C00000"/>
                </a:solidFill>
                <a:latin typeface="Book Antiqua" pitchFamily="18" charset="0"/>
              </a:rPr>
              <a:t>п</a:t>
            </a:r>
            <a:r>
              <a:rPr lang="ru-RU" sz="2400" i="1" dirty="0" smtClean="0">
                <a:solidFill>
                  <a:srgbClr val="C00000"/>
                </a:solidFill>
                <a:latin typeface="Book Antiqua" pitchFamily="18" charset="0"/>
              </a:rPr>
              <a:t>-</a:t>
            </a:r>
            <a:r>
              <a:rPr lang="ru-RU" sz="2400" b="1" dirty="0" smtClean="0">
                <a:solidFill>
                  <a:srgbClr val="C00000"/>
                </a:solidFill>
              </a:rPr>
              <a:t>переходом </a:t>
            </a:r>
            <a:endParaRPr lang="ru-RU" sz="2400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6" name="Куб 5"/>
          <p:cNvSpPr/>
          <p:nvPr/>
        </p:nvSpPr>
        <p:spPr>
          <a:xfrm>
            <a:off x="1500166" y="1571612"/>
            <a:ext cx="5286412" cy="2143140"/>
          </a:xfrm>
          <a:prstGeom prst="cub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1714480" y="2214554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2071670" y="2428868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1571604" y="2643182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2214546" y="2143116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1928794" y="2786058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1643042" y="3000372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2428860" y="2500306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2285984" y="2928934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2000232" y="3143248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1714480" y="3286124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2000232" y="3429000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2357422" y="3214686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2571736" y="3429000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2643174" y="3071810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2571736" y="2214554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2643174" y="2714620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Овал 24"/>
          <p:cNvSpPr/>
          <p:nvPr/>
        </p:nvSpPr>
        <p:spPr>
          <a:xfrm>
            <a:off x="2786050" y="2428868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Овал 25"/>
          <p:cNvSpPr/>
          <p:nvPr/>
        </p:nvSpPr>
        <p:spPr>
          <a:xfrm>
            <a:off x="2928926" y="3286124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Овал 26"/>
          <p:cNvSpPr/>
          <p:nvPr/>
        </p:nvSpPr>
        <p:spPr>
          <a:xfrm>
            <a:off x="2928926" y="2928934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27"/>
          <p:cNvSpPr/>
          <p:nvPr/>
        </p:nvSpPr>
        <p:spPr>
          <a:xfrm>
            <a:off x="3071802" y="2571744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Овал 28"/>
          <p:cNvSpPr/>
          <p:nvPr/>
        </p:nvSpPr>
        <p:spPr>
          <a:xfrm>
            <a:off x="3071802" y="2214554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Овал 29"/>
          <p:cNvSpPr/>
          <p:nvPr/>
        </p:nvSpPr>
        <p:spPr>
          <a:xfrm rot="5400000">
            <a:off x="6500826" y="1928802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вал 30"/>
          <p:cNvSpPr/>
          <p:nvPr/>
        </p:nvSpPr>
        <p:spPr>
          <a:xfrm rot="5400000">
            <a:off x="6429388" y="2285992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Овал 31"/>
          <p:cNvSpPr/>
          <p:nvPr/>
        </p:nvSpPr>
        <p:spPr>
          <a:xfrm rot="5400000">
            <a:off x="6572264" y="2571744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Овал 32"/>
          <p:cNvSpPr/>
          <p:nvPr/>
        </p:nvSpPr>
        <p:spPr>
          <a:xfrm rot="5400000">
            <a:off x="5929322" y="2214554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Овал 33"/>
          <p:cNvSpPr/>
          <p:nvPr/>
        </p:nvSpPr>
        <p:spPr>
          <a:xfrm rot="5400000">
            <a:off x="6000760" y="2714620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Овал 34"/>
          <p:cNvSpPr/>
          <p:nvPr/>
        </p:nvSpPr>
        <p:spPr>
          <a:xfrm rot="5400000">
            <a:off x="6286512" y="2643182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Овал 35"/>
          <p:cNvSpPr/>
          <p:nvPr/>
        </p:nvSpPr>
        <p:spPr>
          <a:xfrm rot="5400000">
            <a:off x="5929322" y="3143248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Овал 36"/>
          <p:cNvSpPr/>
          <p:nvPr/>
        </p:nvSpPr>
        <p:spPr>
          <a:xfrm rot="5400000">
            <a:off x="6429388" y="3000372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Овал 37"/>
          <p:cNvSpPr/>
          <p:nvPr/>
        </p:nvSpPr>
        <p:spPr>
          <a:xfrm rot="5400000">
            <a:off x="4857752" y="2428868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Овал 38"/>
          <p:cNvSpPr/>
          <p:nvPr/>
        </p:nvSpPr>
        <p:spPr>
          <a:xfrm rot="5400000">
            <a:off x="5857884" y="3500438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Овал 39"/>
          <p:cNvSpPr/>
          <p:nvPr/>
        </p:nvSpPr>
        <p:spPr>
          <a:xfrm rot="5400000">
            <a:off x="5572132" y="3214686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Овал 40"/>
          <p:cNvSpPr/>
          <p:nvPr/>
        </p:nvSpPr>
        <p:spPr>
          <a:xfrm rot="5400000">
            <a:off x="5715008" y="2857496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Овал 41"/>
          <p:cNvSpPr/>
          <p:nvPr/>
        </p:nvSpPr>
        <p:spPr>
          <a:xfrm rot="5400000">
            <a:off x="5500694" y="2214554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Овал 42"/>
          <p:cNvSpPr/>
          <p:nvPr/>
        </p:nvSpPr>
        <p:spPr>
          <a:xfrm rot="5400000">
            <a:off x="5357818" y="3429000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Овал 43"/>
          <p:cNvSpPr/>
          <p:nvPr/>
        </p:nvSpPr>
        <p:spPr>
          <a:xfrm rot="5400000">
            <a:off x="5357818" y="2928934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Овал 44"/>
          <p:cNvSpPr/>
          <p:nvPr/>
        </p:nvSpPr>
        <p:spPr>
          <a:xfrm rot="5400000">
            <a:off x="5357818" y="2571744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Овал 45"/>
          <p:cNvSpPr/>
          <p:nvPr/>
        </p:nvSpPr>
        <p:spPr>
          <a:xfrm rot="5400000">
            <a:off x="5143504" y="3214686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Овал 46"/>
          <p:cNvSpPr/>
          <p:nvPr/>
        </p:nvSpPr>
        <p:spPr>
          <a:xfrm rot="5400000">
            <a:off x="5000628" y="2714620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Овал 47"/>
          <p:cNvSpPr/>
          <p:nvPr/>
        </p:nvSpPr>
        <p:spPr>
          <a:xfrm rot="5400000">
            <a:off x="5072066" y="2285992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Овал 48"/>
          <p:cNvSpPr/>
          <p:nvPr/>
        </p:nvSpPr>
        <p:spPr>
          <a:xfrm rot="5400000">
            <a:off x="4286248" y="3143248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Овал 49"/>
          <p:cNvSpPr/>
          <p:nvPr/>
        </p:nvSpPr>
        <p:spPr>
          <a:xfrm rot="5400000">
            <a:off x="4857752" y="3000372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Овал 50"/>
          <p:cNvSpPr/>
          <p:nvPr/>
        </p:nvSpPr>
        <p:spPr>
          <a:xfrm>
            <a:off x="3428992" y="2928934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Овал 51"/>
          <p:cNvSpPr/>
          <p:nvPr/>
        </p:nvSpPr>
        <p:spPr>
          <a:xfrm>
            <a:off x="4000496" y="2357430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Овал 52"/>
          <p:cNvSpPr/>
          <p:nvPr/>
        </p:nvSpPr>
        <p:spPr>
          <a:xfrm>
            <a:off x="3929058" y="3286124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Овал 53"/>
          <p:cNvSpPr/>
          <p:nvPr/>
        </p:nvSpPr>
        <p:spPr>
          <a:xfrm>
            <a:off x="4214810" y="2714620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Овал 54"/>
          <p:cNvSpPr/>
          <p:nvPr/>
        </p:nvSpPr>
        <p:spPr>
          <a:xfrm>
            <a:off x="5072066" y="2928934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Овал 55"/>
          <p:cNvSpPr/>
          <p:nvPr/>
        </p:nvSpPr>
        <p:spPr>
          <a:xfrm>
            <a:off x="5715008" y="2428868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Овал 56"/>
          <p:cNvSpPr/>
          <p:nvPr/>
        </p:nvSpPr>
        <p:spPr>
          <a:xfrm>
            <a:off x="4929190" y="3357562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Овал 57"/>
          <p:cNvSpPr/>
          <p:nvPr/>
        </p:nvSpPr>
        <p:spPr>
          <a:xfrm rot="5400000">
            <a:off x="4286248" y="2214554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Овал 58"/>
          <p:cNvSpPr/>
          <p:nvPr/>
        </p:nvSpPr>
        <p:spPr>
          <a:xfrm rot="5400000">
            <a:off x="3714744" y="2500306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Овал 59"/>
          <p:cNvSpPr/>
          <p:nvPr/>
        </p:nvSpPr>
        <p:spPr>
          <a:xfrm rot="5400000">
            <a:off x="3571868" y="3286124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Овал 60"/>
          <p:cNvSpPr/>
          <p:nvPr/>
        </p:nvSpPr>
        <p:spPr>
          <a:xfrm rot="5400000">
            <a:off x="3857620" y="2786058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Овал 61"/>
          <p:cNvSpPr/>
          <p:nvPr/>
        </p:nvSpPr>
        <p:spPr>
          <a:xfrm rot="5400000">
            <a:off x="2214546" y="2714620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Овал 62"/>
          <p:cNvSpPr/>
          <p:nvPr/>
        </p:nvSpPr>
        <p:spPr>
          <a:xfrm rot="5400000">
            <a:off x="2285984" y="3500438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Овал 63"/>
          <p:cNvSpPr/>
          <p:nvPr/>
        </p:nvSpPr>
        <p:spPr>
          <a:xfrm rot="5400000">
            <a:off x="1785918" y="2500306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Прямоугольник 64"/>
          <p:cNvSpPr/>
          <p:nvPr/>
        </p:nvSpPr>
        <p:spPr>
          <a:xfrm>
            <a:off x="2000232" y="1643050"/>
            <a:ext cx="9893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 smtClean="0">
                <a:solidFill>
                  <a:schemeClr val="accent4">
                    <a:lumMod val="75000"/>
                  </a:schemeClr>
                </a:solidFill>
                <a:latin typeface="Book Antiqua" pitchFamily="18" charset="0"/>
              </a:rPr>
              <a:t>р</a:t>
            </a: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 – типа</a:t>
            </a:r>
            <a:endParaRPr lang="ru-RU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5286380" y="1643050"/>
            <a:ext cx="9893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 smtClean="0">
                <a:solidFill>
                  <a:schemeClr val="accent4">
                    <a:lumMod val="75000"/>
                  </a:schemeClr>
                </a:solidFill>
                <a:latin typeface="Book Antiqua" pitchFamily="18" charset="0"/>
              </a:rPr>
              <a:t>п</a:t>
            </a:r>
            <a:r>
              <a:rPr lang="ru-RU" b="1" i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– типа</a:t>
            </a:r>
            <a:endParaRPr lang="ru-RU" dirty="0">
              <a:solidFill>
                <a:schemeClr val="accent4">
                  <a:lumMod val="75000"/>
                </a:schemeClr>
              </a:solidFill>
            </a:endParaRPr>
          </a:p>
        </p:txBody>
      </p:sp>
      <p:cxnSp>
        <p:nvCxnSpPr>
          <p:cNvPr id="78" name="Прямая соединительная линия 77"/>
          <p:cNvCxnSpPr/>
          <p:nvPr/>
        </p:nvCxnSpPr>
        <p:spPr>
          <a:xfrm rot="5400000">
            <a:off x="4786314" y="1571612"/>
            <a:ext cx="500066" cy="50006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я соединительная линия 86"/>
          <p:cNvCxnSpPr/>
          <p:nvPr/>
        </p:nvCxnSpPr>
        <p:spPr>
          <a:xfrm rot="5400000">
            <a:off x="3214678" y="1571612"/>
            <a:ext cx="500066" cy="50006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Прямоугольник 91"/>
          <p:cNvSpPr/>
          <p:nvPr/>
        </p:nvSpPr>
        <p:spPr>
          <a:xfrm>
            <a:off x="3428992" y="1643050"/>
            <a:ext cx="16270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 smtClean="0">
                <a:solidFill>
                  <a:srgbClr val="C00000"/>
                </a:solidFill>
                <a:latin typeface="Book Antiqua" pitchFamily="18" charset="0"/>
              </a:rPr>
              <a:t>р </a:t>
            </a:r>
            <a:r>
              <a:rPr lang="ru-RU" b="1" dirty="0" smtClean="0">
                <a:solidFill>
                  <a:srgbClr val="C00000"/>
                </a:solidFill>
              </a:rPr>
              <a:t>– </a:t>
            </a:r>
            <a:r>
              <a:rPr lang="ru-RU" b="1" i="1" dirty="0" smtClean="0">
                <a:solidFill>
                  <a:srgbClr val="C00000"/>
                </a:solidFill>
                <a:latin typeface="Book Antiqua" pitchFamily="18" charset="0"/>
              </a:rPr>
              <a:t>п</a:t>
            </a:r>
            <a:r>
              <a:rPr lang="ru-RU" i="1" dirty="0" smtClean="0">
                <a:solidFill>
                  <a:srgbClr val="C00000"/>
                </a:solidFill>
                <a:latin typeface="Book Antiqua" pitchFamily="18" charset="0"/>
              </a:rPr>
              <a:t>-</a:t>
            </a:r>
            <a:r>
              <a:rPr lang="ru-RU" b="1" dirty="0" smtClean="0">
                <a:solidFill>
                  <a:srgbClr val="C00000"/>
                </a:solidFill>
              </a:rPr>
              <a:t>переход </a:t>
            </a:r>
            <a:endParaRPr lang="ru-RU" dirty="0"/>
          </a:p>
        </p:txBody>
      </p:sp>
      <p:cxnSp>
        <p:nvCxnSpPr>
          <p:cNvPr id="93" name="Прямая со стрелкой 92"/>
          <p:cNvCxnSpPr/>
          <p:nvPr/>
        </p:nvCxnSpPr>
        <p:spPr>
          <a:xfrm rot="10800000">
            <a:off x="3857620" y="3214686"/>
            <a:ext cx="500066" cy="1588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Прямая со стрелкой 94"/>
          <p:cNvCxnSpPr/>
          <p:nvPr/>
        </p:nvCxnSpPr>
        <p:spPr>
          <a:xfrm rot="10800000">
            <a:off x="3214678" y="3357562"/>
            <a:ext cx="500066" cy="1588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Прямая со стрелкой 96"/>
          <p:cNvCxnSpPr/>
          <p:nvPr/>
        </p:nvCxnSpPr>
        <p:spPr>
          <a:xfrm rot="10800000">
            <a:off x="3357554" y="2857496"/>
            <a:ext cx="500066" cy="1588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 стрелкой 97"/>
          <p:cNvCxnSpPr/>
          <p:nvPr/>
        </p:nvCxnSpPr>
        <p:spPr>
          <a:xfrm rot="10800000">
            <a:off x="3786182" y="2285992"/>
            <a:ext cx="500066" cy="1588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Прямая со стрелкой 98"/>
          <p:cNvCxnSpPr/>
          <p:nvPr/>
        </p:nvCxnSpPr>
        <p:spPr>
          <a:xfrm rot="10800000">
            <a:off x="3286116" y="2571744"/>
            <a:ext cx="500066" cy="1588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Прямая со стрелкой 99"/>
          <p:cNvCxnSpPr/>
          <p:nvPr/>
        </p:nvCxnSpPr>
        <p:spPr>
          <a:xfrm flipV="1">
            <a:off x="4214810" y="2500306"/>
            <a:ext cx="500066" cy="1588"/>
          </a:xfrm>
          <a:prstGeom prst="straightConnector1">
            <a:avLst/>
          </a:prstGeom>
          <a:ln w="19050"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Прямая со стрелкой 101"/>
          <p:cNvCxnSpPr/>
          <p:nvPr/>
        </p:nvCxnSpPr>
        <p:spPr>
          <a:xfrm flipV="1">
            <a:off x="4429124" y="2857496"/>
            <a:ext cx="500066" cy="1588"/>
          </a:xfrm>
          <a:prstGeom prst="straightConnector1">
            <a:avLst/>
          </a:prstGeom>
          <a:ln w="19050"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Прямая со стрелкой 102"/>
          <p:cNvCxnSpPr/>
          <p:nvPr/>
        </p:nvCxnSpPr>
        <p:spPr>
          <a:xfrm flipV="1">
            <a:off x="3643306" y="3071810"/>
            <a:ext cx="500066" cy="1588"/>
          </a:xfrm>
          <a:prstGeom prst="straightConnector1">
            <a:avLst/>
          </a:prstGeom>
          <a:ln w="19050"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Прямая со стрелкой 103"/>
          <p:cNvCxnSpPr/>
          <p:nvPr/>
        </p:nvCxnSpPr>
        <p:spPr>
          <a:xfrm flipV="1">
            <a:off x="4143372" y="3429000"/>
            <a:ext cx="500066" cy="1588"/>
          </a:xfrm>
          <a:prstGeom prst="straightConnector1">
            <a:avLst/>
          </a:prstGeom>
          <a:ln w="19050"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>
            <a:off x="0" y="3714752"/>
            <a:ext cx="89297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При образовании контакта электроны  частично переходят из полупроводника </a:t>
            </a:r>
            <a:r>
              <a:rPr lang="ru-RU" sz="2000" b="1" i="1" dirty="0" smtClean="0">
                <a:solidFill>
                  <a:srgbClr val="C00000"/>
                </a:solidFill>
                <a:latin typeface="Book Antiqua" pitchFamily="18" charset="0"/>
              </a:rPr>
              <a:t> п </a:t>
            </a:r>
            <a:r>
              <a:rPr lang="ru-RU" sz="2000" dirty="0" smtClean="0"/>
              <a:t>- типа в  полупроводник  </a:t>
            </a:r>
            <a:r>
              <a:rPr lang="ru-RU" sz="2000" b="1" i="1" dirty="0" smtClean="0">
                <a:solidFill>
                  <a:srgbClr val="C00000"/>
                </a:solidFill>
                <a:latin typeface="Book Antiqua" pitchFamily="18" charset="0"/>
              </a:rPr>
              <a:t>р</a:t>
            </a:r>
            <a:r>
              <a:rPr lang="ru-RU" sz="2000" i="1" dirty="0" smtClean="0">
                <a:solidFill>
                  <a:srgbClr val="C00000"/>
                </a:solidFill>
                <a:latin typeface="Book Antiqua" pitchFamily="18" charset="0"/>
              </a:rPr>
              <a:t> </a:t>
            </a:r>
            <a:r>
              <a:rPr lang="ru-RU" sz="2000" dirty="0" smtClean="0"/>
              <a:t>– типа, а дырки – в  обратном направлении</a:t>
            </a:r>
            <a:endParaRPr lang="ru-RU" sz="2000" dirty="0"/>
          </a:p>
        </p:txBody>
      </p:sp>
      <p:sp>
        <p:nvSpPr>
          <p:cNvPr id="115" name="TextBox 114"/>
          <p:cNvSpPr txBox="1"/>
          <p:nvPr/>
        </p:nvSpPr>
        <p:spPr>
          <a:xfrm>
            <a:off x="142844" y="4357694"/>
            <a:ext cx="88583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В результате полупроводник</a:t>
            </a:r>
            <a:r>
              <a:rPr lang="ru-RU" sz="2000" b="1" i="1" dirty="0" smtClean="0">
                <a:solidFill>
                  <a:srgbClr val="C00000"/>
                </a:solidFill>
                <a:latin typeface="Book Antiqua" pitchFamily="18" charset="0"/>
              </a:rPr>
              <a:t> п </a:t>
            </a:r>
            <a:r>
              <a:rPr lang="ru-RU" sz="2000" dirty="0" smtClean="0"/>
              <a:t>- типа  заряжается положительно, а  </a:t>
            </a:r>
            <a:r>
              <a:rPr lang="ru-RU" sz="2000" b="1" i="1" dirty="0" smtClean="0">
                <a:solidFill>
                  <a:srgbClr val="C00000"/>
                </a:solidFill>
                <a:latin typeface="Book Antiqua" pitchFamily="18" charset="0"/>
              </a:rPr>
              <a:t>р</a:t>
            </a:r>
            <a:r>
              <a:rPr lang="ru-RU" sz="2000" i="1" dirty="0" smtClean="0">
                <a:solidFill>
                  <a:srgbClr val="C00000"/>
                </a:solidFill>
                <a:latin typeface="Book Antiqua" pitchFamily="18" charset="0"/>
              </a:rPr>
              <a:t> </a:t>
            </a:r>
            <a:r>
              <a:rPr lang="ru-RU" sz="2000" dirty="0" smtClean="0"/>
              <a:t>– типа  - отрицательно . </a:t>
            </a:r>
            <a:endParaRPr lang="ru-RU" sz="2000" dirty="0"/>
          </a:p>
        </p:txBody>
      </p:sp>
      <p:sp>
        <p:nvSpPr>
          <p:cNvPr id="116" name="Прямоугольник 115"/>
          <p:cNvSpPr/>
          <p:nvPr/>
        </p:nvSpPr>
        <p:spPr>
          <a:xfrm>
            <a:off x="285720" y="5000636"/>
            <a:ext cx="857256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/>
              <a:t>В зоне перехода  возникает электрическое поле, которое через некоторое время  начинает препятствовать  дальнейшему перемещению дырок и электронов.</a:t>
            </a:r>
            <a:endParaRPr lang="ru-RU" sz="2000" dirty="0"/>
          </a:p>
        </p:txBody>
      </p:sp>
      <p:cxnSp>
        <p:nvCxnSpPr>
          <p:cNvPr id="117" name="Прямая со стрелкой 116"/>
          <p:cNvCxnSpPr/>
          <p:nvPr/>
        </p:nvCxnSpPr>
        <p:spPr>
          <a:xfrm rot="10800000">
            <a:off x="3214678" y="3571876"/>
            <a:ext cx="1285884" cy="1588"/>
          </a:xfrm>
          <a:prstGeom prst="straightConnector1">
            <a:avLst/>
          </a:prstGeom>
          <a:ln w="47625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xtBox 120"/>
          <p:cNvSpPr txBox="1"/>
          <p:nvPr/>
        </p:nvSpPr>
        <p:spPr>
          <a:xfrm>
            <a:off x="4572000" y="3286124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Book Antiqua" pitchFamily="18" charset="0"/>
              </a:rPr>
              <a:t>Е</a:t>
            </a:r>
            <a:endParaRPr lang="ru-RU" sz="2400" b="1" i="1" dirty="0">
              <a:latin typeface="Book Antiqua" pitchFamily="18" charset="0"/>
            </a:endParaRPr>
          </a:p>
        </p:txBody>
      </p:sp>
      <p:sp>
        <p:nvSpPr>
          <p:cNvPr id="122" name="Овал 121"/>
          <p:cNvSpPr/>
          <p:nvPr/>
        </p:nvSpPr>
        <p:spPr>
          <a:xfrm>
            <a:off x="7000892" y="2143116"/>
            <a:ext cx="785818" cy="642942"/>
          </a:xfrm>
          <a:prstGeom prst="ellipse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4" name="Овал 123"/>
          <p:cNvSpPr/>
          <p:nvPr/>
        </p:nvSpPr>
        <p:spPr>
          <a:xfrm>
            <a:off x="500034" y="2143116"/>
            <a:ext cx="785818" cy="642942"/>
          </a:xfrm>
          <a:prstGeom prst="ellipse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5" name="TextBox 124"/>
          <p:cNvSpPr txBox="1"/>
          <p:nvPr/>
        </p:nvSpPr>
        <p:spPr>
          <a:xfrm>
            <a:off x="7143768" y="2000240"/>
            <a:ext cx="4908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/>
              <a:t>+</a:t>
            </a:r>
            <a:endParaRPr lang="ru-RU" sz="4800" b="1" dirty="0"/>
          </a:p>
        </p:txBody>
      </p:sp>
      <p:sp>
        <p:nvSpPr>
          <p:cNvPr id="126" name="TextBox 125"/>
          <p:cNvSpPr txBox="1"/>
          <p:nvPr/>
        </p:nvSpPr>
        <p:spPr>
          <a:xfrm>
            <a:off x="642910" y="1785926"/>
            <a:ext cx="4908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/>
              <a:t>_</a:t>
            </a:r>
            <a:endParaRPr lang="ru-RU" sz="4800" b="1" dirty="0"/>
          </a:p>
        </p:txBody>
      </p:sp>
      <p:cxnSp>
        <p:nvCxnSpPr>
          <p:cNvPr id="127" name="Прямая со стрелкой 126"/>
          <p:cNvCxnSpPr/>
          <p:nvPr/>
        </p:nvCxnSpPr>
        <p:spPr>
          <a:xfrm>
            <a:off x="4572000" y="3357562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8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1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4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0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3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6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9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2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5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8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1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4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7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0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3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6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500"/>
                            </p:stCondLst>
                            <p:childTnLst>
                              <p:par>
                                <p:cTn id="17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4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3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6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9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5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8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1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6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8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500"/>
                            </p:stCondLst>
                            <p:childTnLst>
                              <p:par>
                                <p:cTn id="24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2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5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6" fill="hold">
                            <p:stCondLst>
                              <p:cond delay="1000"/>
                            </p:stCondLst>
                            <p:childTnLst>
                              <p:par>
                                <p:cTn id="24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9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2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7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9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500"/>
                            </p:stCondLst>
                            <p:childTnLst>
                              <p:par>
                                <p:cTn id="26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3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6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9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50" grpId="0" animBg="1"/>
      <p:bldP spid="55" grpId="0" animBg="1"/>
      <p:bldP spid="56" grpId="0" animBg="1"/>
      <p:bldP spid="57" grpId="0" animBg="1"/>
      <p:bldP spid="62" grpId="0" animBg="1"/>
      <p:bldP spid="63" grpId="0" animBg="1"/>
      <p:bldP spid="64" grpId="0" animBg="1"/>
      <p:bldP spid="65" grpId="0"/>
      <p:bldP spid="66" grpId="0"/>
      <p:bldP spid="92" grpId="0"/>
      <p:bldP spid="105" grpId="0"/>
      <p:bldP spid="115" grpId="0"/>
      <p:bldP spid="116" grpId="0"/>
      <p:bldP spid="121" grpId="0"/>
      <p:bldP spid="122" grpId="0" animBg="1"/>
      <p:bldP spid="124" grpId="0" animBg="1"/>
      <p:bldP spid="125" grpId="0"/>
      <p:bldP spid="1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Прямая соединительная линия 1"/>
          <p:cNvCxnSpPr/>
          <p:nvPr/>
        </p:nvCxnSpPr>
        <p:spPr>
          <a:xfrm>
            <a:off x="500034" y="1142984"/>
            <a:ext cx="8143932" cy="1588"/>
          </a:xfrm>
          <a:prstGeom prst="line">
            <a:avLst/>
          </a:prstGeom>
          <a:ln w="603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Прямая соединительная линия 2"/>
          <p:cNvCxnSpPr/>
          <p:nvPr/>
        </p:nvCxnSpPr>
        <p:spPr>
          <a:xfrm>
            <a:off x="428596" y="1071546"/>
            <a:ext cx="8286808" cy="1588"/>
          </a:xfrm>
          <a:prstGeom prst="line">
            <a:avLst/>
          </a:prstGeom>
          <a:ln w="603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/>
          <p:nvPr/>
        </p:nvCxnSpPr>
        <p:spPr>
          <a:xfrm>
            <a:off x="428596" y="6357958"/>
            <a:ext cx="8215370" cy="1588"/>
          </a:xfrm>
          <a:prstGeom prst="line">
            <a:avLst/>
          </a:prstGeom>
          <a:ln w="6032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Куб 4"/>
          <p:cNvSpPr/>
          <p:nvPr/>
        </p:nvSpPr>
        <p:spPr>
          <a:xfrm>
            <a:off x="1714480" y="1357298"/>
            <a:ext cx="5286412" cy="2286016"/>
          </a:xfrm>
          <a:prstGeom prst="cub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2214546" y="2000240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Овал 48"/>
          <p:cNvSpPr/>
          <p:nvPr/>
        </p:nvSpPr>
        <p:spPr>
          <a:xfrm>
            <a:off x="4214810" y="2214554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Овал 49"/>
          <p:cNvSpPr/>
          <p:nvPr/>
        </p:nvSpPr>
        <p:spPr>
          <a:xfrm>
            <a:off x="4214810" y="3071810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Овал 51"/>
          <p:cNvSpPr/>
          <p:nvPr/>
        </p:nvSpPr>
        <p:spPr>
          <a:xfrm>
            <a:off x="5143504" y="2428868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Овал 52"/>
          <p:cNvSpPr/>
          <p:nvPr/>
        </p:nvSpPr>
        <p:spPr>
          <a:xfrm>
            <a:off x="6715140" y="1714488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Овал 53"/>
          <p:cNvSpPr/>
          <p:nvPr/>
        </p:nvSpPr>
        <p:spPr>
          <a:xfrm>
            <a:off x="5429256" y="2643182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Овал 55"/>
          <p:cNvSpPr/>
          <p:nvPr/>
        </p:nvSpPr>
        <p:spPr>
          <a:xfrm rot="5400000">
            <a:off x="3929058" y="2357430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Овал 56"/>
          <p:cNvSpPr/>
          <p:nvPr/>
        </p:nvSpPr>
        <p:spPr>
          <a:xfrm rot="5400000">
            <a:off x="3071802" y="2571744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Овал 57"/>
          <p:cNvSpPr/>
          <p:nvPr/>
        </p:nvSpPr>
        <p:spPr>
          <a:xfrm rot="5400000">
            <a:off x="4214810" y="2571744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Овал 58"/>
          <p:cNvSpPr/>
          <p:nvPr/>
        </p:nvSpPr>
        <p:spPr>
          <a:xfrm rot="5400000">
            <a:off x="1785918" y="2071678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Овал 59"/>
          <p:cNvSpPr/>
          <p:nvPr/>
        </p:nvSpPr>
        <p:spPr>
          <a:xfrm rot="5400000">
            <a:off x="6572264" y="2000240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Овал 60"/>
          <p:cNvSpPr/>
          <p:nvPr/>
        </p:nvSpPr>
        <p:spPr>
          <a:xfrm rot="5400000">
            <a:off x="2214546" y="3071810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Прямоугольник 61"/>
          <p:cNvSpPr/>
          <p:nvPr/>
        </p:nvSpPr>
        <p:spPr>
          <a:xfrm>
            <a:off x="2214546" y="1500174"/>
            <a:ext cx="9893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 smtClean="0">
                <a:solidFill>
                  <a:schemeClr val="accent4">
                    <a:lumMod val="75000"/>
                  </a:schemeClr>
                </a:solidFill>
                <a:latin typeface="Book Antiqua" pitchFamily="18" charset="0"/>
              </a:rPr>
              <a:t>р</a:t>
            </a: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 – типа</a:t>
            </a:r>
            <a:endParaRPr lang="ru-RU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5500694" y="1500174"/>
            <a:ext cx="9893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 smtClean="0">
                <a:solidFill>
                  <a:schemeClr val="accent4">
                    <a:lumMod val="75000"/>
                  </a:schemeClr>
                </a:solidFill>
                <a:latin typeface="Book Antiqua" pitchFamily="18" charset="0"/>
              </a:rPr>
              <a:t>п</a:t>
            </a:r>
            <a:r>
              <a:rPr lang="ru-RU" b="1" i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– типа</a:t>
            </a:r>
            <a:endParaRPr lang="ru-RU" dirty="0">
              <a:solidFill>
                <a:schemeClr val="accent4">
                  <a:lumMod val="75000"/>
                </a:schemeClr>
              </a:solidFill>
            </a:endParaRPr>
          </a:p>
        </p:txBody>
      </p:sp>
      <p:cxnSp>
        <p:nvCxnSpPr>
          <p:cNvPr id="64" name="Прямая соединительная линия 63"/>
          <p:cNvCxnSpPr/>
          <p:nvPr/>
        </p:nvCxnSpPr>
        <p:spPr>
          <a:xfrm rot="5400000">
            <a:off x="5000628" y="1357298"/>
            <a:ext cx="571504" cy="57150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 rot="5400000">
            <a:off x="3357554" y="1357298"/>
            <a:ext cx="571504" cy="57150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Прямоугольник 65"/>
          <p:cNvSpPr/>
          <p:nvPr/>
        </p:nvSpPr>
        <p:spPr>
          <a:xfrm>
            <a:off x="3714744" y="1428736"/>
            <a:ext cx="16270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 smtClean="0">
                <a:solidFill>
                  <a:srgbClr val="C00000"/>
                </a:solidFill>
                <a:latin typeface="Book Antiqua" pitchFamily="18" charset="0"/>
              </a:rPr>
              <a:t>р </a:t>
            </a:r>
            <a:r>
              <a:rPr lang="ru-RU" b="1" dirty="0" smtClean="0">
                <a:solidFill>
                  <a:srgbClr val="C00000"/>
                </a:solidFill>
              </a:rPr>
              <a:t>– </a:t>
            </a:r>
            <a:r>
              <a:rPr lang="ru-RU" b="1" i="1" dirty="0" smtClean="0">
                <a:solidFill>
                  <a:srgbClr val="C00000"/>
                </a:solidFill>
                <a:latin typeface="Book Antiqua" pitchFamily="18" charset="0"/>
              </a:rPr>
              <a:t>п</a:t>
            </a:r>
            <a:r>
              <a:rPr lang="ru-RU" i="1" dirty="0" smtClean="0">
                <a:solidFill>
                  <a:srgbClr val="C00000"/>
                </a:solidFill>
                <a:latin typeface="Book Antiqua" pitchFamily="18" charset="0"/>
              </a:rPr>
              <a:t>-</a:t>
            </a:r>
            <a:r>
              <a:rPr lang="ru-RU" b="1" dirty="0" smtClean="0">
                <a:solidFill>
                  <a:srgbClr val="C00000"/>
                </a:solidFill>
              </a:rPr>
              <a:t>переход </a:t>
            </a:r>
            <a:endParaRPr lang="ru-RU" dirty="0"/>
          </a:p>
        </p:txBody>
      </p:sp>
      <p:sp>
        <p:nvSpPr>
          <p:cNvPr id="85" name="Овал 84"/>
          <p:cNvSpPr/>
          <p:nvPr/>
        </p:nvSpPr>
        <p:spPr>
          <a:xfrm rot="5400000">
            <a:off x="3357554" y="3357562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5" name="Овал 94"/>
          <p:cNvSpPr/>
          <p:nvPr/>
        </p:nvSpPr>
        <p:spPr>
          <a:xfrm rot="5400000">
            <a:off x="6786578" y="2143116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6" name="Овал 95"/>
          <p:cNvSpPr/>
          <p:nvPr/>
        </p:nvSpPr>
        <p:spPr>
          <a:xfrm rot="5400000">
            <a:off x="6643702" y="2571744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7" name="Овал 96"/>
          <p:cNvSpPr/>
          <p:nvPr/>
        </p:nvSpPr>
        <p:spPr>
          <a:xfrm rot="5400000">
            <a:off x="6786578" y="2857496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8" name="Овал 97"/>
          <p:cNvSpPr/>
          <p:nvPr/>
        </p:nvSpPr>
        <p:spPr>
          <a:xfrm rot="5400000">
            <a:off x="6572264" y="3000372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9" name="Овал 98"/>
          <p:cNvSpPr/>
          <p:nvPr/>
        </p:nvSpPr>
        <p:spPr>
          <a:xfrm rot="5400000">
            <a:off x="5715008" y="2143116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0" name="Овал 99"/>
          <p:cNvSpPr/>
          <p:nvPr/>
        </p:nvSpPr>
        <p:spPr>
          <a:xfrm rot="5400000">
            <a:off x="6072198" y="2786058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1" name="Овал 100"/>
          <p:cNvSpPr/>
          <p:nvPr/>
        </p:nvSpPr>
        <p:spPr>
          <a:xfrm rot="5400000">
            <a:off x="5786446" y="2928934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2" name="Овал 101"/>
          <p:cNvSpPr/>
          <p:nvPr/>
        </p:nvSpPr>
        <p:spPr>
          <a:xfrm rot="5400000">
            <a:off x="5072066" y="2000240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3" name="Овал 102"/>
          <p:cNvSpPr/>
          <p:nvPr/>
        </p:nvSpPr>
        <p:spPr>
          <a:xfrm rot="5400000">
            <a:off x="5500694" y="2428868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4" name="Овал 103"/>
          <p:cNvSpPr/>
          <p:nvPr/>
        </p:nvSpPr>
        <p:spPr>
          <a:xfrm rot="5400000">
            <a:off x="5143504" y="2714620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5" name="Овал 104"/>
          <p:cNvSpPr/>
          <p:nvPr/>
        </p:nvSpPr>
        <p:spPr>
          <a:xfrm rot="5400000">
            <a:off x="5929322" y="3286124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6" name="Овал 105"/>
          <p:cNvSpPr/>
          <p:nvPr/>
        </p:nvSpPr>
        <p:spPr>
          <a:xfrm rot="5400000">
            <a:off x="5429256" y="3143248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7" name="Овал 106"/>
          <p:cNvSpPr/>
          <p:nvPr/>
        </p:nvSpPr>
        <p:spPr>
          <a:xfrm rot="5400000">
            <a:off x="5214942" y="3357562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8" name="Овал 107"/>
          <p:cNvSpPr/>
          <p:nvPr/>
        </p:nvSpPr>
        <p:spPr>
          <a:xfrm rot="5400000">
            <a:off x="4929190" y="2214554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9" name="Овал 108"/>
          <p:cNvSpPr/>
          <p:nvPr/>
        </p:nvSpPr>
        <p:spPr>
          <a:xfrm rot="5400000">
            <a:off x="4857752" y="2500306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0" name="Овал 109"/>
          <p:cNvSpPr/>
          <p:nvPr/>
        </p:nvSpPr>
        <p:spPr>
          <a:xfrm rot="5400000">
            <a:off x="4714876" y="3214686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1" name="Овал 110"/>
          <p:cNvSpPr/>
          <p:nvPr/>
        </p:nvSpPr>
        <p:spPr>
          <a:xfrm rot="5400000">
            <a:off x="6000760" y="2000240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2" name="Овал 111"/>
          <p:cNvSpPr/>
          <p:nvPr/>
        </p:nvSpPr>
        <p:spPr>
          <a:xfrm rot="5400000">
            <a:off x="6143636" y="2285992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3" name="Овал 112"/>
          <p:cNvSpPr/>
          <p:nvPr/>
        </p:nvSpPr>
        <p:spPr>
          <a:xfrm rot="5400000">
            <a:off x="4643438" y="2928934"/>
            <a:ext cx="172834" cy="1728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4" name="Овал 113"/>
          <p:cNvSpPr/>
          <p:nvPr/>
        </p:nvSpPr>
        <p:spPr>
          <a:xfrm>
            <a:off x="2214546" y="2357430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5" name="Овал 114"/>
          <p:cNvSpPr/>
          <p:nvPr/>
        </p:nvSpPr>
        <p:spPr>
          <a:xfrm>
            <a:off x="1928794" y="2500306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6" name="Овал 115"/>
          <p:cNvSpPr/>
          <p:nvPr/>
        </p:nvSpPr>
        <p:spPr>
          <a:xfrm>
            <a:off x="1785918" y="2928934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7" name="Овал 116"/>
          <p:cNvSpPr/>
          <p:nvPr/>
        </p:nvSpPr>
        <p:spPr>
          <a:xfrm>
            <a:off x="1857356" y="3286124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8" name="Овал 117"/>
          <p:cNvSpPr/>
          <p:nvPr/>
        </p:nvSpPr>
        <p:spPr>
          <a:xfrm>
            <a:off x="2357422" y="3286124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9" name="Овал 118"/>
          <p:cNvSpPr/>
          <p:nvPr/>
        </p:nvSpPr>
        <p:spPr>
          <a:xfrm>
            <a:off x="3000364" y="3286124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0" name="Овал 119"/>
          <p:cNvSpPr/>
          <p:nvPr/>
        </p:nvSpPr>
        <p:spPr>
          <a:xfrm>
            <a:off x="6500826" y="2214554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1" name="Овал 120"/>
          <p:cNvSpPr/>
          <p:nvPr/>
        </p:nvSpPr>
        <p:spPr>
          <a:xfrm>
            <a:off x="3000364" y="2928934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2" name="Овал 121"/>
          <p:cNvSpPr/>
          <p:nvPr/>
        </p:nvSpPr>
        <p:spPr>
          <a:xfrm>
            <a:off x="2357422" y="2714620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4" name="Овал 123"/>
          <p:cNvSpPr/>
          <p:nvPr/>
        </p:nvSpPr>
        <p:spPr>
          <a:xfrm>
            <a:off x="2571736" y="2071678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5" name="Овал 124"/>
          <p:cNvSpPr/>
          <p:nvPr/>
        </p:nvSpPr>
        <p:spPr>
          <a:xfrm>
            <a:off x="3071802" y="2285992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6" name="Овал 125"/>
          <p:cNvSpPr/>
          <p:nvPr/>
        </p:nvSpPr>
        <p:spPr>
          <a:xfrm>
            <a:off x="3643306" y="2714620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7" name="Овал 126"/>
          <p:cNvSpPr/>
          <p:nvPr/>
        </p:nvSpPr>
        <p:spPr>
          <a:xfrm>
            <a:off x="3500430" y="3071810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8" name="Овал 127"/>
          <p:cNvSpPr/>
          <p:nvPr/>
        </p:nvSpPr>
        <p:spPr>
          <a:xfrm>
            <a:off x="3571868" y="2357430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9" name="Овал 128"/>
          <p:cNvSpPr/>
          <p:nvPr/>
        </p:nvSpPr>
        <p:spPr>
          <a:xfrm>
            <a:off x="3143240" y="2000240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0" name="Овал 129"/>
          <p:cNvSpPr/>
          <p:nvPr/>
        </p:nvSpPr>
        <p:spPr>
          <a:xfrm>
            <a:off x="3214678" y="2714620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1" name="Овал 130"/>
          <p:cNvSpPr/>
          <p:nvPr/>
        </p:nvSpPr>
        <p:spPr>
          <a:xfrm>
            <a:off x="3929058" y="3143248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2" name="Овал 131"/>
          <p:cNvSpPr/>
          <p:nvPr/>
        </p:nvSpPr>
        <p:spPr>
          <a:xfrm>
            <a:off x="4143372" y="2786058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3" name="Овал 132"/>
          <p:cNvSpPr/>
          <p:nvPr/>
        </p:nvSpPr>
        <p:spPr>
          <a:xfrm>
            <a:off x="3714744" y="2000240"/>
            <a:ext cx="204790" cy="2238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1" name="Прямая соединительная линия 70"/>
          <p:cNvCxnSpPr/>
          <p:nvPr/>
        </p:nvCxnSpPr>
        <p:spPr>
          <a:xfrm rot="10800000">
            <a:off x="857224" y="2571744"/>
            <a:ext cx="85725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 rot="10800000">
            <a:off x="7000892" y="2571744"/>
            <a:ext cx="85725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Овал 72"/>
          <p:cNvSpPr/>
          <p:nvPr/>
        </p:nvSpPr>
        <p:spPr>
          <a:xfrm>
            <a:off x="7858148" y="2357430"/>
            <a:ext cx="357190" cy="35719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4" name="Овал 73"/>
          <p:cNvSpPr/>
          <p:nvPr/>
        </p:nvSpPr>
        <p:spPr>
          <a:xfrm>
            <a:off x="500034" y="2428868"/>
            <a:ext cx="357190" cy="35719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TextBox 74"/>
          <p:cNvSpPr txBox="1"/>
          <p:nvPr/>
        </p:nvSpPr>
        <p:spPr>
          <a:xfrm>
            <a:off x="428596" y="1714488"/>
            <a:ext cx="46519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/>
              <a:t>+</a:t>
            </a:r>
            <a:endParaRPr lang="ru-RU" sz="4400" dirty="0"/>
          </a:p>
        </p:txBody>
      </p:sp>
      <p:sp>
        <p:nvSpPr>
          <p:cNvPr id="76" name="TextBox 75"/>
          <p:cNvSpPr txBox="1"/>
          <p:nvPr/>
        </p:nvSpPr>
        <p:spPr>
          <a:xfrm rot="10800000">
            <a:off x="7786710" y="2000240"/>
            <a:ext cx="50006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_</a:t>
            </a:r>
            <a:endParaRPr lang="ru-RU" sz="4400" b="1" dirty="0"/>
          </a:p>
        </p:txBody>
      </p:sp>
      <p:cxnSp>
        <p:nvCxnSpPr>
          <p:cNvPr id="77" name="Прямая со стрелкой 76"/>
          <p:cNvCxnSpPr/>
          <p:nvPr/>
        </p:nvCxnSpPr>
        <p:spPr>
          <a:xfrm rot="5400000" flipH="1" flipV="1">
            <a:off x="5999966" y="4857760"/>
            <a:ext cx="2715438" cy="794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 стрелкой 79"/>
          <p:cNvCxnSpPr/>
          <p:nvPr/>
        </p:nvCxnSpPr>
        <p:spPr>
          <a:xfrm>
            <a:off x="6215074" y="5786454"/>
            <a:ext cx="2714644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Полилиния 92"/>
          <p:cNvSpPr/>
          <p:nvPr/>
        </p:nvSpPr>
        <p:spPr>
          <a:xfrm rot="21399290">
            <a:off x="7277259" y="3606472"/>
            <a:ext cx="1248937" cy="2163337"/>
          </a:xfrm>
          <a:custGeom>
            <a:avLst/>
            <a:gdLst>
              <a:gd name="connsiteX0" fmla="*/ 0 w 1248937"/>
              <a:gd name="connsiteY0" fmla="*/ 2163337 h 2163337"/>
              <a:gd name="connsiteX1" fmla="*/ 691376 w 1248937"/>
              <a:gd name="connsiteY1" fmla="*/ 1694986 h 2163337"/>
              <a:gd name="connsiteX2" fmla="*/ 1248937 w 1248937"/>
              <a:gd name="connsiteY2" fmla="*/ 0 h 2163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48937" h="2163337">
                <a:moveTo>
                  <a:pt x="0" y="2163337"/>
                </a:moveTo>
                <a:cubicBezTo>
                  <a:pt x="241610" y="2109439"/>
                  <a:pt x="483220" y="2055542"/>
                  <a:pt x="691376" y="1694986"/>
                </a:cubicBezTo>
                <a:cubicBezTo>
                  <a:pt x="899532" y="1334430"/>
                  <a:pt x="1074234" y="667215"/>
                  <a:pt x="1248937" y="0"/>
                </a:cubicBezTo>
              </a:path>
            </a:pathLst>
          </a:cu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5" name="TextBox 134"/>
          <p:cNvSpPr txBox="1"/>
          <p:nvPr/>
        </p:nvSpPr>
        <p:spPr>
          <a:xfrm>
            <a:off x="8572528" y="5286388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Book Antiqua" pitchFamily="18" charset="0"/>
              </a:rPr>
              <a:t>U</a:t>
            </a:r>
            <a:endParaRPr lang="ru-RU" sz="2400" b="1" i="1" dirty="0">
              <a:latin typeface="Book Antiqua" pitchFamily="18" charset="0"/>
            </a:endParaRPr>
          </a:p>
        </p:txBody>
      </p:sp>
      <p:sp>
        <p:nvSpPr>
          <p:cNvPr id="136" name="TextBox 135"/>
          <p:cNvSpPr txBox="1"/>
          <p:nvPr/>
        </p:nvSpPr>
        <p:spPr>
          <a:xfrm>
            <a:off x="7000892" y="3286124"/>
            <a:ext cx="3048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Book Antiqua" pitchFamily="18" charset="0"/>
              </a:rPr>
              <a:t>I</a:t>
            </a:r>
            <a:endParaRPr lang="ru-RU" sz="2400" b="1" i="1" dirty="0">
              <a:latin typeface="Book Antiqua" pitchFamily="18" charset="0"/>
            </a:endParaRPr>
          </a:p>
        </p:txBody>
      </p:sp>
      <p:sp>
        <p:nvSpPr>
          <p:cNvPr id="137" name="TextBox 136"/>
          <p:cNvSpPr txBox="1"/>
          <p:nvPr/>
        </p:nvSpPr>
        <p:spPr>
          <a:xfrm>
            <a:off x="7286644" y="5786454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0</a:t>
            </a:r>
            <a:endParaRPr lang="ru-RU" b="1" dirty="0"/>
          </a:p>
        </p:txBody>
      </p:sp>
      <p:sp>
        <p:nvSpPr>
          <p:cNvPr id="140" name="TextBox 139"/>
          <p:cNvSpPr txBox="1"/>
          <p:nvPr/>
        </p:nvSpPr>
        <p:spPr>
          <a:xfrm>
            <a:off x="1071538" y="4714884"/>
            <a:ext cx="49617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Рассмотренный переход называют </a:t>
            </a:r>
            <a:r>
              <a:rPr lang="ru-RU" sz="2000" b="1" dirty="0" smtClean="0">
                <a:solidFill>
                  <a:srgbClr val="C00000"/>
                </a:solidFill>
              </a:rPr>
              <a:t>прямым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571472" y="5072074"/>
            <a:ext cx="587115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dirty="0" smtClean="0"/>
              <a:t>Вольт - амперная характеристика прямого перехода</a:t>
            </a:r>
          </a:p>
          <a:p>
            <a:pPr algn="ctr"/>
            <a:r>
              <a:rPr lang="ru-RU" sz="2000" dirty="0" smtClean="0"/>
              <a:t>    изображена на графике</a:t>
            </a:r>
            <a:endParaRPr lang="ru-RU" sz="2000" dirty="0"/>
          </a:p>
        </p:txBody>
      </p:sp>
      <p:sp>
        <p:nvSpPr>
          <p:cNvPr id="143" name="TextBox 142"/>
          <p:cNvSpPr txBox="1"/>
          <p:nvPr/>
        </p:nvSpPr>
        <p:spPr>
          <a:xfrm>
            <a:off x="428596" y="3714752"/>
            <a:ext cx="660232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dirty="0" smtClean="0"/>
              <a:t>При данном подключении ток через </a:t>
            </a:r>
            <a:r>
              <a:rPr lang="ru-RU" sz="2000" b="1" i="1" dirty="0" smtClean="0">
                <a:solidFill>
                  <a:srgbClr val="C00000"/>
                </a:solidFill>
                <a:latin typeface="Book Antiqua" pitchFamily="18" charset="0"/>
              </a:rPr>
              <a:t>р </a:t>
            </a:r>
            <a:r>
              <a:rPr lang="ru-RU" sz="2000" b="1" dirty="0" smtClean="0">
                <a:solidFill>
                  <a:srgbClr val="C00000"/>
                </a:solidFill>
              </a:rPr>
              <a:t>– </a:t>
            </a:r>
            <a:r>
              <a:rPr lang="ru-RU" sz="2000" b="1" i="1" dirty="0" smtClean="0">
                <a:solidFill>
                  <a:srgbClr val="C00000"/>
                </a:solidFill>
                <a:latin typeface="Book Antiqua" pitchFamily="18" charset="0"/>
              </a:rPr>
              <a:t>п</a:t>
            </a:r>
            <a:r>
              <a:rPr lang="ru-RU" sz="2000" i="1" dirty="0" smtClean="0">
                <a:solidFill>
                  <a:srgbClr val="C00000"/>
                </a:solidFill>
                <a:latin typeface="Book Antiqua" pitchFamily="18" charset="0"/>
              </a:rPr>
              <a:t>-</a:t>
            </a:r>
            <a:r>
              <a:rPr lang="ru-RU" sz="2000" b="1" dirty="0" smtClean="0">
                <a:solidFill>
                  <a:srgbClr val="C00000"/>
                </a:solidFill>
              </a:rPr>
              <a:t>переход </a:t>
            </a:r>
            <a:endParaRPr lang="ru-RU" sz="2000" dirty="0" smtClean="0"/>
          </a:p>
          <a:p>
            <a:pPr algn="ctr"/>
            <a:r>
              <a:rPr lang="ru-RU" sz="2000" dirty="0" smtClean="0"/>
              <a:t> осуществляется основными носителями зарядов, поэтому</a:t>
            </a:r>
          </a:p>
          <a:p>
            <a:pPr algn="ctr"/>
            <a:r>
              <a:rPr lang="ru-RU" sz="2000" dirty="0" smtClean="0"/>
              <a:t>проводимость перехода велика, а сопротивление мало</a:t>
            </a:r>
            <a:endParaRPr lang="ru-RU" sz="2000" dirty="0"/>
          </a:p>
        </p:txBody>
      </p:sp>
      <p:sp>
        <p:nvSpPr>
          <p:cNvPr id="144" name="TextBox 143"/>
          <p:cNvSpPr txBox="1"/>
          <p:nvPr/>
        </p:nvSpPr>
        <p:spPr>
          <a:xfrm>
            <a:off x="857224" y="500042"/>
            <a:ext cx="184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2000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148" name="Прямоугольник 147"/>
          <p:cNvSpPr/>
          <p:nvPr/>
        </p:nvSpPr>
        <p:spPr>
          <a:xfrm>
            <a:off x="571472" y="214290"/>
            <a:ext cx="81439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+mj-lt"/>
              </a:rPr>
              <a:t> Особенности действия  </a:t>
            </a:r>
            <a:r>
              <a:rPr lang="ru-RU" sz="2400" b="1" i="1" dirty="0" smtClean="0">
                <a:solidFill>
                  <a:srgbClr val="C00000"/>
                </a:solidFill>
                <a:latin typeface="+mj-lt"/>
              </a:rPr>
              <a:t>р </a:t>
            </a:r>
            <a:r>
              <a:rPr lang="ru-RU" sz="2400" b="1" dirty="0" smtClean="0">
                <a:solidFill>
                  <a:srgbClr val="C00000"/>
                </a:solidFill>
                <a:latin typeface="+mj-lt"/>
              </a:rPr>
              <a:t>– </a:t>
            </a:r>
            <a:r>
              <a:rPr lang="ru-RU" sz="2400" b="1" i="1" dirty="0" smtClean="0">
                <a:solidFill>
                  <a:srgbClr val="C00000"/>
                </a:solidFill>
                <a:latin typeface="+mj-lt"/>
              </a:rPr>
              <a:t>п</a:t>
            </a:r>
            <a:r>
              <a:rPr lang="ru-RU" sz="2400" i="1" dirty="0" smtClean="0">
                <a:solidFill>
                  <a:srgbClr val="C00000"/>
                </a:solidFill>
                <a:latin typeface="+mj-lt"/>
              </a:rPr>
              <a:t>-</a:t>
            </a:r>
            <a:r>
              <a:rPr lang="ru-RU" sz="2400" b="1" dirty="0" smtClean="0">
                <a:solidFill>
                  <a:srgbClr val="C00000"/>
                </a:solidFill>
                <a:latin typeface="+mj-lt"/>
              </a:rPr>
              <a:t>перехода при  его подключении в цепь</a:t>
            </a:r>
            <a:endParaRPr lang="ru-RU" sz="2400" dirty="0">
              <a:latin typeface="+mj-lt"/>
            </a:endParaRPr>
          </a:p>
        </p:txBody>
      </p:sp>
      <p:sp>
        <p:nvSpPr>
          <p:cNvPr id="79" name="Управляющая кнопка: назад 78">
            <a:hlinkClick r:id="rId2" action="ppaction://hlinksldjump" highlightClick="1"/>
          </p:cNvPr>
          <p:cNvSpPr/>
          <p:nvPr/>
        </p:nvSpPr>
        <p:spPr>
          <a:xfrm>
            <a:off x="8072462" y="6500834"/>
            <a:ext cx="785818" cy="21431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33333E-6 L -0.31476 -0.00139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700" y="-100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33333E-6 L -0.31476 -0.00139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700" y="-100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33333E-6 L -0.31476 -0.00139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700" y="-100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33333E-6 L -0.31476 -0.00139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700" y="-100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33333E-6 L -0.31476 -0.00139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700" y="-100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33333E-6 L -0.31476 -0.00139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700" y="-100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33333E-6 L -0.31476 -0.00139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700" y="-100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33333E-6 L -0.31476 -0.00139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700" y="-100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33333E-6 L -0.31476 -0.00139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700" y="-100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33333E-6 L -0.31476 -0.00139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700" y="-100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33333E-6 L -0.31476 -0.00139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700" y="-100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33333E-6 L -0.31476 -0.00139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700" y="-100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33333E-6 L -0.31476 -0.00139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700" y="-100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33333E-6 L -0.31476 -0.00139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700" y="-100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33333E-6 L -0.31476 -0.00139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700" y="-100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33333E-6 L -0.31476 -0.00139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700" y="-100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33333E-6 L -0.31476 -0.00139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700" y="-100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33333E-6 L -0.31476 -0.00139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700" y="-100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33333E-6 L -0.31476 -0.00139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700" y="-100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33333E-6 L -0.31476 -0.00139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700" y="-100"/>
                                    </p:animMotion>
                                  </p:childTnLst>
                                </p:cTn>
                              </p:par>
                              <p:par>
                                <p:cTn id="79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99 -0.00509 L 0.28108 -0.00995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00" y="-300"/>
                                    </p:animMotion>
                                  </p:childTnLst>
                                </p:cTn>
                              </p:par>
                              <p:par>
                                <p:cTn id="81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96296E-6 L 0.28507 -0.00486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00" y="-300"/>
                                    </p:animMotion>
                                  </p:childTnLst>
                                </p:cTn>
                              </p:par>
                              <p:par>
                                <p:cTn id="83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96296E-6 L 0.28507 -0.00486 " pathEditMode="relative" rAng="0" ptsTypes="AA">
                                      <p:cBhvr>
                                        <p:cTn id="84" dur="2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00" y="-300"/>
                                    </p:animMotion>
                                  </p:childTnLst>
                                </p:cTn>
                              </p:par>
                              <p:par>
                                <p:cTn id="85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96296E-6 L 0.28507 -0.00486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00" y="-300"/>
                                    </p:animMotion>
                                  </p:childTnLst>
                                </p:cTn>
                              </p:par>
                              <p:par>
                                <p:cTn id="87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96296E-6 L 0.28507 -0.00486 " pathEditMode="relative" rAng="0" ptsTypes="AA">
                                      <p:cBhvr>
                                        <p:cTn id="88" dur="2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00" y="-300"/>
                                    </p:animMotion>
                                  </p:childTnLst>
                                </p:cTn>
                              </p:par>
                              <p:par>
                                <p:cTn id="89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96296E-6 L 0.28507 -0.00486 " pathEditMode="relative" rAng="0" ptsTypes="AA">
                                      <p:cBhvr>
                                        <p:cTn id="90" dur="2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00" y="-300"/>
                                    </p:animMotion>
                                  </p:childTnLst>
                                </p:cTn>
                              </p:par>
                              <p:par>
                                <p:cTn id="91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96296E-6 L 0.28507 -0.00486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00" y="-300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96296E-6 L 0.28507 -0.00486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00" y="-300"/>
                                    </p:animMotion>
                                  </p:childTnLst>
                                </p:cTn>
                              </p:par>
                              <p:par>
                                <p:cTn id="95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96296E-6 L 0.28507 -0.00486 " pathEditMode="relative" rAng="0" ptsTypes="AA">
                                      <p:cBhvr>
                                        <p:cTn id="96" dur="2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00" y="-300"/>
                                    </p:animMotion>
                                  </p:childTnLst>
                                </p:cTn>
                              </p:par>
                              <p:par>
                                <p:cTn id="97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96296E-6 L 0.28507 -0.00486 " pathEditMode="relative" rAng="0" ptsTypes="AA">
                                      <p:cBhvr>
                                        <p:cTn id="98" dur="2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00" y="-300"/>
                                    </p:animMotion>
                                  </p:childTnLst>
                                </p:cTn>
                              </p:par>
                              <p:par>
                                <p:cTn id="99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96296E-6 L 0.28507 -0.00486 " pathEditMode="relative" rAng="0" ptsTypes="AA">
                                      <p:cBhvr>
                                        <p:cTn id="100" dur="2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00" y="-300"/>
                                    </p:animMotion>
                                  </p:childTnLst>
                                </p:cTn>
                              </p:par>
                              <p:par>
                                <p:cTn id="101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96296E-6 L 0.28507 -0.00486 " pathEditMode="relative" rAng="0" ptsTypes="AA">
                                      <p:cBhvr>
                                        <p:cTn id="102" dur="2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00" y="-300"/>
                                    </p:animMotion>
                                  </p:childTnLst>
                                </p:cTn>
                              </p:par>
                              <p:par>
                                <p:cTn id="103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96296E-6 L 0.28507 -0.00486 " pathEditMode="relative" rAng="0" ptsTypes="AA">
                                      <p:cBhvr>
                                        <p:cTn id="104" dur="2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00" y="-300"/>
                                    </p:animMotion>
                                  </p:childTnLst>
                                </p:cTn>
                              </p:par>
                              <p:par>
                                <p:cTn id="105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96296E-6 L 0.28507 -0.00486 " pathEditMode="relative" rAng="0" ptsTypes="AA">
                                      <p:cBhvr>
                                        <p:cTn id="106" dur="2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00" y="-300"/>
                                    </p:animMotion>
                                  </p:childTnLst>
                                </p:cTn>
                              </p:par>
                              <p:par>
                                <p:cTn id="107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08 0.00092 L 0.28507 -0.00487 " pathEditMode="relative" rAng="0" ptsTypes="AA">
                                      <p:cBhvr>
                                        <p:cTn id="108" dur="2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400" y="-300"/>
                                    </p:animMotion>
                                  </p:childTnLst>
                                </p:cTn>
                              </p:par>
                              <p:par>
                                <p:cTn id="109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96296E-6 L 0.28507 -0.00486 " pathEditMode="relative" rAng="0" ptsTypes="AA">
                                      <p:cBhvr>
                                        <p:cTn id="110" dur="2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00" y="-300"/>
                                    </p:animMotion>
                                  </p:childTnLst>
                                </p:cTn>
                              </p:par>
                              <p:par>
                                <p:cTn id="111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96296E-6 L 0.28507 -0.00486 " pathEditMode="relative" rAng="0" ptsTypes="AA">
                                      <p:cBhvr>
                                        <p:cTn id="112" dur="2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00" y="-300"/>
                                    </p:animMotion>
                                  </p:childTnLst>
                                </p:cTn>
                              </p:par>
                              <p:par>
                                <p:cTn id="113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96296E-6 L 0.28507 -0.00486 " pathEditMode="relative" rAng="0" ptsTypes="AA">
                                      <p:cBhvr>
                                        <p:cTn id="114" dur="2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00" y="-300"/>
                                    </p:animMotion>
                                  </p:childTnLst>
                                </p:cTn>
                              </p:par>
                              <p:par>
                                <p:cTn id="115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96296E-6 L 0.28507 -0.00486 " pathEditMode="relative" rAng="0" ptsTypes="AA">
                                      <p:cBhvr>
                                        <p:cTn id="116" dur="2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00" y="-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3" dur="1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6" dur="1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9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2"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5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8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60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1" grpId="0" animBg="1"/>
      <p:bldP spid="112" grpId="0" animBg="1"/>
      <p:bldP spid="113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1" grpId="0" animBg="1"/>
      <p:bldP spid="122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  <p:bldP spid="131" grpId="0" animBg="1"/>
      <p:bldP spid="132" grpId="0" animBg="1"/>
      <p:bldP spid="133" grpId="0" animBg="1"/>
      <p:bldP spid="73" grpId="0" animBg="1"/>
      <p:bldP spid="74" grpId="0" animBg="1"/>
      <p:bldP spid="75" grpId="0"/>
      <p:bldP spid="76" grpId="0"/>
      <p:bldP spid="93" grpId="0" animBg="1"/>
      <p:bldP spid="135" grpId="0"/>
      <p:bldP spid="136" grpId="0"/>
      <p:bldP spid="137" grpId="0"/>
      <p:bldP spid="140" grpId="0"/>
      <p:bldP spid="141" grpId="0"/>
      <p:bldP spid="143" grpId="0"/>
      <p:bldP spid="14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2260</TotalTime>
  <Words>1297</Words>
  <Application>Microsoft Office PowerPoint</Application>
  <PresentationFormat>Экран (4:3)</PresentationFormat>
  <Paragraphs>250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Начальная</vt:lpstr>
      <vt:lpstr>Собственная и примесная проводимость полупроводников.  Полупроводниковые приборы.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Полупроводниковые приборы</dc:title>
  <dc:creator>Admin</dc:creator>
  <cp:lastModifiedBy>osolodkov</cp:lastModifiedBy>
  <cp:revision>165</cp:revision>
  <dcterms:created xsi:type="dcterms:W3CDTF">2010-08-08T05:58:49Z</dcterms:created>
  <dcterms:modified xsi:type="dcterms:W3CDTF">2011-12-25T14:48:32Z</dcterms:modified>
</cp:coreProperties>
</file>