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73" r:id="rId2"/>
    <p:sldId id="287" r:id="rId3"/>
    <p:sldId id="300" r:id="rId4"/>
    <p:sldId id="298" r:id="rId5"/>
    <p:sldId id="299" r:id="rId6"/>
    <p:sldId id="283" r:id="rId7"/>
    <p:sldId id="297" r:id="rId8"/>
  </p:sldIdLst>
  <p:sldSz cx="9144000" cy="6858000" type="screen4x3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A0"/>
    <a:srgbClr val="CF4520"/>
    <a:srgbClr val="69B3E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8034" autoAdjust="0"/>
  </p:normalViewPr>
  <p:slideViewPr>
    <p:cSldViewPr>
      <p:cViewPr varScale="1">
        <p:scale>
          <a:sx n="96" d="100"/>
          <a:sy n="96" d="100"/>
        </p:scale>
        <p:origin x="2034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72653FA-DB14-49A2-B8FA-1969131B6D26}" type="datetimeFigureOut">
              <a:rPr lang="ru-RU" smtClean="0"/>
              <a:t>07.09.2021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62B2802-40E1-4DF4-9EBD-7DFC5A51E32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986708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07.09.2021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07.09.2021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07.09.2021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07.09.2021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07.09.2021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07.09.2021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07.09.2021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jpe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43608" y="2636912"/>
            <a:ext cx="7416824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1200"/>
              </a:spcAft>
            </a:pPr>
            <a:r>
              <a:rPr lang="ru-RU" sz="2000" b="1" dirty="0">
                <a:solidFill>
                  <a:schemeClr val="tx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РАБОЧИЕ ВОПРОСЫ: </a:t>
            </a:r>
            <a:endParaRPr lang="ru-RU" sz="2000" b="1" dirty="0" smtClean="0">
              <a:solidFill>
                <a:schemeClr val="tx2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>
              <a:spcAft>
                <a:spcPts val="600"/>
              </a:spcAft>
            </a:pPr>
            <a:r>
              <a:rPr lang="ru-RU" sz="2000" b="1" dirty="0" smtClean="0">
                <a:solidFill>
                  <a:schemeClr val="tx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временное </a:t>
            </a:r>
            <a:r>
              <a:rPr lang="ru-RU" sz="2000" b="1" dirty="0">
                <a:solidFill>
                  <a:schemeClr val="tx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трудоустройство подростков в свободное от учебы время </a:t>
            </a:r>
            <a:endParaRPr lang="ru-RU" sz="2000" b="1" dirty="0" smtClean="0">
              <a:solidFill>
                <a:schemeClr val="tx2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>
              <a:spcAft>
                <a:spcPts val="600"/>
              </a:spcAft>
            </a:pPr>
            <a:r>
              <a:rPr lang="ru-RU" sz="2000" b="1" dirty="0" smtClean="0">
                <a:solidFill>
                  <a:schemeClr val="tx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и </a:t>
            </a:r>
          </a:p>
          <a:p>
            <a:pPr algn="ctr">
              <a:spcAft>
                <a:spcPts val="600"/>
              </a:spcAft>
            </a:pPr>
            <a:r>
              <a:rPr lang="ru-RU" sz="2000" b="1" dirty="0" smtClean="0">
                <a:solidFill>
                  <a:schemeClr val="tx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выпускников </a:t>
            </a:r>
            <a:r>
              <a:rPr lang="ru-RU" sz="2000" b="1" dirty="0">
                <a:solidFill>
                  <a:schemeClr val="tx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образовательных организаций </a:t>
            </a:r>
          </a:p>
        </p:txBody>
      </p:sp>
    </p:spTree>
    <p:extLst>
      <p:ext uri="{BB962C8B-B14F-4D97-AF65-F5344CB8AC3E}">
        <p14:creationId xmlns:p14="http://schemas.microsoft.com/office/powerpoint/2010/main" val="32088673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3050357" y="332656"/>
            <a:ext cx="569810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solidFill>
                  <a:srgbClr val="69B3E7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Работа для подростков 14-17 лет</a:t>
            </a:r>
            <a:r>
              <a:rPr lang="ru-RU" sz="2000" b="1" dirty="0">
                <a:solidFill>
                  <a:srgbClr val="69B3E7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/>
            </a:r>
            <a:br>
              <a:rPr lang="ru-RU" sz="2000" b="1" dirty="0">
                <a:solidFill>
                  <a:srgbClr val="69B3E7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2000" b="1" dirty="0">
                <a:solidFill>
                  <a:srgbClr val="69B3E7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в свободное от учёбы время</a:t>
            </a:r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87824" y="1340767"/>
            <a:ext cx="5616626" cy="4333181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323528" y="3861048"/>
            <a:ext cx="4392488" cy="2308324"/>
          </a:xfrm>
          <a:prstGeom prst="rect">
            <a:avLst/>
          </a:prstGeom>
          <a:noFill/>
          <a:ln w="25400">
            <a:solidFill>
              <a:srgbClr val="69B3E7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1600" b="1" dirty="0">
                <a:solidFill>
                  <a:srgbClr val="CF452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Оплата труда подростка</a:t>
            </a:r>
          </a:p>
          <a:p>
            <a:pPr algn="ctr"/>
            <a:r>
              <a:rPr lang="ru-RU" sz="1600" b="1" dirty="0">
                <a:solidFill>
                  <a:srgbClr val="0033A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=</a:t>
            </a:r>
          </a:p>
          <a:p>
            <a:pPr algn="ctr"/>
            <a:r>
              <a:rPr lang="ru-RU" sz="1600" dirty="0">
                <a:solidFill>
                  <a:srgbClr val="CF452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Заработная плата за фактически отработанное время </a:t>
            </a:r>
            <a:r>
              <a:rPr lang="ru-RU" sz="1600" dirty="0">
                <a:solidFill>
                  <a:srgbClr val="0033A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/>
            </a:r>
            <a:br>
              <a:rPr lang="ru-RU" sz="1600" dirty="0">
                <a:solidFill>
                  <a:srgbClr val="0033A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1600" dirty="0" smtClean="0">
                <a:solidFill>
                  <a:srgbClr val="0033A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(от </a:t>
            </a:r>
            <a:r>
              <a:rPr lang="ru-RU" sz="1600" dirty="0">
                <a:solidFill>
                  <a:srgbClr val="0033A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работодателя)</a:t>
            </a:r>
            <a:br>
              <a:rPr lang="ru-RU" sz="1600" dirty="0">
                <a:solidFill>
                  <a:srgbClr val="0033A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1600" b="1" dirty="0" smtClean="0">
                <a:solidFill>
                  <a:srgbClr val="0033A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+</a:t>
            </a:r>
            <a:endParaRPr lang="ru-RU" sz="1600" b="1" dirty="0">
              <a:solidFill>
                <a:srgbClr val="0033A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/>
            <a:r>
              <a:rPr lang="ru-RU" sz="1600" dirty="0">
                <a:solidFill>
                  <a:srgbClr val="CF452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Материальная помощь </a:t>
            </a:r>
            <a:br>
              <a:rPr lang="ru-RU" sz="1600" dirty="0">
                <a:solidFill>
                  <a:srgbClr val="CF452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1600" dirty="0" smtClean="0">
                <a:solidFill>
                  <a:srgbClr val="0033A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(от </a:t>
            </a:r>
            <a:r>
              <a:rPr lang="ru-RU" sz="1600" dirty="0">
                <a:solidFill>
                  <a:srgbClr val="0033A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Центра занятости) </a:t>
            </a:r>
            <a:br>
              <a:rPr lang="ru-RU" sz="1600" dirty="0">
                <a:solidFill>
                  <a:srgbClr val="0033A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1600" b="1" dirty="0">
                <a:solidFill>
                  <a:srgbClr val="CF452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2 587,5 рублей</a:t>
            </a:r>
          </a:p>
        </p:txBody>
      </p:sp>
    </p:spTree>
    <p:extLst>
      <p:ext uri="{BB962C8B-B14F-4D97-AF65-F5344CB8AC3E}">
        <p14:creationId xmlns:p14="http://schemas.microsoft.com/office/powerpoint/2010/main" val="12015331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065051" y="1560855"/>
            <a:ext cx="7084012" cy="18774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schemeClr val="tx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Подросток может работать определенное количество часов в соответствии с возрастной категорией!</a:t>
            </a:r>
          </a:p>
          <a:p>
            <a:pPr algn="ctr"/>
            <a:endParaRPr lang="ru-RU" sz="2000" b="1" dirty="0">
              <a:solidFill>
                <a:schemeClr val="tx2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/>
            <a:r>
              <a:rPr lang="ru-RU" sz="1400" b="1" dirty="0" smtClean="0">
                <a:solidFill>
                  <a:schemeClr val="tx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Продолжительность работы несовершеннолетних устанавливается в соответствии с требованиями Трудового кодекса РФ (статьи 92, 94)</a:t>
            </a:r>
            <a:endParaRPr lang="ru-RU" sz="1400" dirty="0">
              <a:solidFill>
                <a:schemeClr val="tx2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49780842"/>
              </p:ext>
            </p:extLst>
          </p:nvPr>
        </p:nvGraphicFramePr>
        <p:xfrm>
          <a:off x="502600" y="3719096"/>
          <a:ext cx="8208914" cy="259022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87391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6027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0722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6027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0722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5924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600" dirty="0">
                        <a:effectLst/>
                        <a:latin typeface="Calibri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600" dirty="0">
                        <a:effectLst/>
                        <a:latin typeface="Calibri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600" dirty="0">
                        <a:effectLst/>
                        <a:latin typeface="Calibri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600" dirty="0">
                        <a:effectLst/>
                        <a:latin typeface="Calibri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600" dirty="0">
                        <a:effectLst/>
                        <a:latin typeface="Calibri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87411">
                <a:tc>
                  <a:txBody>
                    <a:bodyPr/>
                    <a:lstStyle/>
                    <a:p>
                      <a:pPr indent="45021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2060"/>
                          </a:solidFill>
                          <a:effectLst/>
                        </a:rPr>
                        <a:t>Возраст</a:t>
                      </a:r>
                      <a:r>
                        <a:rPr lang="ru-RU" sz="1600" dirty="0">
                          <a:solidFill>
                            <a:srgbClr val="0070C0"/>
                          </a:solidFill>
                          <a:effectLst/>
                        </a:rPr>
                        <a:t> </a:t>
                      </a:r>
                      <a:endParaRPr lang="ru-RU" sz="1600" dirty="0">
                        <a:solidFill>
                          <a:srgbClr val="0070C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4615" marR="94615" marT="9525" marB="9525">
                    <a:solidFill>
                      <a:schemeClr val="accent6">
                        <a:lumMod val="75000"/>
                        <a:alpha val="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indent="45021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kern="1200" dirty="0">
                          <a:solidFill>
                            <a:schemeClr val="tx2"/>
                          </a:solidFill>
                          <a:latin typeface="+mn-lt"/>
                          <a:ea typeface="+mn-ea"/>
                          <a:cs typeface="+mn-cs"/>
                        </a:rPr>
                        <a:t>В течение учебного года </a:t>
                      </a:r>
                    </a:p>
                  </a:txBody>
                  <a:tcPr marL="94615" marR="94615" marT="9525" marB="9525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indent="45021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kern="1200" dirty="0">
                          <a:solidFill>
                            <a:schemeClr val="tx2"/>
                          </a:solidFill>
                          <a:latin typeface="+mn-lt"/>
                          <a:ea typeface="+mn-ea"/>
                          <a:cs typeface="+mn-cs"/>
                        </a:rPr>
                        <a:t>В период каникул </a:t>
                      </a:r>
                    </a:p>
                  </a:txBody>
                  <a:tcPr marL="94615" marR="94615" marT="9525" marB="9525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4785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ru-RU" sz="1600" dirty="0">
                        <a:effectLst/>
                        <a:latin typeface="Calibri"/>
                      </a:endParaRPr>
                    </a:p>
                  </a:txBody>
                  <a:tcPr marL="94615" marR="94615" marT="9525" marB="9525"/>
                </a:tc>
                <a:tc>
                  <a:txBody>
                    <a:bodyPr/>
                    <a:lstStyle/>
                    <a:p>
                      <a:pPr indent="45021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kern="1200" dirty="0">
                          <a:solidFill>
                            <a:schemeClr val="tx2"/>
                          </a:solidFill>
                          <a:latin typeface="+mn-lt"/>
                          <a:ea typeface="+mn-ea"/>
                          <a:cs typeface="+mn-cs"/>
                        </a:rPr>
                        <a:t>День </a:t>
                      </a:r>
                    </a:p>
                  </a:txBody>
                  <a:tcPr marL="94615" marR="94615" marT="9525" marB="9525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kern="1200" dirty="0">
                          <a:solidFill>
                            <a:schemeClr val="tx2"/>
                          </a:solidFill>
                          <a:latin typeface="+mn-lt"/>
                          <a:ea typeface="+mn-ea"/>
                          <a:cs typeface="+mn-cs"/>
                        </a:rPr>
                        <a:t>Неделя</a:t>
                      </a:r>
                    </a:p>
                  </a:txBody>
                  <a:tcPr marL="94615" marR="94615" marT="9525" marB="9525"/>
                </a:tc>
                <a:tc>
                  <a:txBody>
                    <a:bodyPr/>
                    <a:lstStyle/>
                    <a:p>
                      <a:pPr indent="45021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kern="1200" dirty="0">
                          <a:solidFill>
                            <a:schemeClr val="tx2"/>
                          </a:solidFill>
                          <a:latin typeface="+mn-lt"/>
                          <a:ea typeface="+mn-ea"/>
                          <a:cs typeface="+mn-cs"/>
                        </a:rPr>
                        <a:t>День </a:t>
                      </a:r>
                    </a:p>
                  </a:txBody>
                  <a:tcPr marL="94615" marR="94615" marT="9525" marB="9525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kern="1200" dirty="0">
                          <a:solidFill>
                            <a:schemeClr val="tx2"/>
                          </a:solidFill>
                          <a:latin typeface="+mn-lt"/>
                          <a:ea typeface="+mn-ea"/>
                          <a:cs typeface="+mn-cs"/>
                        </a:rPr>
                        <a:t>Неделя</a:t>
                      </a:r>
                    </a:p>
                  </a:txBody>
                  <a:tcPr marL="94615" marR="94615" marT="9525" marB="9525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4785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от 14 до 16 лет 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4615" marR="94615" marT="9525" marB="9525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kern="1200">
                          <a:solidFill>
                            <a:schemeClr val="tx2"/>
                          </a:solidFill>
                          <a:latin typeface="+mn-lt"/>
                          <a:ea typeface="+mn-ea"/>
                          <a:cs typeface="+mn-cs"/>
                        </a:rPr>
                        <a:t>до 2,5 час.</a:t>
                      </a:r>
                    </a:p>
                  </a:txBody>
                  <a:tcPr marL="94615" marR="94615" marT="9525" marB="9525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kern="1200" dirty="0">
                          <a:solidFill>
                            <a:schemeClr val="tx2"/>
                          </a:solidFill>
                          <a:latin typeface="+mn-lt"/>
                          <a:ea typeface="+mn-ea"/>
                          <a:cs typeface="+mn-cs"/>
                        </a:rPr>
                        <a:t>до 12 час.</a:t>
                      </a:r>
                    </a:p>
                  </a:txBody>
                  <a:tcPr marL="94615" marR="94615" marT="9525" marB="9525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kern="1200" dirty="0">
                          <a:solidFill>
                            <a:schemeClr val="tx2"/>
                          </a:solidFill>
                          <a:latin typeface="+mn-lt"/>
                          <a:ea typeface="+mn-ea"/>
                          <a:cs typeface="+mn-cs"/>
                        </a:rPr>
                        <a:t>до 5 час.</a:t>
                      </a:r>
                    </a:p>
                  </a:txBody>
                  <a:tcPr marL="94615" marR="94615" marT="9525" marB="9525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kern="1200" dirty="0">
                          <a:solidFill>
                            <a:schemeClr val="tx2"/>
                          </a:solidFill>
                          <a:latin typeface="+mn-lt"/>
                          <a:ea typeface="+mn-ea"/>
                          <a:cs typeface="+mn-cs"/>
                        </a:rPr>
                        <a:t>до 24 час.</a:t>
                      </a:r>
                    </a:p>
                  </a:txBody>
                  <a:tcPr marL="94615" marR="94615" marT="9525" marB="9525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4785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от 16 до 18 лет 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4615" marR="94615" marT="9525" marB="9525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kern="1200">
                          <a:solidFill>
                            <a:schemeClr val="tx2"/>
                          </a:solidFill>
                          <a:latin typeface="+mn-lt"/>
                          <a:ea typeface="+mn-ea"/>
                          <a:cs typeface="+mn-cs"/>
                        </a:rPr>
                        <a:t>до 4 час.</a:t>
                      </a:r>
                    </a:p>
                  </a:txBody>
                  <a:tcPr marL="94615" marR="94615" marT="9525" marB="9525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kern="1200" dirty="0">
                          <a:solidFill>
                            <a:schemeClr val="tx2"/>
                          </a:solidFill>
                          <a:latin typeface="+mn-lt"/>
                          <a:ea typeface="+mn-ea"/>
                          <a:cs typeface="+mn-cs"/>
                        </a:rPr>
                        <a:t>до 17,5 час.</a:t>
                      </a:r>
                    </a:p>
                  </a:txBody>
                  <a:tcPr marL="94615" marR="94615" marT="9525" marB="9525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kern="1200" dirty="0">
                          <a:solidFill>
                            <a:schemeClr val="tx2"/>
                          </a:solidFill>
                          <a:latin typeface="+mn-lt"/>
                          <a:ea typeface="+mn-ea"/>
                          <a:cs typeface="+mn-cs"/>
                        </a:rPr>
                        <a:t>до 7 час.</a:t>
                      </a:r>
                    </a:p>
                  </a:txBody>
                  <a:tcPr marL="94615" marR="94615" marT="9525" marB="9525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kern="1200" dirty="0">
                          <a:solidFill>
                            <a:schemeClr val="tx2"/>
                          </a:solidFill>
                          <a:latin typeface="+mn-lt"/>
                          <a:ea typeface="+mn-ea"/>
                          <a:cs typeface="+mn-cs"/>
                        </a:rPr>
                        <a:t>до 35 час.</a:t>
                      </a:r>
                    </a:p>
                  </a:txBody>
                  <a:tcPr marL="94615" marR="94615" marT="9525" marB="9525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3050357" y="332656"/>
            <a:ext cx="569810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solidFill>
                  <a:srgbClr val="69B3E7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Работа для подростков 14-17 лет</a:t>
            </a:r>
            <a:r>
              <a:rPr lang="ru-RU" sz="2000" b="1" dirty="0">
                <a:solidFill>
                  <a:srgbClr val="69B3E7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/>
            </a:r>
            <a:br>
              <a:rPr lang="ru-RU" sz="2000" b="1" dirty="0">
                <a:solidFill>
                  <a:srgbClr val="69B3E7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2000" b="1" dirty="0">
                <a:solidFill>
                  <a:srgbClr val="69B3E7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в свободное от учёбы время</a:t>
            </a:r>
          </a:p>
        </p:txBody>
      </p:sp>
    </p:spTree>
    <p:extLst>
      <p:ext uri="{BB962C8B-B14F-4D97-AF65-F5344CB8AC3E}">
        <p14:creationId xmlns:p14="http://schemas.microsoft.com/office/powerpoint/2010/main" val="3316259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2834333" y="404664"/>
            <a:ext cx="613015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>
                <a:solidFill>
                  <a:srgbClr val="69B3E7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Временное трудоустройство безработных граждан в возрасте 16-17 лет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014637" y="3284984"/>
            <a:ext cx="7209973" cy="3031599"/>
          </a:xfrm>
          <a:prstGeom prst="rect">
            <a:avLst/>
          </a:prstGeom>
          <a:noFill/>
          <a:ln w="31750">
            <a:solidFill>
              <a:srgbClr val="69B3E7"/>
            </a:solidFill>
          </a:ln>
        </p:spPr>
        <p:txBody>
          <a:bodyPr wrap="square" rtlCol="0">
            <a:spAutoFit/>
          </a:bodyPr>
          <a:lstStyle/>
          <a:p>
            <a:pPr algn="ctr">
              <a:spcAft>
                <a:spcPts val="1200"/>
              </a:spcAft>
            </a:pPr>
            <a:r>
              <a:rPr lang="ru-RU" b="1" dirty="0">
                <a:solidFill>
                  <a:srgbClr val="0070C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Оплата труда  выпускникам при трудоустройстве</a:t>
            </a:r>
          </a:p>
          <a:p>
            <a:pPr algn="ctr">
              <a:spcAft>
                <a:spcPts val="1200"/>
              </a:spcAft>
            </a:pPr>
            <a:r>
              <a:rPr lang="ru-RU" b="1" u="sng" dirty="0" smtClean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ежемесячно</a:t>
            </a:r>
          </a:p>
          <a:p>
            <a:pPr algn="ctr">
              <a:spcBef>
                <a:spcPts val="1200"/>
              </a:spcBef>
              <a:spcAft>
                <a:spcPts val="1200"/>
              </a:spcAft>
            </a:pPr>
            <a:r>
              <a:rPr lang="ru-RU" b="1" dirty="0">
                <a:solidFill>
                  <a:srgbClr val="0070C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=</a:t>
            </a:r>
          </a:p>
          <a:p>
            <a:pPr algn="ctr"/>
            <a:r>
              <a:rPr lang="ru-RU" b="1" dirty="0" smtClean="0">
                <a:solidFill>
                  <a:srgbClr val="00B05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Заработная плата  от работодателя</a:t>
            </a:r>
          </a:p>
          <a:p>
            <a:pPr algn="ctr">
              <a:spcBef>
                <a:spcPts val="1200"/>
              </a:spcBef>
              <a:spcAft>
                <a:spcPts val="1200"/>
              </a:spcAft>
            </a:pPr>
            <a:r>
              <a:rPr lang="ru-RU" b="1" dirty="0">
                <a:solidFill>
                  <a:srgbClr val="0070C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+</a:t>
            </a:r>
          </a:p>
          <a:p>
            <a:pPr algn="ctr"/>
            <a:r>
              <a:rPr lang="ru-RU" b="1" dirty="0" smtClean="0">
                <a:solidFill>
                  <a:srgbClr val="00B05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Материальная поддержка от Центра занятости</a:t>
            </a:r>
            <a:endParaRPr lang="ru-RU" b="1" dirty="0">
              <a:solidFill>
                <a:srgbClr val="00B05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>
              <a:spcBef>
                <a:spcPts val="600"/>
              </a:spcBef>
            </a:pPr>
            <a:r>
              <a:rPr lang="ru-RU" b="1" dirty="0" smtClean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3450 рублей </a:t>
            </a:r>
            <a:endParaRPr lang="ru-RU" b="1" dirty="0">
              <a:solidFill>
                <a:srgbClr val="C0000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835696" y="1484784"/>
            <a:ext cx="5976664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1200"/>
              </a:spcAft>
            </a:pPr>
            <a:r>
              <a:rPr lang="ru-RU" sz="2400" b="1" dirty="0">
                <a:solidFill>
                  <a:srgbClr val="0070C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Участники программы</a:t>
            </a:r>
            <a:r>
              <a:rPr lang="ru-RU" sz="2400" b="1" dirty="0" smtClean="0">
                <a:solidFill>
                  <a:srgbClr val="0070C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:  </a:t>
            </a:r>
            <a:endParaRPr lang="ru-RU" sz="2400" b="1" dirty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/>
            <a:r>
              <a:rPr lang="ru-RU" sz="1600" b="1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выпускники</a:t>
            </a:r>
            <a:r>
              <a:rPr lang="ru-RU" sz="1600" b="1" dirty="0" smtClean="0">
                <a:solidFill>
                  <a:srgbClr val="00B050"/>
                </a:solidFill>
              </a:rPr>
              <a:t> </a:t>
            </a:r>
            <a:r>
              <a:rPr lang="ru-RU" sz="1600" b="1" dirty="0">
                <a:solidFill>
                  <a:srgbClr val="00B05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образовательных организаций </a:t>
            </a:r>
            <a:r>
              <a:rPr lang="ru-RU" sz="1600" b="1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впервые ищущие работу </a:t>
            </a:r>
            <a:r>
              <a:rPr lang="ru-RU" sz="1600" b="1" dirty="0">
                <a:solidFill>
                  <a:srgbClr val="00B05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в течение года с даты выдачи им документа об образовании</a:t>
            </a:r>
            <a:r>
              <a:rPr lang="ru-RU" sz="1600" b="1" dirty="0" smtClean="0">
                <a:solidFill>
                  <a:srgbClr val="00B050"/>
                </a:solidFill>
              </a:rPr>
              <a:t>.</a:t>
            </a:r>
            <a:endParaRPr lang="ru-RU" sz="1600" b="1" dirty="0">
              <a:solidFill>
                <a:srgbClr val="00B05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044402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3059832" y="332656"/>
            <a:ext cx="569810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>
                <a:solidFill>
                  <a:srgbClr val="69B3E7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Временное трудоустройство безработных граждан </a:t>
            </a:r>
            <a:r>
              <a:rPr lang="ru-RU" b="1" dirty="0" smtClean="0">
                <a:solidFill>
                  <a:srgbClr val="69B3E7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/>
            </a:r>
            <a:br>
              <a:rPr lang="ru-RU" b="1" dirty="0" smtClean="0">
                <a:solidFill>
                  <a:srgbClr val="69B3E7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b="1" dirty="0" smtClean="0">
                <a:solidFill>
                  <a:srgbClr val="69B3E7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в </a:t>
            </a:r>
            <a:r>
              <a:rPr lang="ru-RU" b="1" dirty="0">
                <a:solidFill>
                  <a:srgbClr val="69B3E7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возрасте </a:t>
            </a:r>
            <a:r>
              <a:rPr lang="ru-RU" b="1" dirty="0" smtClean="0">
                <a:solidFill>
                  <a:srgbClr val="69B3E7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18-24 </a:t>
            </a:r>
            <a:r>
              <a:rPr lang="ru-RU" b="1" dirty="0">
                <a:solidFill>
                  <a:srgbClr val="69B3E7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лет (включительно</a:t>
            </a:r>
            <a:r>
              <a:rPr lang="ru-RU" b="1" dirty="0" smtClean="0">
                <a:solidFill>
                  <a:srgbClr val="69B3E7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) </a:t>
            </a:r>
            <a:endParaRPr lang="ru-RU" b="1" dirty="0">
              <a:solidFill>
                <a:srgbClr val="69B3E7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014637" y="3861048"/>
            <a:ext cx="7209973" cy="2523768"/>
          </a:xfrm>
          <a:prstGeom prst="rect">
            <a:avLst/>
          </a:prstGeom>
          <a:noFill/>
          <a:ln w="31750">
            <a:solidFill>
              <a:srgbClr val="69B3E7"/>
            </a:solidFill>
          </a:ln>
        </p:spPr>
        <p:txBody>
          <a:bodyPr wrap="square" rtlCol="0">
            <a:spAutoFit/>
          </a:bodyPr>
          <a:lstStyle/>
          <a:p>
            <a:pPr algn="ctr">
              <a:spcAft>
                <a:spcPts val="600"/>
              </a:spcAft>
            </a:pPr>
            <a:r>
              <a:rPr lang="ru-RU" b="1" dirty="0">
                <a:solidFill>
                  <a:srgbClr val="0070C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Оплата труда  выпускникам при трудоустройстве</a:t>
            </a:r>
          </a:p>
          <a:p>
            <a:pPr algn="ctr">
              <a:spcBef>
                <a:spcPts val="1200"/>
              </a:spcBef>
              <a:spcAft>
                <a:spcPts val="1200"/>
              </a:spcAft>
            </a:pPr>
            <a:r>
              <a:rPr lang="ru-RU" b="1" dirty="0" smtClean="0">
                <a:solidFill>
                  <a:srgbClr val="0070C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=</a:t>
            </a:r>
          </a:p>
          <a:p>
            <a:pPr algn="ctr"/>
            <a:r>
              <a:rPr lang="ru-RU" b="1" dirty="0" smtClean="0">
                <a:solidFill>
                  <a:srgbClr val="00B05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Заработная плата  от работодателя</a:t>
            </a:r>
          </a:p>
          <a:p>
            <a:pPr algn="ctr">
              <a:spcBef>
                <a:spcPts val="1200"/>
              </a:spcBef>
              <a:spcAft>
                <a:spcPts val="1200"/>
              </a:spcAft>
            </a:pPr>
            <a:r>
              <a:rPr lang="ru-RU" b="1" dirty="0">
                <a:solidFill>
                  <a:srgbClr val="0070C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+</a:t>
            </a:r>
          </a:p>
          <a:p>
            <a:pPr algn="ctr"/>
            <a:r>
              <a:rPr lang="ru-RU" b="1" dirty="0" smtClean="0">
                <a:solidFill>
                  <a:srgbClr val="00B05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Материальная поддержка от Центра занятости</a:t>
            </a:r>
            <a:endParaRPr lang="ru-RU" b="1" dirty="0">
              <a:solidFill>
                <a:srgbClr val="00B05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>
              <a:spcBef>
                <a:spcPts val="600"/>
              </a:spcBef>
            </a:pPr>
            <a:r>
              <a:rPr lang="ru-RU" b="1" dirty="0" smtClean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3450 рублей </a:t>
            </a:r>
            <a:endParaRPr lang="ru-RU" b="1" dirty="0">
              <a:solidFill>
                <a:srgbClr val="C0000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835696" y="1628800"/>
            <a:ext cx="5976664" cy="19082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1200"/>
              </a:spcAft>
            </a:pPr>
            <a:r>
              <a:rPr lang="ru-RU" sz="2400" b="1" dirty="0">
                <a:solidFill>
                  <a:srgbClr val="0070C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Участники программы:</a:t>
            </a:r>
          </a:p>
          <a:p>
            <a:pPr algn="ctr"/>
            <a:r>
              <a:rPr lang="ru-RU" sz="2000" b="1" dirty="0" smtClean="0">
                <a:solidFill>
                  <a:srgbClr val="00B050"/>
                </a:solidFill>
              </a:rPr>
              <a:t>  </a:t>
            </a:r>
            <a:r>
              <a:rPr lang="ru-RU" sz="1600" b="1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выпускники</a:t>
            </a:r>
            <a:r>
              <a:rPr lang="ru-RU" b="1" dirty="0">
                <a:solidFill>
                  <a:srgbClr val="00B05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1600" b="1" dirty="0">
                <a:solidFill>
                  <a:srgbClr val="00B05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образовательных организаций </a:t>
            </a:r>
            <a:r>
              <a:rPr lang="ru-RU" sz="1600" b="1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среднего профессионального или высшего образования </a:t>
            </a:r>
            <a:r>
              <a:rPr lang="ru-RU" sz="1600" b="1" dirty="0">
                <a:solidFill>
                  <a:srgbClr val="00B05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и ищущие работу в течение года с даты выдачи им документа об образовании и о </a:t>
            </a:r>
            <a:r>
              <a:rPr lang="ru-RU" sz="1600" b="1" dirty="0" smtClean="0">
                <a:solidFill>
                  <a:srgbClr val="00B05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квалификации</a:t>
            </a:r>
            <a:endParaRPr lang="ru-RU" sz="1600" b="1" dirty="0">
              <a:solidFill>
                <a:srgbClr val="00B05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513943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2987824" y="332656"/>
            <a:ext cx="57606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>
                <a:solidFill>
                  <a:srgbClr val="69B3E7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ПОСЛЕДОВАТЕЛЬНОСТЬ ДЕЙСТВИЙ </a:t>
            </a:r>
            <a:r>
              <a:rPr lang="ru-RU" b="1" dirty="0" smtClean="0">
                <a:solidFill>
                  <a:srgbClr val="69B3E7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/>
            </a:r>
            <a:br>
              <a:rPr lang="ru-RU" b="1" dirty="0" smtClean="0">
                <a:solidFill>
                  <a:srgbClr val="69B3E7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b="1" dirty="0" smtClean="0">
                <a:solidFill>
                  <a:srgbClr val="69B3E7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ПРИ </a:t>
            </a:r>
            <a:r>
              <a:rPr lang="ru-RU" b="1" dirty="0">
                <a:solidFill>
                  <a:srgbClr val="69B3E7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ВРЕМЕННОМ ТРУДОУСТРОЙСТВЕ </a:t>
            </a:r>
          </a:p>
        </p:txBody>
      </p:sp>
      <p:pic>
        <p:nvPicPr>
          <p:cNvPr id="11" name="Picture 2" descr="http://tr.stockfresh.com/files/f/feedough/m/71/2117326_stock-photo-side-view-of-man-walking.jp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584"/>
          <a:stretch/>
        </p:blipFill>
        <p:spPr bwMode="auto">
          <a:xfrm flipH="1">
            <a:off x="214016" y="1731691"/>
            <a:ext cx="1117623" cy="24334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95364" y="2443967"/>
            <a:ext cx="1227405" cy="12274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3512114" y="2932965"/>
            <a:ext cx="169692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Направление</a:t>
            </a:r>
          </a:p>
          <a:p>
            <a:pPr algn="ctr"/>
            <a:r>
              <a:rPr lang="ru-RU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</a:p>
          <a:p>
            <a:pPr algn="ctr"/>
            <a:r>
              <a:rPr lang="ru-RU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работу</a:t>
            </a:r>
          </a:p>
        </p:txBody>
      </p:sp>
      <p:sp>
        <p:nvSpPr>
          <p:cNvPr id="14" name="Прямоугольник 13"/>
          <p:cNvSpPr/>
          <p:nvPr/>
        </p:nvSpPr>
        <p:spPr>
          <a:xfrm>
            <a:off x="5209040" y="3736354"/>
            <a:ext cx="188324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Собеседование</a:t>
            </a:r>
          </a:p>
          <a:p>
            <a:pPr algn="ctr"/>
            <a:r>
              <a:rPr lang="ru-RU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 работодателем</a:t>
            </a:r>
          </a:p>
        </p:txBody>
      </p:sp>
      <p:sp>
        <p:nvSpPr>
          <p:cNvPr id="17" name="Прямоугольник 16"/>
          <p:cNvSpPr/>
          <p:nvPr/>
        </p:nvSpPr>
        <p:spPr>
          <a:xfrm>
            <a:off x="1655321" y="3829119"/>
            <a:ext cx="194457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Центр занятости</a:t>
            </a:r>
            <a:endParaRPr lang="ru-RU" b="1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8" name="Picture 12" descr="C:\Users\pri3\Desktop\12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320" y="1885739"/>
            <a:ext cx="1440160" cy="22322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5" name="Прямая со стрелкой 4"/>
          <p:cNvCxnSpPr/>
          <p:nvPr/>
        </p:nvCxnSpPr>
        <p:spPr>
          <a:xfrm>
            <a:off x="1259632" y="3394630"/>
            <a:ext cx="648072" cy="0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2" name="Picture 11" descr="http://sashiageru.com/upload_img/0407114850.jp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70479" y="2660792"/>
            <a:ext cx="1621801" cy="11325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24" name="Прямая со стрелкой 23"/>
          <p:cNvCxnSpPr/>
          <p:nvPr/>
        </p:nvCxnSpPr>
        <p:spPr>
          <a:xfrm>
            <a:off x="7092280" y="3356992"/>
            <a:ext cx="720080" cy="0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 стрелкой 25"/>
          <p:cNvCxnSpPr/>
          <p:nvPr/>
        </p:nvCxnSpPr>
        <p:spPr>
          <a:xfrm>
            <a:off x="4788024" y="3394630"/>
            <a:ext cx="648072" cy="0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 стрелкой 27"/>
          <p:cNvCxnSpPr/>
          <p:nvPr/>
        </p:nvCxnSpPr>
        <p:spPr>
          <a:xfrm>
            <a:off x="3347864" y="3394630"/>
            <a:ext cx="504056" cy="0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Прямоугольник 14"/>
          <p:cNvSpPr/>
          <p:nvPr/>
        </p:nvSpPr>
        <p:spPr>
          <a:xfrm>
            <a:off x="7218535" y="4129633"/>
            <a:ext cx="193899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Трудоустройство</a:t>
            </a:r>
            <a:endParaRPr lang="ru-RU" b="1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067480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59632" y="1609050"/>
            <a:ext cx="7200800" cy="41242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ru-RU" sz="2000" b="1" dirty="0">
                <a:solidFill>
                  <a:schemeClr val="tx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Остались вопросы? </a:t>
            </a:r>
          </a:p>
          <a:p>
            <a:pPr algn="ctr">
              <a:lnSpc>
                <a:spcPct val="150000"/>
              </a:lnSpc>
            </a:pPr>
            <a:endParaRPr lang="ru-RU" sz="2000" b="1" dirty="0" smtClean="0">
              <a:solidFill>
                <a:schemeClr val="tx2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>
              <a:lnSpc>
                <a:spcPct val="150000"/>
              </a:lnSpc>
            </a:pPr>
            <a:r>
              <a:rPr lang="ru-RU" sz="2000" b="1" dirty="0" smtClean="0">
                <a:solidFill>
                  <a:schemeClr val="tx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Ждем </a:t>
            </a:r>
            <a:r>
              <a:rPr lang="ru-RU" sz="2000" b="1" dirty="0">
                <a:solidFill>
                  <a:schemeClr val="tx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твоего звонка </a:t>
            </a:r>
            <a:r>
              <a:rPr lang="ru-RU" sz="2000" b="1" dirty="0" smtClean="0">
                <a:solidFill>
                  <a:schemeClr val="tx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по телефонам:</a:t>
            </a:r>
          </a:p>
          <a:p>
            <a:pPr algn="ctr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ru-RU" sz="2000" b="1" dirty="0" smtClean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350 </a:t>
            </a:r>
            <a:r>
              <a:rPr lang="ru-RU" sz="2000" b="1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66 </a:t>
            </a:r>
            <a:r>
              <a:rPr lang="ru-RU" sz="2000" b="1" dirty="0" smtClean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06 </a:t>
            </a:r>
            <a:r>
              <a:rPr lang="ru-RU" sz="2000" b="1" dirty="0" smtClean="0">
                <a:solidFill>
                  <a:schemeClr val="tx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и </a:t>
            </a:r>
            <a:r>
              <a:rPr lang="ru-RU" sz="2000" b="1" dirty="0" smtClean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350 </a:t>
            </a:r>
            <a:r>
              <a:rPr lang="ru-RU" sz="2000" b="1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02 13</a:t>
            </a:r>
          </a:p>
          <a:p>
            <a:pPr algn="just">
              <a:lnSpc>
                <a:spcPct val="150000"/>
              </a:lnSpc>
            </a:pPr>
            <a:endParaRPr lang="ru-RU" sz="2000" b="1" dirty="0" smtClean="0">
              <a:solidFill>
                <a:schemeClr val="tx2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just">
              <a:lnSpc>
                <a:spcPct val="150000"/>
              </a:lnSpc>
            </a:pPr>
            <a:endParaRPr lang="ru-RU" sz="2000" b="1" dirty="0" smtClean="0">
              <a:solidFill>
                <a:schemeClr val="tx2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>
              <a:lnSpc>
                <a:spcPct val="150000"/>
              </a:lnSpc>
            </a:pPr>
            <a:r>
              <a:rPr lang="ru-RU" sz="1600" b="1" dirty="0" smtClean="0">
                <a:solidFill>
                  <a:schemeClr val="tx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ГКУ «Екатеринбургский </a:t>
            </a:r>
            <a:r>
              <a:rPr lang="ru-RU" sz="1600" b="1" dirty="0">
                <a:solidFill>
                  <a:schemeClr val="tx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центр </a:t>
            </a:r>
            <a:r>
              <a:rPr lang="ru-RU" sz="1600" b="1" dirty="0" smtClean="0">
                <a:solidFill>
                  <a:schemeClr val="tx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занятости»</a:t>
            </a:r>
            <a:endParaRPr lang="ru-RU" sz="1600" b="1" dirty="0">
              <a:solidFill>
                <a:schemeClr val="tx2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>
              <a:lnSpc>
                <a:spcPct val="150000"/>
              </a:lnSpc>
            </a:pPr>
            <a:r>
              <a:rPr lang="ru-RU" sz="1600" b="1" dirty="0">
                <a:solidFill>
                  <a:schemeClr val="tx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г. Екатеринбург, ул. Восточная, 64</a:t>
            </a:r>
          </a:p>
          <a:p>
            <a:pPr algn="ctr">
              <a:lnSpc>
                <a:spcPct val="150000"/>
              </a:lnSpc>
            </a:pPr>
            <a:r>
              <a:rPr lang="ru-RU" sz="1600" b="1" dirty="0">
                <a:solidFill>
                  <a:schemeClr val="tx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Отдел взаимодействия с работодателями</a:t>
            </a:r>
          </a:p>
        </p:txBody>
      </p:sp>
    </p:spTree>
    <p:extLst>
      <p:ext uri="{BB962C8B-B14F-4D97-AF65-F5344CB8AC3E}">
        <p14:creationId xmlns:p14="http://schemas.microsoft.com/office/powerpoint/2010/main" val="114961739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2889</TotalTime>
  <Words>304</Words>
  <Application>Microsoft Office PowerPoint</Application>
  <PresentationFormat>Экран (4:3)</PresentationFormat>
  <Paragraphs>66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2" baseType="lpstr">
      <vt:lpstr>Arial</vt:lpstr>
      <vt:lpstr>Calibri</vt:lpstr>
      <vt:lpstr>Times New Roman</vt:lpstr>
      <vt:lpstr>Verdana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osz1</dc:creator>
  <cp:lastModifiedBy>Татьяна Александровна Федотенкова</cp:lastModifiedBy>
  <cp:revision>210</cp:revision>
  <cp:lastPrinted>2021-04-06T03:58:12Z</cp:lastPrinted>
  <dcterms:created xsi:type="dcterms:W3CDTF">2021-01-22T06:56:43Z</dcterms:created>
  <dcterms:modified xsi:type="dcterms:W3CDTF">2021-09-07T08:21:15Z</dcterms:modified>
</cp:coreProperties>
</file>