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12EE-0228-4E17-828C-1F5ECC7EB852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8AB1-C342-4280-B8C7-1AB76B27D0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Математика  3 класс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Преобразования величин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(длина, масса)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Алгоритмы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Правила работы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(в помощь ученикам и их родителям</a:t>
            </a:r>
            <a:r>
              <a:rPr lang="ru-RU" dirty="0" smtClean="0"/>
              <a:t>)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                                                                                    Екатерина Львовна </a:t>
            </a:r>
            <a:r>
              <a:rPr lang="ru-RU" sz="1400" dirty="0" err="1" smtClean="0">
                <a:solidFill>
                  <a:schemeClr val="tx1"/>
                </a:solidFill>
              </a:rPr>
              <a:t>Брусенская</a:t>
            </a:r>
            <a:endParaRPr lang="ru-RU" sz="1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img070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 l="15851" t="3453" r="4926" b="55084"/>
          <a:stretch>
            <a:fillRect/>
          </a:stretch>
        </p:blipFill>
        <p:spPr bwMode="auto">
          <a:xfrm>
            <a:off x="323850" y="188913"/>
            <a:ext cx="8569325" cy="645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162000" tIns="262800" rIns="162000" bIns="118800"/>
          <a:lstStyle/>
          <a:p>
            <a:pPr algn="just"/>
            <a:r>
              <a:rPr lang="ru-RU" sz="3600">
                <a:latin typeface="Arial" charset="0"/>
                <a:cs typeface="Arial" charset="0"/>
                <a:sym typeface="Wingdings" pitchFamily="2" charset="2"/>
              </a:rPr>
              <a:t>   </a:t>
            </a:r>
            <a:r>
              <a:rPr lang="ru-RU" sz="3000">
                <a:latin typeface="Arial" charset="0"/>
                <a:cs typeface="Arial" charset="0"/>
              </a:rPr>
              <a:t> Используя известные эталоны (соотношений единиц измерения длины и эталон преобразования чисел и единиц длины), выражу крупную единицу измерения в более мелких</a:t>
            </a:r>
          </a:p>
          <a:p>
            <a:pPr algn="just"/>
            <a:r>
              <a:rPr lang="ru-RU" sz="3600">
                <a:latin typeface="Arial" charset="0"/>
                <a:cs typeface="Arial" charset="0"/>
                <a:sym typeface="Wingdings" pitchFamily="2" charset="2"/>
              </a:rPr>
              <a:t>  </a:t>
            </a:r>
            <a:r>
              <a:rPr lang="ru-RU" sz="3000">
                <a:latin typeface="Arial" charset="0"/>
                <a:cs typeface="Arial" charset="0"/>
              </a:rPr>
              <a:t> Запишу данные в эталон соотношений единиц длины и выясню (на основе эталона умножения и деления на 10, 100, 1000), какое действие выполняется при переходе к более мелкой (а затем и более крупной) единице измерения длины.</a:t>
            </a:r>
          </a:p>
          <a:p>
            <a:pPr algn="just"/>
            <a:r>
              <a:rPr lang="ru-RU" sz="3600">
                <a:latin typeface="Arial" charset="0"/>
                <a:cs typeface="Arial" charset="0"/>
                <a:sym typeface="Wingdings" pitchFamily="2" charset="2"/>
              </a:rPr>
              <a:t>  </a:t>
            </a:r>
            <a:r>
              <a:rPr lang="ru-RU" sz="3000">
                <a:latin typeface="Arial" charset="0"/>
                <a:cs typeface="Arial" charset="0"/>
              </a:rPr>
              <a:t> Сравню полученные результаты и запишу  общий эталон соотношения единиц измерения длины.</a:t>
            </a:r>
            <a:endParaRPr lang="ru-RU" sz="24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495300" y="838200"/>
            <a:ext cx="8153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>
              <a:lnSpc>
                <a:spcPct val="130000"/>
              </a:lnSpc>
              <a:defRPr/>
            </a:pPr>
            <a:r>
              <a:rPr lang="ru-RU" sz="5400" b="1">
                <a:solidFill>
                  <a:srgbClr val="FF58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Единицы измерения   массы      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038600" y="2286000"/>
            <a:ext cx="3886200" cy="990600"/>
            <a:chOff x="2880" y="1008"/>
            <a:chExt cx="1872" cy="336"/>
          </a:xfrm>
        </p:grpSpPr>
        <p:sp>
          <p:nvSpPr>
            <p:cNvPr id="8205" name="AutoShape 6"/>
            <p:cNvSpPr>
              <a:spLocks noChangeArrowheads="1"/>
            </p:cNvSpPr>
            <p:nvPr/>
          </p:nvSpPr>
          <p:spPr bwMode="auto">
            <a:xfrm>
              <a:off x="2880" y="1008"/>
              <a:ext cx="864" cy="336"/>
            </a:xfrm>
            <a:prstGeom prst="roundRect">
              <a:avLst>
                <a:gd name="adj" fmla="val 16667"/>
              </a:avLst>
            </a:prstGeom>
            <a:solidFill>
              <a:srgbClr val="FFD1B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6" name="AutoShape 7"/>
            <p:cNvSpPr>
              <a:spLocks noChangeArrowheads="1"/>
            </p:cNvSpPr>
            <p:nvPr/>
          </p:nvSpPr>
          <p:spPr bwMode="auto">
            <a:xfrm>
              <a:off x="3888" y="1008"/>
              <a:ext cx="864" cy="336"/>
            </a:xfrm>
            <a:prstGeom prst="roundRect">
              <a:avLst>
                <a:gd name="adj" fmla="val 16667"/>
              </a:avLst>
            </a:prstGeom>
            <a:solidFill>
              <a:srgbClr val="FFD1B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114800" y="2362200"/>
            <a:ext cx="3810000" cy="860425"/>
            <a:chOff x="2784" y="824"/>
            <a:chExt cx="2335" cy="815"/>
          </a:xfrm>
        </p:grpSpPr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784" y="824"/>
              <a:ext cx="1008" cy="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ru-RU" sz="2400" b="1"/>
                <a:t>ТОННА</a:t>
              </a:r>
            </a:p>
            <a:p>
              <a:pPr algn="ctr">
                <a:lnSpc>
                  <a:spcPct val="75000"/>
                </a:lnSpc>
              </a:pPr>
              <a:r>
                <a:rPr lang="ru-RU" sz="4000" b="1" i="1">
                  <a:latin typeface="Times New Roman" pitchFamily="18" charset="0"/>
                </a:rPr>
                <a:t>т</a:t>
              </a: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4080" y="882"/>
              <a:ext cx="1039" cy="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ru-RU" sz="2400" b="1"/>
                <a:t>ЦЕНТНЕР</a:t>
              </a:r>
            </a:p>
            <a:p>
              <a:pPr algn="ctr">
                <a:lnSpc>
                  <a:spcPct val="70000"/>
                </a:lnSpc>
              </a:pPr>
              <a:r>
                <a:rPr lang="ru-RU" sz="4000" b="1" i="1">
                  <a:latin typeface="Times New Roman" pitchFamily="18" charset="0"/>
                </a:rPr>
                <a:t>ц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104900" y="3962400"/>
            <a:ext cx="6934200" cy="1143000"/>
            <a:chOff x="699" y="1776"/>
            <a:chExt cx="4368" cy="954"/>
          </a:xfrm>
        </p:grpSpPr>
        <p:sp>
          <p:nvSpPr>
            <p:cNvPr id="8199" name="Rectangle 15"/>
            <p:cNvSpPr>
              <a:spLocks noChangeArrowheads="1"/>
            </p:cNvSpPr>
            <p:nvPr/>
          </p:nvSpPr>
          <p:spPr bwMode="auto">
            <a:xfrm>
              <a:off x="699" y="1776"/>
              <a:ext cx="4368" cy="95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50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65000"/>
                </a:lnSpc>
              </a:pPr>
              <a:r>
                <a:rPr lang="ru-RU" sz="3200" b="1">
                  <a:latin typeface="Times New Roman" pitchFamily="18" charset="0"/>
                </a:rPr>
                <a:t>1 </a:t>
              </a:r>
              <a:r>
                <a:rPr lang="ru-RU" sz="3200" b="1" i="1">
                  <a:latin typeface="Times New Roman" pitchFamily="18" charset="0"/>
                </a:rPr>
                <a:t>т</a:t>
              </a:r>
              <a:r>
                <a:rPr lang="ru-RU" sz="3200" b="1">
                  <a:latin typeface="Times New Roman" pitchFamily="18" charset="0"/>
                </a:rPr>
                <a:t>            1 </a:t>
              </a:r>
              <a:r>
                <a:rPr lang="ru-RU" sz="3200" b="1" i="1">
                  <a:latin typeface="Times New Roman" pitchFamily="18" charset="0"/>
                </a:rPr>
                <a:t>ц</a:t>
              </a:r>
              <a:r>
                <a:rPr lang="ru-RU" sz="3200" b="1">
                  <a:latin typeface="Times New Roman" pitchFamily="18" charset="0"/>
                </a:rPr>
                <a:t>            1 </a:t>
              </a:r>
              <a:r>
                <a:rPr lang="ru-RU" sz="3200" b="1" i="1">
                  <a:latin typeface="Times New Roman" pitchFamily="18" charset="0"/>
                </a:rPr>
                <a:t>кг</a:t>
              </a:r>
              <a:r>
                <a:rPr lang="ru-RU" sz="3200" b="1">
                  <a:latin typeface="Times New Roman" pitchFamily="18" charset="0"/>
                </a:rPr>
                <a:t>           1 </a:t>
              </a:r>
              <a:r>
                <a:rPr lang="ru-RU" sz="3200" b="1" i="1">
                  <a:latin typeface="Times New Roman" pitchFamily="18" charset="0"/>
                </a:rPr>
                <a:t>г</a:t>
              </a:r>
            </a:p>
            <a:p>
              <a:pPr algn="ctr">
                <a:lnSpc>
                  <a:spcPct val="65000"/>
                </a:lnSpc>
              </a:pPr>
              <a:endParaRPr lang="ru-RU" sz="3200" b="1">
                <a:latin typeface="Times New Roman" pitchFamily="18" charset="0"/>
              </a:endParaRPr>
            </a:p>
            <a:p>
              <a:pPr algn="ctr">
                <a:lnSpc>
                  <a:spcPct val="65000"/>
                </a:lnSpc>
              </a:pPr>
              <a:r>
                <a:rPr lang="ru-RU" sz="3200" b="1">
                  <a:latin typeface="Times New Roman" pitchFamily="18" charset="0"/>
                </a:rPr>
                <a:t> 10              100           1000</a:t>
              </a:r>
              <a:endParaRPr lang="ru-RU" sz="4400" b="1"/>
            </a:p>
          </p:txBody>
        </p:sp>
        <p:sp>
          <p:nvSpPr>
            <p:cNvPr id="8200" name="AutoShape 16"/>
            <p:cNvSpPr>
              <a:spLocks/>
            </p:cNvSpPr>
            <p:nvPr/>
          </p:nvSpPr>
          <p:spPr bwMode="auto">
            <a:xfrm rot="-5400000">
              <a:off x="1730" y="1678"/>
              <a:ext cx="171" cy="1135"/>
            </a:xfrm>
            <a:prstGeom prst="leftBracket">
              <a:avLst>
                <a:gd name="adj" fmla="val 331871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8201" name="AutoShape 17"/>
            <p:cNvSpPr>
              <a:spLocks/>
            </p:cNvSpPr>
            <p:nvPr/>
          </p:nvSpPr>
          <p:spPr bwMode="auto">
            <a:xfrm rot="-5400000">
              <a:off x="2872" y="1736"/>
              <a:ext cx="171" cy="1020"/>
            </a:xfrm>
            <a:prstGeom prst="leftBracket">
              <a:avLst>
                <a:gd name="adj" fmla="val 298246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8202" name="AutoShape 18"/>
            <p:cNvSpPr>
              <a:spLocks/>
            </p:cNvSpPr>
            <p:nvPr/>
          </p:nvSpPr>
          <p:spPr bwMode="auto">
            <a:xfrm rot="-5400000">
              <a:off x="3970" y="1742"/>
              <a:ext cx="171" cy="1008"/>
            </a:xfrm>
            <a:prstGeom prst="leftBracket">
              <a:avLst>
                <a:gd name="adj" fmla="val 294737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vert="eaVert" lIns="18000" tIns="10800" rIns="18000" bIns="10800"/>
            <a:lstStyle/>
            <a:p>
              <a:endParaRPr lang="ru-RU">
                <a:solidFill>
                  <a:srgbClr val="002C58"/>
                </a:solidFill>
              </a:endParaRPr>
            </a:p>
          </p:txBody>
        </p:sp>
      </p:grpSp>
      <p:sp>
        <p:nvSpPr>
          <p:cNvPr id="8198" name="Rectangle 24"/>
          <p:cNvSpPr>
            <a:spLocks noChangeArrowheads="1"/>
          </p:cNvSpPr>
          <p:nvPr/>
        </p:nvSpPr>
        <p:spPr bwMode="auto">
          <a:xfrm>
            <a:off x="1752600" y="5287963"/>
            <a:ext cx="184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1200">
              <a:latin typeface="Arial" charset="0"/>
              <a:cs typeface="Times New Roman" pitchFamily="18" charset="0"/>
            </a:endParaRPr>
          </a:p>
          <a:p>
            <a:pPr eaLnBrk="0" hangingPunct="0"/>
            <a:endParaRPr lang="ru-RU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143000" y="533400"/>
            <a:ext cx="6934200" cy="1143000"/>
            <a:chOff x="864" y="1152"/>
            <a:chExt cx="3984" cy="768"/>
          </a:xfrm>
        </p:grpSpPr>
        <p:sp>
          <p:nvSpPr>
            <p:cNvPr id="1040" name="Rectangle 11"/>
            <p:cNvSpPr>
              <a:spLocks noChangeArrowheads="1"/>
            </p:cNvSpPr>
            <p:nvPr/>
          </p:nvSpPr>
          <p:spPr bwMode="auto">
            <a:xfrm>
              <a:off x="864" y="1152"/>
              <a:ext cx="3984" cy="76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50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65000"/>
                </a:lnSpc>
                <a:spcBef>
                  <a:spcPct val="10000"/>
                </a:spcBef>
              </a:pPr>
              <a:r>
                <a:rPr lang="ru-RU" sz="2800">
                  <a:latin typeface="Times New Roman" pitchFamily="18" charset="0"/>
                </a:rPr>
                <a:t>1 т            1 ц            1 кг          1 г</a:t>
              </a:r>
            </a:p>
            <a:p>
              <a:pPr algn="ctr">
                <a:lnSpc>
                  <a:spcPct val="65000"/>
                </a:lnSpc>
                <a:spcBef>
                  <a:spcPct val="10000"/>
                </a:spcBef>
              </a:pPr>
              <a:endParaRPr lang="ru-RU" sz="2800">
                <a:latin typeface="Times New Roman" pitchFamily="18" charset="0"/>
              </a:endParaRPr>
            </a:p>
            <a:p>
              <a:pPr algn="ctr">
                <a:lnSpc>
                  <a:spcPct val="65000"/>
                </a:lnSpc>
                <a:spcBef>
                  <a:spcPct val="10000"/>
                </a:spcBef>
              </a:pPr>
              <a:r>
                <a:rPr lang="ru-RU" sz="2800">
                  <a:latin typeface="Times New Roman" pitchFamily="18" charset="0"/>
                </a:rPr>
                <a:t>10              100           1000</a:t>
              </a:r>
              <a:endParaRPr lang="ru-RU" sz="4000"/>
            </a:p>
          </p:txBody>
        </p:sp>
        <p:sp>
          <p:nvSpPr>
            <p:cNvPr id="1041" name="AutoShape 12"/>
            <p:cNvSpPr>
              <a:spLocks/>
            </p:cNvSpPr>
            <p:nvPr/>
          </p:nvSpPr>
          <p:spPr bwMode="auto">
            <a:xfrm rot="-5400000">
              <a:off x="1920" y="1104"/>
              <a:ext cx="144" cy="816"/>
            </a:xfrm>
            <a:prstGeom prst="leftBracket">
              <a:avLst>
                <a:gd name="adj" fmla="val 283333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1042" name="AutoShape 13"/>
            <p:cNvSpPr>
              <a:spLocks/>
            </p:cNvSpPr>
            <p:nvPr/>
          </p:nvSpPr>
          <p:spPr bwMode="auto">
            <a:xfrm rot="-5400000">
              <a:off x="2784" y="1104"/>
              <a:ext cx="144" cy="816"/>
            </a:xfrm>
            <a:prstGeom prst="leftBracket">
              <a:avLst>
                <a:gd name="adj" fmla="val 283333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1043" name="AutoShape 14"/>
            <p:cNvSpPr>
              <a:spLocks/>
            </p:cNvSpPr>
            <p:nvPr/>
          </p:nvSpPr>
          <p:spPr bwMode="auto">
            <a:xfrm rot="-5400000">
              <a:off x="3648" y="1104"/>
              <a:ext cx="144" cy="816"/>
            </a:xfrm>
            <a:prstGeom prst="leftBracket">
              <a:avLst>
                <a:gd name="adj" fmla="val 283333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vert="eaVert" lIns="18000" tIns="10800" rIns="18000" bIns="10800"/>
            <a:lstStyle/>
            <a:p>
              <a:endParaRPr lang="ru-RU">
                <a:solidFill>
                  <a:srgbClr val="002C58"/>
                </a:solidFill>
              </a:endParaRP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572000" y="2133600"/>
            <a:ext cx="4114800" cy="2667000"/>
            <a:chOff x="1778" y="12277"/>
            <a:chExt cx="4151" cy="3049"/>
          </a:xfrm>
        </p:grpSpPr>
        <p:sp>
          <p:nvSpPr>
            <p:cNvPr id="1035" name="Line 25"/>
            <p:cNvSpPr>
              <a:spLocks noChangeShapeType="1"/>
            </p:cNvSpPr>
            <p:nvPr/>
          </p:nvSpPr>
          <p:spPr bwMode="auto">
            <a:xfrm>
              <a:off x="3758" y="13319"/>
              <a:ext cx="13" cy="4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8" name="Rectangle 26"/>
            <p:cNvSpPr>
              <a:spLocks noChangeArrowheads="1"/>
            </p:cNvSpPr>
            <p:nvPr/>
          </p:nvSpPr>
          <p:spPr bwMode="auto">
            <a:xfrm>
              <a:off x="1789" y="12277"/>
              <a:ext cx="41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2E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85000"/>
                </a:lnSpc>
                <a:defRPr/>
              </a:pPr>
              <a:r>
                <a:rPr lang="ru-RU" sz="200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Зачеркнуть одинаковое количество нулей в делимом и делителе, начиная с делителя</a:t>
              </a:r>
              <a:endParaRPr lang="ru-RU" sz="32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3339" name="Rectangle 27"/>
            <p:cNvSpPr>
              <a:spLocks noChangeArrowheads="1"/>
            </p:cNvSpPr>
            <p:nvPr/>
          </p:nvSpPr>
          <p:spPr bwMode="auto">
            <a:xfrm>
              <a:off x="1778" y="14760"/>
              <a:ext cx="4140" cy="5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82800"/>
            <a:lstStyle/>
            <a:p>
              <a:pPr algn="ctr">
                <a:defRPr/>
              </a:pPr>
              <a:r>
                <a:rPr lang="ru-RU" sz="200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Записать ответ</a:t>
              </a:r>
            </a:p>
          </p:txBody>
        </p:sp>
        <p:sp>
          <p:nvSpPr>
            <p:cNvPr id="1038" name="Line 28"/>
            <p:cNvSpPr>
              <a:spLocks noChangeShapeType="1"/>
            </p:cNvSpPr>
            <p:nvPr/>
          </p:nvSpPr>
          <p:spPr bwMode="auto">
            <a:xfrm flipH="1">
              <a:off x="3758" y="14219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1" name="Rectangle 29"/>
            <p:cNvSpPr>
              <a:spLocks noChangeArrowheads="1"/>
            </p:cNvSpPr>
            <p:nvPr/>
          </p:nvSpPr>
          <p:spPr bwMode="auto">
            <a:xfrm>
              <a:off x="1789" y="13765"/>
              <a:ext cx="4140" cy="5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82800"/>
            <a:lstStyle/>
            <a:p>
              <a:pPr algn="ctr">
                <a:defRPr/>
              </a:pPr>
              <a:r>
                <a:rPr lang="ru-RU" sz="2000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Выполнить деление</a:t>
              </a:r>
            </a:p>
          </p:txBody>
        </p:sp>
      </p:grpSp>
      <p:sp>
        <p:nvSpPr>
          <p:cNvPr id="1030" name="Rectangle 3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066800" y="5562600"/>
            <a:ext cx="7391400" cy="609600"/>
            <a:chOff x="672" y="3744"/>
            <a:chExt cx="4656" cy="384"/>
          </a:xfrm>
        </p:grpSpPr>
        <p:sp>
          <p:nvSpPr>
            <p:cNvPr id="1034" name="Rectangle 30"/>
            <p:cNvSpPr>
              <a:spLocks noChangeArrowheads="1"/>
            </p:cNvSpPr>
            <p:nvPr/>
          </p:nvSpPr>
          <p:spPr bwMode="auto">
            <a:xfrm>
              <a:off x="672" y="3744"/>
              <a:ext cx="4656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82800"/>
            <a:lstStyle/>
            <a:p>
              <a:pPr algn="ctr"/>
              <a:r>
                <a:rPr lang="ru-RU" sz="2800" b="1" i="1">
                  <a:latin typeface="Times New Roman" pitchFamily="18" charset="0"/>
                </a:rPr>
                <a:t>а </a:t>
              </a:r>
              <a:r>
                <a:rPr lang="ru-RU" sz="2800" b="1">
                  <a:latin typeface="Times New Roman" pitchFamily="18" charset="0"/>
                </a:rPr>
                <a:t>: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en-US" sz="2800" b="1" i="1">
                  <a:latin typeface="Times New Roman" pitchFamily="18" charset="0"/>
                </a:rPr>
                <a:t>b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ru-RU" sz="2800" b="1">
                  <a:latin typeface="Times New Roman" pitchFamily="18" charset="0"/>
                </a:rPr>
                <a:t>=</a:t>
              </a:r>
              <a:r>
                <a:rPr lang="ru-RU" sz="2800" b="1" i="1">
                  <a:latin typeface="Times New Roman" pitchFamily="18" charset="0"/>
                </a:rPr>
                <a:t> с </a:t>
              </a:r>
              <a:r>
                <a:rPr lang="ru-RU" sz="2800" b="1">
                  <a:latin typeface="Times New Roman" pitchFamily="18" charset="0"/>
                </a:rPr>
                <a:t>( ост</a:t>
              </a:r>
              <a:r>
                <a:rPr lang="ru-RU" sz="2800" b="1" i="1">
                  <a:latin typeface="Times New Roman" pitchFamily="18" charset="0"/>
                </a:rPr>
                <a:t>. </a:t>
              </a:r>
              <a:r>
                <a:rPr lang="en-US" sz="2800" b="1" i="1">
                  <a:latin typeface="Times New Roman" pitchFamily="18" charset="0"/>
                </a:rPr>
                <a:t>r</a:t>
              </a:r>
              <a:r>
                <a:rPr lang="ru-RU" sz="2800" b="1">
                  <a:latin typeface="Times New Roman" pitchFamily="18" charset="0"/>
                </a:rPr>
                <a:t>)         </a:t>
              </a:r>
              <a:r>
                <a:rPr lang="ru-RU" sz="2800" b="1" i="1">
                  <a:latin typeface="Times New Roman" pitchFamily="18" charset="0"/>
                </a:rPr>
                <a:t>   с · b </a:t>
              </a:r>
              <a:r>
                <a:rPr lang="ru-RU" sz="2800" b="1">
                  <a:latin typeface="Times New Roman" pitchFamily="18" charset="0"/>
                </a:rPr>
                <a:t>+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en-US" sz="2800" b="1" i="1">
                  <a:latin typeface="Times New Roman" pitchFamily="18" charset="0"/>
                </a:rPr>
                <a:t>r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ru-RU" sz="2800" b="1">
                  <a:latin typeface="Times New Roman" pitchFamily="18" charset="0"/>
                </a:rPr>
                <a:t>=</a:t>
              </a:r>
              <a:r>
                <a:rPr lang="ru-RU" sz="2800" b="1" i="1">
                  <a:latin typeface="Times New Roman" pitchFamily="18" charset="0"/>
                </a:rPr>
                <a:t> а</a:t>
              </a:r>
              <a:r>
                <a:rPr lang="ru-RU" sz="2800" b="1">
                  <a:latin typeface="Times New Roman" pitchFamily="18" charset="0"/>
                </a:rPr>
                <a:t>,  </a:t>
              </a:r>
              <a:r>
                <a:rPr lang="en-US" sz="2800" b="1" i="1">
                  <a:latin typeface="Times New Roman" pitchFamily="18" charset="0"/>
                </a:rPr>
                <a:t>r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ru-RU" sz="2800" b="1">
                  <a:latin typeface="Times New Roman" pitchFamily="18" charset="0"/>
                </a:rPr>
                <a:t>&lt; </a:t>
              </a:r>
              <a:r>
                <a:rPr lang="en-US" sz="2800" b="1" i="1">
                  <a:latin typeface="Times New Roman" pitchFamily="18" charset="0"/>
                </a:rPr>
                <a:t>b</a:t>
              </a:r>
              <a:endParaRPr lang="ru-RU" sz="4000" b="1"/>
            </a:p>
          </p:txBody>
        </p:sp>
        <p:graphicFrame>
          <p:nvGraphicFramePr>
            <p:cNvPr id="1026" name="Object 32"/>
            <p:cNvGraphicFramePr>
              <a:graphicFrameLocks noChangeAspect="1"/>
            </p:cNvGraphicFramePr>
            <p:nvPr/>
          </p:nvGraphicFramePr>
          <p:xfrm>
            <a:off x="2736" y="3840"/>
            <a:ext cx="480" cy="253"/>
          </p:xfrm>
          <a:graphic>
            <a:graphicData uri="http://schemas.openxmlformats.org/presentationml/2006/ole">
              <p:oleObj spid="_x0000_s1026" name="Microsoft Equation 3.0" r:id="rId3" imgW="215713" imgH="152268" progId="Equation.3">
                <p:embed/>
              </p:oleObj>
            </a:graphicData>
          </a:graphic>
        </p:graphicFrame>
      </p:grpSp>
      <p:sp>
        <p:nvSpPr>
          <p:cNvPr id="1032" name="Rectangle 36"/>
          <p:cNvSpPr>
            <a:spLocks noChangeArrowheads="1"/>
          </p:cNvSpPr>
          <p:nvPr/>
        </p:nvSpPr>
        <p:spPr bwMode="auto">
          <a:xfrm>
            <a:off x="533400" y="2133600"/>
            <a:ext cx="3810000" cy="297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33" name="Text Box 39"/>
          <p:cNvSpPr txBox="1">
            <a:spLocks noChangeArrowheads="1"/>
          </p:cNvSpPr>
          <p:nvPr/>
        </p:nvSpPr>
        <p:spPr bwMode="auto">
          <a:xfrm>
            <a:off x="609600" y="2362200"/>
            <a:ext cx="3810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 При умножении на 100, к числу справа приписать 2 нуля. </a:t>
            </a:r>
          </a:p>
          <a:p>
            <a:r>
              <a:rPr lang="ru-RU" sz="2400"/>
              <a:t> При умножении на 1000, можно к числу справа приписать 3 нуля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09600" y="304800"/>
            <a:ext cx="8229600" cy="1143000"/>
            <a:chOff x="384" y="336"/>
            <a:chExt cx="5184" cy="864"/>
          </a:xfrm>
        </p:grpSpPr>
        <p:sp>
          <p:nvSpPr>
            <p:cNvPr id="1049" name="Rectangle 6"/>
            <p:cNvSpPr>
              <a:spLocks noChangeArrowheads="1"/>
            </p:cNvSpPr>
            <p:nvPr/>
          </p:nvSpPr>
          <p:spPr bwMode="auto">
            <a:xfrm>
              <a:off x="384" y="336"/>
              <a:ext cx="518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C44F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2800">
                  <a:latin typeface="Times New Roman" pitchFamily="18" charset="0"/>
                </a:rPr>
                <a:t>1 км            1 м             1 дм           1 см           1 мм</a:t>
              </a:r>
            </a:p>
            <a:p>
              <a:pPr algn="ctr">
                <a:lnSpc>
                  <a:spcPct val="55000"/>
                </a:lnSpc>
              </a:pPr>
              <a:endParaRPr lang="ru-RU" sz="2800">
                <a:latin typeface="Times New Roman" pitchFamily="18" charset="0"/>
              </a:endParaRPr>
            </a:p>
            <a:p>
              <a:pPr algn="ctr">
                <a:lnSpc>
                  <a:spcPct val="55000"/>
                </a:lnSpc>
              </a:pPr>
              <a:endParaRPr lang="ru-RU" sz="2800">
                <a:latin typeface="Times New Roman" pitchFamily="18" charset="0"/>
              </a:endParaRPr>
            </a:p>
            <a:p>
              <a:pPr algn="ctr">
                <a:lnSpc>
                  <a:spcPct val="48000"/>
                </a:lnSpc>
              </a:pPr>
              <a:r>
                <a:rPr lang="ru-RU" sz="2800">
                  <a:latin typeface="Times New Roman" pitchFamily="18" charset="0"/>
                </a:rPr>
                <a:t>1000             10                10	         10</a:t>
              </a:r>
              <a:endParaRPr lang="ru-RU" sz="2800"/>
            </a:p>
          </p:txBody>
        </p:sp>
        <p:sp>
          <p:nvSpPr>
            <p:cNvPr id="1050" name="AutoShape 7"/>
            <p:cNvSpPr>
              <a:spLocks/>
            </p:cNvSpPr>
            <p:nvPr/>
          </p:nvSpPr>
          <p:spPr bwMode="auto">
            <a:xfrm rot="-5400000">
              <a:off x="1236" y="252"/>
              <a:ext cx="174" cy="1014"/>
            </a:xfrm>
            <a:prstGeom prst="leftBracket">
              <a:avLst>
                <a:gd name="adj" fmla="val 291379"/>
              </a:avLst>
            </a:prstGeom>
            <a:noFill/>
            <a:ln w="9525">
              <a:solidFill>
                <a:srgbClr val="C44F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1051" name="AutoShape 8"/>
            <p:cNvSpPr>
              <a:spLocks/>
            </p:cNvSpPr>
            <p:nvPr/>
          </p:nvSpPr>
          <p:spPr bwMode="auto">
            <a:xfrm rot="-5400000">
              <a:off x="2340" y="252"/>
              <a:ext cx="174" cy="1014"/>
            </a:xfrm>
            <a:prstGeom prst="leftBracket">
              <a:avLst>
                <a:gd name="adj" fmla="val 291379"/>
              </a:avLst>
            </a:prstGeom>
            <a:noFill/>
            <a:ln w="9525">
              <a:solidFill>
                <a:srgbClr val="C44F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1052" name="AutoShape 9"/>
            <p:cNvSpPr>
              <a:spLocks/>
            </p:cNvSpPr>
            <p:nvPr/>
          </p:nvSpPr>
          <p:spPr bwMode="auto">
            <a:xfrm rot="-5400000">
              <a:off x="3444" y="252"/>
              <a:ext cx="174" cy="1014"/>
            </a:xfrm>
            <a:prstGeom prst="leftBracket">
              <a:avLst>
                <a:gd name="adj" fmla="val 291379"/>
              </a:avLst>
            </a:prstGeom>
            <a:noFill/>
            <a:ln w="9525">
              <a:solidFill>
                <a:srgbClr val="C44F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1053" name="AutoShape 10"/>
            <p:cNvSpPr>
              <a:spLocks/>
            </p:cNvSpPr>
            <p:nvPr/>
          </p:nvSpPr>
          <p:spPr bwMode="auto">
            <a:xfrm rot="-5400000">
              <a:off x="4548" y="252"/>
              <a:ext cx="174" cy="1014"/>
            </a:xfrm>
            <a:prstGeom prst="leftBracket">
              <a:avLst>
                <a:gd name="adj" fmla="val 291379"/>
              </a:avLst>
            </a:prstGeom>
            <a:noFill/>
            <a:ln w="9525">
              <a:solidFill>
                <a:srgbClr val="C44F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143000" y="1676400"/>
            <a:ext cx="6934200" cy="1143000"/>
            <a:chOff x="864" y="1152"/>
            <a:chExt cx="3984" cy="768"/>
          </a:xfrm>
        </p:grpSpPr>
        <p:sp>
          <p:nvSpPr>
            <p:cNvPr id="1045" name="Rectangle 11"/>
            <p:cNvSpPr>
              <a:spLocks noChangeArrowheads="1"/>
            </p:cNvSpPr>
            <p:nvPr/>
          </p:nvSpPr>
          <p:spPr bwMode="auto">
            <a:xfrm>
              <a:off x="864" y="1152"/>
              <a:ext cx="3984" cy="76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50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lnSpc>
                  <a:spcPct val="65000"/>
                </a:lnSpc>
                <a:spcBef>
                  <a:spcPct val="10000"/>
                </a:spcBef>
              </a:pPr>
              <a:r>
                <a:rPr lang="ru-RU" sz="2800">
                  <a:latin typeface="Times New Roman" pitchFamily="18" charset="0"/>
                </a:rPr>
                <a:t>1 т            1 ц            1 кг          1 г</a:t>
              </a:r>
            </a:p>
            <a:p>
              <a:pPr algn="ctr">
                <a:lnSpc>
                  <a:spcPct val="65000"/>
                </a:lnSpc>
                <a:spcBef>
                  <a:spcPct val="10000"/>
                </a:spcBef>
              </a:pPr>
              <a:endParaRPr lang="ru-RU" sz="2800">
                <a:latin typeface="Times New Roman" pitchFamily="18" charset="0"/>
              </a:endParaRPr>
            </a:p>
            <a:p>
              <a:pPr algn="ctr">
                <a:lnSpc>
                  <a:spcPct val="65000"/>
                </a:lnSpc>
                <a:spcBef>
                  <a:spcPct val="10000"/>
                </a:spcBef>
              </a:pPr>
              <a:r>
                <a:rPr lang="ru-RU" sz="2800">
                  <a:latin typeface="Times New Roman" pitchFamily="18" charset="0"/>
                </a:rPr>
                <a:t>10              100           1000</a:t>
              </a:r>
              <a:endParaRPr lang="ru-RU" sz="4000"/>
            </a:p>
          </p:txBody>
        </p:sp>
        <p:sp>
          <p:nvSpPr>
            <p:cNvPr id="1046" name="AutoShape 12"/>
            <p:cNvSpPr>
              <a:spLocks/>
            </p:cNvSpPr>
            <p:nvPr/>
          </p:nvSpPr>
          <p:spPr bwMode="auto">
            <a:xfrm rot="-5400000">
              <a:off x="1920" y="1104"/>
              <a:ext cx="144" cy="816"/>
            </a:xfrm>
            <a:prstGeom prst="leftBracket">
              <a:avLst>
                <a:gd name="adj" fmla="val 283333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1047" name="AutoShape 13"/>
            <p:cNvSpPr>
              <a:spLocks/>
            </p:cNvSpPr>
            <p:nvPr/>
          </p:nvSpPr>
          <p:spPr bwMode="auto">
            <a:xfrm rot="-5400000">
              <a:off x="2784" y="1104"/>
              <a:ext cx="144" cy="816"/>
            </a:xfrm>
            <a:prstGeom prst="leftBracket">
              <a:avLst>
                <a:gd name="adj" fmla="val 283333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sp>
          <p:nvSpPr>
            <p:cNvPr id="1048" name="AutoShape 14"/>
            <p:cNvSpPr>
              <a:spLocks/>
            </p:cNvSpPr>
            <p:nvPr/>
          </p:nvSpPr>
          <p:spPr bwMode="auto">
            <a:xfrm rot="-5400000">
              <a:off x="3648" y="1104"/>
              <a:ext cx="144" cy="816"/>
            </a:xfrm>
            <a:prstGeom prst="leftBracket">
              <a:avLst>
                <a:gd name="adj" fmla="val 283333"/>
              </a:avLst>
            </a:prstGeom>
            <a:noFill/>
            <a:ln w="19050">
              <a:solidFill>
                <a:srgbClr val="005000"/>
              </a:solidFill>
              <a:round/>
              <a:headEnd/>
              <a:tailEnd/>
            </a:ln>
          </p:spPr>
          <p:txBody>
            <a:bodyPr vert="eaVert" lIns="18000" tIns="10800" rIns="18000" bIns="10800"/>
            <a:lstStyle/>
            <a:p>
              <a:endParaRPr lang="ru-RU">
                <a:solidFill>
                  <a:srgbClr val="002C58"/>
                </a:solidFill>
              </a:endParaRP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533400" y="2971800"/>
            <a:ext cx="3429000" cy="2895600"/>
            <a:chOff x="288" y="2195"/>
            <a:chExt cx="2160" cy="1916"/>
          </a:xfrm>
        </p:grpSpPr>
        <p:sp>
          <p:nvSpPr>
            <p:cNvPr id="13330" name="Rectangle 18"/>
            <p:cNvSpPr>
              <a:spLocks noChangeArrowheads="1"/>
            </p:cNvSpPr>
            <p:nvPr/>
          </p:nvSpPr>
          <p:spPr bwMode="auto">
            <a:xfrm>
              <a:off x="288" y="2195"/>
              <a:ext cx="2160" cy="57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75000"/>
                </a:lnSpc>
                <a:defRPr/>
              </a:pPr>
              <a:r>
                <a:rPr lang="ru-RU" sz="2000" b="1" dirty="0">
                  <a:solidFill>
                    <a:srgbClr val="002C58"/>
                  </a:solidFill>
                  <a:latin typeface="+mn-lt"/>
                </a:rPr>
                <a:t>Записать числа друг под другом, сместив все нули вправо</a:t>
              </a:r>
              <a:endParaRPr lang="ru-RU" sz="3200" b="1" dirty="0">
                <a:solidFill>
                  <a:srgbClr val="002C58"/>
                </a:solidFill>
                <a:latin typeface="+mn-lt"/>
              </a:endParaRPr>
            </a:p>
          </p:txBody>
        </p:sp>
        <p:sp>
          <p:nvSpPr>
            <p:cNvPr id="13331" name="Rectangle 19"/>
            <p:cNvSpPr>
              <a:spLocks noChangeArrowheads="1"/>
            </p:cNvSpPr>
            <p:nvPr/>
          </p:nvSpPr>
          <p:spPr bwMode="auto">
            <a:xfrm>
              <a:off x="288" y="3658"/>
              <a:ext cx="2160" cy="45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 tIns="82800" anchor="ctr"/>
            <a:lstStyle/>
            <a:p>
              <a:pPr algn="ctr">
                <a:lnSpc>
                  <a:spcPct val="75000"/>
                </a:lnSpc>
                <a:defRPr/>
              </a:pPr>
              <a:r>
                <a:rPr lang="ru-RU" sz="2000" b="1">
                  <a:solidFill>
                    <a:srgbClr val="002C58"/>
                  </a:solidFill>
                  <a:latin typeface="+mn-lt"/>
                </a:rPr>
                <a:t>Приписать к ответу все нули</a:t>
              </a:r>
              <a:endParaRPr lang="ru-RU" sz="3200" b="1">
                <a:solidFill>
                  <a:srgbClr val="002C58"/>
                </a:solidFill>
                <a:latin typeface="+mn-lt"/>
              </a:endParaRPr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 flipH="1">
              <a:off x="1344" y="2771"/>
              <a:ext cx="0" cy="20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n-lt"/>
              </a:endParaRPr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 flipH="1">
              <a:off x="1296" y="3456"/>
              <a:ext cx="0" cy="192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n-lt"/>
              </a:endParaRPr>
            </a:p>
          </p:txBody>
        </p:sp>
        <p:sp>
          <p:nvSpPr>
            <p:cNvPr id="13334" name="Rectangle 22"/>
            <p:cNvSpPr>
              <a:spLocks noChangeArrowheads="1"/>
            </p:cNvSpPr>
            <p:nvPr/>
          </p:nvSpPr>
          <p:spPr bwMode="auto">
            <a:xfrm>
              <a:off x="288" y="2994"/>
              <a:ext cx="2160" cy="45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 tIns="82800" anchor="ctr"/>
            <a:lstStyle/>
            <a:p>
              <a:pPr algn="ctr">
                <a:lnSpc>
                  <a:spcPct val="75000"/>
                </a:lnSpc>
                <a:defRPr/>
              </a:pPr>
              <a:r>
                <a:rPr lang="ru-RU" sz="2000" b="1">
                  <a:solidFill>
                    <a:srgbClr val="002C58"/>
                  </a:solidFill>
                  <a:latin typeface="+mn-lt"/>
                </a:rPr>
                <a:t>Умножить числа, не глядя на нули</a:t>
              </a:r>
              <a:endParaRPr lang="ru-RU" sz="3200" b="1">
                <a:solidFill>
                  <a:srgbClr val="002C58"/>
                </a:solidFill>
                <a:latin typeface="+mn-lt"/>
              </a:endParaRP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4191000" y="2971800"/>
            <a:ext cx="4495800" cy="2667000"/>
            <a:chOff x="1778" y="12277"/>
            <a:chExt cx="4151" cy="3049"/>
          </a:xfrm>
        </p:grpSpPr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>
              <a:off x="3758" y="13319"/>
              <a:ext cx="13" cy="4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n-lt"/>
              </a:endParaRPr>
            </a:p>
          </p:txBody>
        </p:sp>
        <p:sp>
          <p:nvSpPr>
            <p:cNvPr id="13338" name="Rectangle 26"/>
            <p:cNvSpPr>
              <a:spLocks noChangeArrowheads="1"/>
            </p:cNvSpPr>
            <p:nvPr/>
          </p:nvSpPr>
          <p:spPr bwMode="auto">
            <a:xfrm>
              <a:off x="1790" y="12277"/>
              <a:ext cx="4139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2E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85000"/>
                </a:lnSpc>
                <a:defRPr/>
              </a:pPr>
              <a:r>
                <a:rPr lang="ru-RU" sz="2000" b="1">
                  <a:solidFill>
                    <a:srgbClr val="024608"/>
                  </a:solidFill>
                  <a:latin typeface="+mn-lt"/>
                </a:rPr>
                <a:t>Зачеркнуть одинаковое количество нулей в делимом и делителе, начиная с делителя</a:t>
              </a:r>
              <a:endParaRPr lang="ru-RU" sz="3200" b="1">
                <a:solidFill>
                  <a:srgbClr val="024608"/>
                </a:solidFill>
                <a:latin typeface="+mn-lt"/>
              </a:endParaRPr>
            </a:p>
          </p:txBody>
        </p:sp>
        <p:sp>
          <p:nvSpPr>
            <p:cNvPr id="13339" name="Rectangle 27"/>
            <p:cNvSpPr>
              <a:spLocks noChangeArrowheads="1"/>
            </p:cNvSpPr>
            <p:nvPr/>
          </p:nvSpPr>
          <p:spPr bwMode="auto">
            <a:xfrm>
              <a:off x="1778" y="14760"/>
              <a:ext cx="4139" cy="5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82800"/>
            <a:lstStyle/>
            <a:p>
              <a:pPr algn="ctr">
                <a:defRPr/>
              </a:pPr>
              <a:r>
                <a:rPr lang="ru-RU" sz="2000" b="1">
                  <a:solidFill>
                    <a:srgbClr val="024608"/>
                  </a:solidFill>
                  <a:latin typeface="+mn-lt"/>
                </a:rPr>
                <a:t>Записать ответ</a:t>
              </a:r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 flipH="1">
              <a:off x="3758" y="14219"/>
              <a:ext cx="0" cy="5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ru-RU" b="1">
                <a:latin typeface="+mn-lt"/>
              </a:endParaRPr>
            </a:p>
          </p:txBody>
        </p:sp>
        <p:sp>
          <p:nvSpPr>
            <p:cNvPr id="13341" name="Rectangle 29"/>
            <p:cNvSpPr>
              <a:spLocks noChangeArrowheads="1"/>
            </p:cNvSpPr>
            <p:nvPr/>
          </p:nvSpPr>
          <p:spPr bwMode="auto">
            <a:xfrm>
              <a:off x="1790" y="13765"/>
              <a:ext cx="4139" cy="5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82800"/>
            <a:lstStyle/>
            <a:p>
              <a:pPr algn="ctr">
                <a:defRPr/>
              </a:pPr>
              <a:r>
                <a:rPr lang="ru-RU" sz="2000" b="1">
                  <a:solidFill>
                    <a:srgbClr val="024608"/>
                  </a:solidFill>
                  <a:latin typeface="+mn-lt"/>
                </a:rPr>
                <a:t>Выполнить деление</a:t>
              </a:r>
            </a:p>
          </p:txBody>
        </p:sp>
      </p:grpSp>
      <p:sp>
        <p:nvSpPr>
          <p:cNvPr id="1032" name="Rectangle 3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1066800" y="6019800"/>
            <a:ext cx="7391400" cy="609600"/>
            <a:chOff x="672" y="3744"/>
            <a:chExt cx="4656" cy="384"/>
          </a:xfrm>
        </p:grpSpPr>
        <p:sp>
          <p:nvSpPr>
            <p:cNvPr id="1034" name="Rectangle 30"/>
            <p:cNvSpPr>
              <a:spLocks noChangeArrowheads="1"/>
            </p:cNvSpPr>
            <p:nvPr/>
          </p:nvSpPr>
          <p:spPr bwMode="auto">
            <a:xfrm>
              <a:off x="672" y="3744"/>
              <a:ext cx="4656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tIns="82800"/>
            <a:lstStyle/>
            <a:p>
              <a:pPr algn="ctr"/>
              <a:r>
                <a:rPr lang="ru-RU" sz="2800" b="1" i="1">
                  <a:latin typeface="Times New Roman" pitchFamily="18" charset="0"/>
                </a:rPr>
                <a:t>а </a:t>
              </a:r>
              <a:r>
                <a:rPr lang="ru-RU" sz="2800" b="1">
                  <a:latin typeface="Times New Roman" pitchFamily="18" charset="0"/>
                </a:rPr>
                <a:t>: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en-US" sz="2800" b="1" i="1">
                  <a:latin typeface="Times New Roman" pitchFamily="18" charset="0"/>
                </a:rPr>
                <a:t>b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ru-RU" sz="2800" b="1">
                  <a:latin typeface="Times New Roman" pitchFamily="18" charset="0"/>
                </a:rPr>
                <a:t>=</a:t>
              </a:r>
              <a:r>
                <a:rPr lang="ru-RU" sz="2800" b="1" i="1">
                  <a:latin typeface="Times New Roman" pitchFamily="18" charset="0"/>
                </a:rPr>
                <a:t> с </a:t>
              </a:r>
              <a:r>
                <a:rPr lang="ru-RU" sz="2800" b="1">
                  <a:latin typeface="Times New Roman" pitchFamily="18" charset="0"/>
                </a:rPr>
                <a:t>( ост</a:t>
              </a:r>
              <a:r>
                <a:rPr lang="ru-RU" sz="2800" b="1" i="1">
                  <a:latin typeface="Times New Roman" pitchFamily="18" charset="0"/>
                </a:rPr>
                <a:t>. </a:t>
              </a:r>
              <a:r>
                <a:rPr lang="en-US" sz="2800" b="1" i="1">
                  <a:latin typeface="Times New Roman" pitchFamily="18" charset="0"/>
                </a:rPr>
                <a:t>r</a:t>
              </a:r>
              <a:r>
                <a:rPr lang="ru-RU" sz="2800" b="1">
                  <a:latin typeface="Times New Roman" pitchFamily="18" charset="0"/>
                </a:rPr>
                <a:t>)         </a:t>
              </a:r>
              <a:r>
                <a:rPr lang="ru-RU" sz="2800" b="1" i="1">
                  <a:latin typeface="Times New Roman" pitchFamily="18" charset="0"/>
                </a:rPr>
                <a:t>   с · b </a:t>
              </a:r>
              <a:r>
                <a:rPr lang="ru-RU" sz="2800" b="1">
                  <a:latin typeface="Times New Roman" pitchFamily="18" charset="0"/>
                </a:rPr>
                <a:t>+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en-US" sz="2800" b="1" i="1">
                  <a:latin typeface="Times New Roman" pitchFamily="18" charset="0"/>
                </a:rPr>
                <a:t>r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ru-RU" sz="2800" b="1">
                  <a:latin typeface="Times New Roman" pitchFamily="18" charset="0"/>
                </a:rPr>
                <a:t>=</a:t>
              </a:r>
              <a:r>
                <a:rPr lang="ru-RU" sz="2800" b="1" i="1">
                  <a:latin typeface="Times New Roman" pitchFamily="18" charset="0"/>
                </a:rPr>
                <a:t> а</a:t>
              </a:r>
              <a:r>
                <a:rPr lang="ru-RU" sz="2800" b="1">
                  <a:latin typeface="Times New Roman" pitchFamily="18" charset="0"/>
                </a:rPr>
                <a:t>,  </a:t>
              </a:r>
              <a:r>
                <a:rPr lang="en-US" sz="2800" b="1" i="1">
                  <a:latin typeface="Times New Roman" pitchFamily="18" charset="0"/>
                </a:rPr>
                <a:t>r</a:t>
              </a:r>
              <a:r>
                <a:rPr lang="ru-RU" sz="2800" b="1" i="1">
                  <a:latin typeface="Times New Roman" pitchFamily="18" charset="0"/>
                </a:rPr>
                <a:t> </a:t>
              </a:r>
              <a:r>
                <a:rPr lang="ru-RU" sz="2800" b="1">
                  <a:latin typeface="Times New Roman" pitchFamily="18" charset="0"/>
                </a:rPr>
                <a:t>&lt; </a:t>
              </a:r>
              <a:r>
                <a:rPr lang="en-US" sz="2800" b="1" i="1">
                  <a:latin typeface="Times New Roman" pitchFamily="18" charset="0"/>
                </a:rPr>
                <a:t>b</a:t>
              </a:r>
              <a:endParaRPr lang="ru-RU" sz="4000" b="1"/>
            </a:p>
          </p:txBody>
        </p:sp>
        <p:graphicFrame>
          <p:nvGraphicFramePr>
            <p:cNvPr id="1026" name="Object 32"/>
            <p:cNvGraphicFramePr>
              <a:graphicFrameLocks noChangeAspect="1"/>
            </p:cNvGraphicFramePr>
            <p:nvPr/>
          </p:nvGraphicFramePr>
          <p:xfrm>
            <a:off x="2736" y="3840"/>
            <a:ext cx="480" cy="253"/>
          </p:xfrm>
          <a:graphic>
            <a:graphicData uri="http://schemas.openxmlformats.org/presentationml/2006/ole">
              <p:oleObj spid="_x0000_s2050" name="Microsoft Equation 3.0" r:id="rId3" imgW="215713" imgH="152268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279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Microsoft Equation 3.0</vt:lpstr>
      <vt:lpstr>Математика  3 класс Преобразования величин (длина, масса)</vt:lpstr>
      <vt:lpstr>Слайд 2</vt:lpstr>
      <vt:lpstr>Слайд 3</vt:lpstr>
      <vt:lpstr>Слайд 4</vt:lpstr>
      <vt:lpstr> </vt:lpstr>
      <vt:lpstr> </vt:lpstr>
    </vt:vector>
  </TitlesOfParts>
  <Company>Гимназия 104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 3 класс Преобразования величин (длина, масса)</dc:title>
  <dc:creator>u234</dc:creator>
  <cp:lastModifiedBy>u234</cp:lastModifiedBy>
  <cp:revision>2</cp:revision>
  <dcterms:created xsi:type="dcterms:W3CDTF">2013-01-16T08:55:38Z</dcterms:created>
  <dcterms:modified xsi:type="dcterms:W3CDTF">2013-01-16T09:20:40Z</dcterms:modified>
</cp:coreProperties>
</file>