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6"/>
  </p:notesMasterIdLst>
  <p:sldIdLst>
    <p:sldId id="256" r:id="rId2"/>
    <p:sldId id="257" r:id="rId3"/>
    <p:sldId id="259" r:id="rId4"/>
    <p:sldId id="258" r:id="rId5"/>
    <p:sldId id="266" r:id="rId6"/>
    <p:sldId id="260" r:id="rId7"/>
    <p:sldId id="261" r:id="rId8"/>
    <p:sldId id="262" r:id="rId9"/>
    <p:sldId id="265" r:id="rId10"/>
    <p:sldId id="264" r:id="rId11"/>
    <p:sldId id="263" r:id="rId12"/>
    <p:sldId id="267" r:id="rId13"/>
    <p:sldId id="269" r:id="rId14"/>
    <p:sldId id="268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1935" autoAdjust="0"/>
  </p:normalViewPr>
  <p:slideViewPr>
    <p:cSldViewPr>
      <p:cViewPr varScale="1">
        <p:scale>
          <a:sx n="67" d="100"/>
          <a:sy n="67" d="100"/>
        </p:scale>
        <p:origin x="-90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6208E4-ECAB-40E4-9DF3-BE9F2D611F06}" type="datetimeFigureOut">
              <a:rPr lang="ru-RU" smtClean="0"/>
              <a:pPr/>
              <a:t>08.11.2012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CD3D29-73D9-4EE9-82A2-BC581874006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Шестеренки</a:t>
            </a:r>
            <a:r>
              <a:rPr lang="ru-RU" baseline="0" dirty="0" smtClean="0"/>
              <a:t> и колеса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CD3D29-73D9-4EE9-82A2-BC581874006D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Адронный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коллайдер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и ракеты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CD3D29-73D9-4EE9-82A2-BC581874006D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Автомобили , корабли и самолеты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CD3D29-73D9-4EE9-82A2-BC581874006D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ru-RU" sz="1200" dirty="0" smtClean="0"/>
              <a:t>Решение: для построения любой окружности нужно знать её центр и </a:t>
            </a:r>
            <a:r>
              <a:rPr lang="ru-RU" sz="1200" dirty="0" err="1" smtClean="0"/>
              <a:t>радиус.Поэтому</a:t>
            </a:r>
            <a:r>
              <a:rPr lang="ru-RU" sz="1200" dirty="0" smtClean="0"/>
              <a:t>, для построения окружности, симметричной данной, нужно :</a:t>
            </a:r>
          </a:p>
          <a:p>
            <a:pPr marL="342900" indent="-342900">
              <a:buFontTx/>
              <a:buAutoNum type="arabicParenR"/>
              <a:defRPr/>
            </a:pPr>
            <a:r>
              <a:rPr lang="ru-RU" sz="1200" dirty="0" smtClean="0"/>
              <a:t>построить точку, симметричную центру;</a:t>
            </a:r>
          </a:p>
          <a:p>
            <a:pPr marL="342900" indent="-342900">
              <a:buFontTx/>
              <a:buAutoNum type="arabicParenR"/>
              <a:defRPr/>
            </a:pPr>
            <a:r>
              <a:rPr lang="ru-RU" sz="1200" dirty="0" smtClean="0"/>
              <a:t>измерить радиус исходной окружности;</a:t>
            </a:r>
          </a:p>
          <a:p>
            <a:pPr marL="342900" indent="-342900">
              <a:buFontTx/>
              <a:buAutoNum type="arabicParenR"/>
              <a:defRPr/>
            </a:pPr>
            <a:r>
              <a:rPr lang="ru-RU" sz="1200" dirty="0" smtClean="0"/>
              <a:t>этим же радиусом построить окружность с центром в симметричной точке.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CD3D29-73D9-4EE9-82A2-BC581874006D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99118" y="533401"/>
            <a:ext cx="3772883" cy="2514601"/>
          </a:xfrm>
        </p:spPr>
        <p:txBody>
          <a:bodyPr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99118" y="3403600"/>
            <a:ext cx="3772883" cy="1397000"/>
          </a:xfrm>
        </p:spPr>
        <p:txBody>
          <a:bodyPr>
            <a:normAutofit/>
          </a:bodyPr>
          <a:lstStyle>
            <a:lvl1pPr marL="0" indent="0" algn="l">
              <a:spcBef>
                <a:spcPts val="600"/>
              </a:spcBef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647520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680935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72771" y="533400"/>
            <a:ext cx="1772112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99118" y="533400"/>
            <a:ext cx="5602158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82449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291533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9119" y="533400"/>
            <a:ext cx="6516797" cy="2286000"/>
          </a:xfrm>
        </p:spPr>
        <p:txBody>
          <a:bodyPr anchor="b">
            <a:normAutofit/>
          </a:bodyPr>
          <a:lstStyle>
            <a:lvl1pPr algn="l">
              <a:defRPr sz="5400" b="1" cap="none" baseline="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99119" y="3124200"/>
            <a:ext cx="6516797" cy="1371600"/>
          </a:xfrm>
        </p:spPr>
        <p:txBody>
          <a:bodyPr anchor="t">
            <a:normAutofit/>
          </a:bodyPr>
          <a:lstStyle>
            <a:lvl1pPr marL="0" indent="0">
              <a:spcBef>
                <a:spcPts val="600"/>
              </a:spcBef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013312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799117" y="1828800"/>
            <a:ext cx="3189801" cy="41910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099516" y="1828800"/>
            <a:ext cx="3189801" cy="41910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137094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9116" y="533400"/>
            <a:ext cx="6516799" cy="1066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99118" y="1828800"/>
            <a:ext cx="3189801" cy="685801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99118" y="2590800"/>
            <a:ext cx="3189801" cy="34290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126114" y="1828800"/>
            <a:ext cx="3189801" cy="685801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126114" y="2590800"/>
            <a:ext cx="3189801" cy="34290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007847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071586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415315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9118" y="533400"/>
            <a:ext cx="3086904" cy="1524000"/>
          </a:xfrm>
        </p:spPr>
        <p:txBody>
          <a:bodyPr anchor="b">
            <a:normAutofit/>
          </a:bodyPr>
          <a:lstStyle>
            <a:lvl1pPr algn="l">
              <a:defRPr sz="3600" b="1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00506" y="533400"/>
            <a:ext cx="4401696" cy="5486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99118" y="2209800"/>
            <a:ext cx="3086904" cy="38100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600"/>
              </a:spcBef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017111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9118" y="533400"/>
            <a:ext cx="3086904" cy="1524000"/>
          </a:xfrm>
        </p:spPr>
        <p:txBody>
          <a:bodyPr anchor="b">
            <a:noAutofit/>
          </a:bodyPr>
          <a:lstStyle>
            <a:lvl1pPr algn="l">
              <a:defRPr sz="3600" b="1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400505" y="533400"/>
            <a:ext cx="4336259" cy="5791200"/>
          </a:xfrm>
          <a:ln w="50800">
            <a:solidFill>
              <a:schemeClr val="tx1">
                <a:lumMod val="65000"/>
                <a:lumOff val="35000"/>
              </a:schemeClr>
            </a:solidFill>
            <a:miter lim="800000"/>
          </a:ln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99118" y="2209800"/>
            <a:ext cx="3086904" cy="38100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14196082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9117" y="533400"/>
            <a:ext cx="6516798" cy="1066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99117" y="1828800"/>
            <a:ext cx="6516798" cy="4191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200813" y="6155268"/>
            <a:ext cx="1028968" cy="2730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08.11.2012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799118" y="6155268"/>
            <a:ext cx="4240920" cy="2730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01276" y="6155268"/>
            <a:ext cx="914639" cy="2730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97054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36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tx1">
            <a:lumMod val="65000"/>
            <a:lumOff val="35000"/>
          </a:schemeClr>
        </a:buClr>
        <a:buSzPct val="80000"/>
        <a:buFont typeface="Arial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>
            <a:lumMod val="65000"/>
            <a:lumOff val="35000"/>
          </a:schemeClr>
        </a:buClr>
        <a:buSzPct val="80000"/>
        <a:buFont typeface="Arial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777240" indent="-182880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65000"/>
            <a:lumOff val="35000"/>
          </a:schemeClr>
        </a:buClr>
        <a:buSzPct val="80000"/>
        <a:buFont typeface="Arial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960120" indent="-182880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65000"/>
            <a:lumOff val="35000"/>
          </a:schemeClr>
        </a:buClr>
        <a:buSzPct val="80000"/>
        <a:buFont typeface="Arial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097280" indent="-137160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65000"/>
            <a:lumOff val="35000"/>
          </a:schemeClr>
        </a:buClr>
        <a:buSzPct val="80000"/>
        <a:buFont typeface="Arial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234440" indent="-13716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1371600" indent="-13716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1508760" indent="-13716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1645920" indent="-13716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714356"/>
            <a:ext cx="4344386" cy="1752615"/>
          </a:xfrm>
        </p:spPr>
        <p:txBody>
          <a:bodyPr/>
          <a:lstStyle/>
          <a:p>
            <a:r>
              <a:rPr lang="ru-RU" dirty="0" smtClean="0">
                <a:latin typeface="Arial" pitchFamily="34" charset="0"/>
                <a:ea typeface="BatangChe" pitchFamily="49" charset="-127"/>
                <a:cs typeface="Arial" pitchFamily="34" charset="0"/>
              </a:rPr>
              <a:t>Симметрия в технике</a:t>
            </a:r>
            <a:endParaRPr lang="ru-RU" dirty="0">
              <a:latin typeface="Arial" pitchFamily="34" charset="0"/>
              <a:ea typeface="BatangChe" pitchFamily="49" charset="-127"/>
              <a:cs typeface="Arial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28728" y="2786058"/>
            <a:ext cx="3772883" cy="1397000"/>
          </a:xfrm>
        </p:spPr>
        <p:txBody>
          <a:bodyPr/>
          <a:lstStyle/>
          <a:p>
            <a:r>
              <a:rPr lang="ru-RU" dirty="0" smtClean="0"/>
              <a:t>Презентацию подготовила ученица 11 «А» класса</a:t>
            </a:r>
          </a:p>
          <a:p>
            <a:r>
              <a:rPr lang="ru-RU" dirty="0" smtClean="0"/>
              <a:t>Нарышкина Дарья</a:t>
            </a:r>
            <a:endParaRPr lang="ru-RU" dirty="0"/>
          </a:p>
        </p:txBody>
      </p:sp>
    </p:spTree>
  </p:cSld>
  <p:clrMapOvr>
    <a:masterClrMapping/>
  </p:clrMapOvr>
  <p:transition spd="med"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214290"/>
            <a:ext cx="6516798" cy="1066800"/>
          </a:xfrm>
        </p:spPr>
        <p:txBody>
          <a:bodyPr>
            <a:normAutofit/>
          </a:bodyPr>
          <a:lstStyle/>
          <a:p>
            <a:r>
              <a:rPr lang="ru-RU" sz="4400" dirty="0" smtClean="0"/>
              <a:t>Зеркальная симметрия</a:t>
            </a:r>
            <a:endParaRPr lang="ru-RU" sz="4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428736"/>
            <a:ext cx="8072494" cy="478634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800" dirty="0" smtClean="0"/>
              <a:t>    </a:t>
            </a:r>
            <a:r>
              <a:rPr lang="ru-RU" sz="2800" u="sng" dirty="0" smtClean="0"/>
              <a:t>Зеркальная симметрия</a:t>
            </a:r>
            <a:r>
              <a:rPr lang="ru-RU" sz="2800" dirty="0" smtClean="0"/>
              <a:t> (или симметрия относительно плоскости </a:t>
            </a:r>
            <a:r>
              <a:rPr lang="el-GR" sz="2800" dirty="0" smtClean="0"/>
              <a:t>α</a:t>
            </a:r>
            <a:r>
              <a:rPr lang="ru-RU" sz="2800" dirty="0" smtClean="0"/>
              <a:t>) – отображение пространства на себя, при котором любая точка М переходит в симметричную ей относительно плоскости </a:t>
            </a:r>
            <a:r>
              <a:rPr lang="el-GR" sz="2800" dirty="0" smtClean="0"/>
              <a:t>α</a:t>
            </a:r>
            <a:r>
              <a:rPr lang="ru-RU" sz="2800" dirty="0" smtClean="0"/>
              <a:t> точку М</a:t>
            </a:r>
            <a:r>
              <a:rPr lang="ru-RU" sz="2800" baseline="-25000" dirty="0" smtClean="0"/>
              <a:t>1</a:t>
            </a:r>
            <a:r>
              <a:rPr lang="ru-RU" sz="2800" dirty="0" smtClean="0"/>
              <a:t>.    </a:t>
            </a:r>
          </a:p>
          <a:p>
            <a:pPr>
              <a:buNone/>
            </a:pPr>
            <a:r>
              <a:rPr lang="ru-RU" sz="2800" dirty="0" smtClean="0"/>
              <a:t>   Зеркальная симметрия является </a:t>
            </a:r>
            <a:r>
              <a:rPr lang="ru-RU" sz="2800" b="1" dirty="0" smtClean="0"/>
              <a:t>движением.</a:t>
            </a:r>
            <a:endParaRPr lang="ru-RU" sz="2800" baseline="-25000" dirty="0" smtClean="0"/>
          </a:p>
          <a:p>
            <a:pPr>
              <a:buNone/>
            </a:pPr>
            <a:r>
              <a:rPr lang="ru-RU" sz="2800" baseline="-25000" dirty="0" smtClean="0"/>
              <a:t> </a:t>
            </a:r>
            <a:endParaRPr lang="ru-RU" sz="2800" baseline="-250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://bse.sci-lib.com/pictures/19/01/26512114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00496" y="4056317"/>
            <a:ext cx="4548185" cy="2801683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285728"/>
            <a:ext cx="6516798" cy="885844"/>
          </a:xfrm>
        </p:spPr>
        <p:txBody>
          <a:bodyPr/>
          <a:lstStyle/>
          <a:p>
            <a:r>
              <a:rPr lang="ru-RU" dirty="0" smtClean="0"/>
              <a:t>Примеры:</a:t>
            </a:r>
            <a:endParaRPr lang="ru-RU" dirty="0"/>
          </a:p>
        </p:txBody>
      </p:sp>
      <p:pic>
        <p:nvPicPr>
          <p:cNvPr id="4" name="Содержимое 3" descr="1277452649_subaru-impreza-2.jpg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571472" y="1285860"/>
            <a:ext cx="4000528" cy="397760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9462" name="Picture 6" descr="http://dic.academic.ru/pictures/wiki/files/50/220px-USS_Lassen_030615-N-0905V-006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29190" y="785794"/>
            <a:ext cx="2428892" cy="33231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Овал 16"/>
          <p:cNvSpPr/>
          <p:nvPr/>
        </p:nvSpPr>
        <p:spPr>
          <a:xfrm rot="2100000">
            <a:off x="5046190" y="3908652"/>
            <a:ext cx="2520000" cy="2448000"/>
          </a:xfrm>
          <a:prstGeom prst="ellips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accent6">
                    <a:lumMod val="75000"/>
                  </a:schemeClr>
                </a:solidFill>
              </a:ln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0"/>
            <a:ext cx="6516798" cy="1066800"/>
          </a:xfrm>
        </p:spPr>
        <p:txBody>
          <a:bodyPr>
            <a:normAutofit/>
          </a:bodyPr>
          <a:lstStyle/>
          <a:p>
            <a:r>
              <a:rPr lang="ru-RU" sz="4800" dirty="0" smtClean="0"/>
              <a:t>Задача 1:</a:t>
            </a:r>
            <a:endParaRPr lang="ru-RU" sz="4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142984"/>
            <a:ext cx="8286808" cy="121444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dirty="0" smtClean="0"/>
              <a:t>    Постройте окружность, симметричную данной относительно заданной прямой.</a:t>
            </a:r>
            <a:endParaRPr lang="ru-RU" sz="2800" dirty="0"/>
          </a:p>
        </p:txBody>
      </p:sp>
      <p:sp>
        <p:nvSpPr>
          <p:cNvPr id="4" name="Овал 3"/>
          <p:cNvSpPr/>
          <p:nvPr/>
        </p:nvSpPr>
        <p:spPr>
          <a:xfrm rot="2100000">
            <a:off x="759908" y="2644464"/>
            <a:ext cx="2520000" cy="2448000"/>
          </a:xfrm>
          <a:prstGeom prst="ellips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accent6">
                    <a:lumMod val="75000"/>
                  </a:schemeClr>
                </a:solidFill>
              </a:ln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rot="18300000" flipH="1">
            <a:off x="1737208" y="3362761"/>
            <a:ext cx="1233629" cy="0"/>
          </a:xfrm>
          <a:prstGeom prst="line">
            <a:avLst/>
          </a:prstGeom>
          <a:ln w="57150">
            <a:solidFill>
              <a:schemeClr val="accent6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 rot="5400000">
            <a:off x="2245024" y="3684274"/>
            <a:ext cx="4082448" cy="1143008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2428860" y="3286124"/>
            <a:ext cx="5715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R</a:t>
            </a:r>
            <a:endParaRPr lang="ru-RU" sz="28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643042" y="3786190"/>
            <a:ext cx="64293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О</a:t>
            </a:r>
            <a:endParaRPr lang="ru-RU" sz="2800" dirty="0"/>
          </a:p>
        </p:txBody>
      </p:sp>
      <p:sp>
        <p:nvSpPr>
          <p:cNvPr id="11" name="TextBox 10"/>
          <p:cNvSpPr txBox="1"/>
          <p:nvPr/>
        </p:nvSpPr>
        <p:spPr>
          <a:xfrm>
            <a:off x="4857752" y="2143116"/>
            <a:ext cx="7143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а</a:t>
            </a:r>
            <a:endParaRPr lang="ru-RU" dirty="0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2000232" y="3857629"/>
            <a:ext cx="4286280" cy="1285883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Овал 9"/>
          <p:cNvSpPr/>
          <p:nvPr/>
        </p:nvSpPr>
        <p:spPr>
          <a:xfrm>
            <a:off x="1928794" y="3786190"/>
            <a:ext cx="142876" cy="14287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единительная линия 15"/>
          <p:cNvCxnSpPr>
            <a:stCxn id="17" idx="1"/>
          </p:cNvCxnSpPr>
          <p:nvPr/>
        </p:nvCxnSpPr>
        <p:spPr>
          <a:xfrm rot="16200000" flipH="1">
            <a:off x="5559023" y="4426416"/>
            <a:ext cx="1241261" cy="213722"/>
          </a:xfrm>
          <a:prstGeom prst="line">
            <a:avLst/>
          </a:prstGeom>
          <a:ln w="57150">
            <a:solidFill>
              <a:schemeClr val="accent6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5" name="Овал 14"/>
          <p:cNvSpPr/>
          <p:nvPr/>
        </p:nvSpPr>
        <p:spPr>
          <a:xfrm>
            <a:off x="6215074" y="5072074"/>
            <a:ext cx="142876" cy="14287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6215074" y="4071942"/>
            <a:ext cx="5715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R</a:t>
            </a:r>
            <a:endParaRPr lang="ru-RU" sz="28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6286512" y="5072074"/>
            <a:ext cx="64293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О</a:t>
            </a:r>
            <a:r>
              <a:rPr lang="ru-RU" sz="2800" b="1" baseline="-250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1</a:t>
            </a:r>
            <a:endParaRPr lang="ru-RU" sz="2800" baseline="-25000" dirty="0"/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 rot="5400000">
            <a:off x="3286116" y="4286256"/>
            <a:ext cx="428628" cy="142876"/>
          </a:xfrm>
          <a:prstGeom prst="line">
            <a:avLst/>
          </a:prstGeom>
          <a:ln w="285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rot="5400000">
            <a:off x="4643438" y="4714884"/>
            <a:ext cx="428628" cy="142876"/>
          </a:xfrm>
          <a:prstGeom prst="line">
            <a:avLst/>
          </a:prstGeom>
          <a:ln w="285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rot="10800000">
            <a:off x="4000496" y="4071942"/>
            <a:ext cx="285752" cy="71438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rot="5400000" flipH="1" flipV="1">
            <a:off x="3786182" y="4214818"/>
            <a:ext cx="357190" cy="71438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500"/>
                            </p:stCondLst>
                            <p:childTnLst>
                              <p:par>
                                <p:cTn id="52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500"/>
                            </p:stCondLst>
                            <p:childTnLst>
                              <p:par>
                                <p:cTn id="68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6500"/>
                            </p:stCondLst>
                            <p:childTnLst>
                              <p:par>
                                <p:cTn id="77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" grpId="0"/>
      <p:bldP spid="3" grpId="0" build="p"/>
      <p:bldP spid="4" grpId="0" animBg="1"/>
      <p:bldP spid="8" grpId="0"/>
      <p:bldP spid="9" grpId="0"/>
      <p:bldP spid="11" grpId="0"/>
      <p:bldP spid="10" grpId="0" animBg="1"/>
      <p:bldP spid="15" grpId="0" animBg="1"/>
      <p:bldP spid="18" grpId="0"/>
      <p:bldP spid="2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0"/>
            <a:ext cx="6516798" cy="1000108"/>
          </a:xfrm>
        </p:spPr>
        <p:txBody>
          <a:bodyPr>
            <a:normAutofit/>
          </a:bodyPr>
          <a:lstStyle/>
          <a:p>
            <a:r>
              <a:rPr lang="ru-RU" sz="4800" dirty="0" smtClean="0"/>
              <a:t>Задача 2:</a:t>
            </a:r>
            <a:endParaRPr lang="ru-RU" sz="4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928670"/>
            <a:ext cx="8358246" cy="1285884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sz="2800" dirty="0" smtClean="0"/>
              <a:t>Постройте куб, симметричный данному относительно заданной плоскости.</a:t>
            </a:r>
            <a:endParaRPr lang="ru-RU" dirty="0"/>
          </a:p>
        </p:txBody>
      </p:sp>
      <p:sp>
        <p:nvSpPr>
          <p:cNvPr id="4" name="Параллелограмм 3"/>
          <p:cNvSpPr/>
          <p:nvPr/>
        </p:nvSpPr>
        <p:spPr>
          <a:xfrm>
            <a:off x="3500430" y="1857364"/>
            <a:ext cx="1214446" cy="3786214"/>
          </a:xfrm>
          <a:prstGeom prst="parallelogram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accent1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accent1">
                  <a:lumMod val="60000"/>
                  <a:lumOff val="40000"/>
                  <a:shade val="100000"/>
                  <a:satMod val="115000"/>
                </a:schemeClr>
              </a:gs>
            </a:gsLst>
            <a:lin ang="10800000" scaled="1"/>
            <a:tileRect/>
          </a:gradFill>
          <a:scene3d>
            <a:camera prst="isometricOffAxis2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rot="5400000">
            <a:off x="250001" y="3679033"/>
            <a:ext cx="1500198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rot="10800000">
            <a:off x="1000100" y="2928934"/>
            <a:ext cx="1214446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rot="5400000" flipH="1" flipV="1">
            <a:off x="1465241" y="3678239"/>
            <a:ext cx="1500198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000100" y="4429132"/>
            <a:ext cx="1214446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rot="5400000" flipH="1" flipV="1">
            <a:off x="2071670" y="3857628"/>
            <a:ext cx="714380" cy="42862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rot="5400000" flipH="1" flipV="1">
            <a:off x="2178827" y="2464587"/>
            <a:ext cx="500066" cy="42862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rot="5400000" flipH="1" flipV="1">
            <a:off x="1999835" y="3071413"/>
            <a:ext cx="1285884" cy="79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1500166" y="2428868"/>
            <a:ext cx="1143008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rot="5400000" flipH="1" flipV="1">
            <a:off x="1000100" y="2428868"/>
            <a:ext cx="500066" cy="50006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rot="5400000">
            <a:off x="857224" y="3071810"/>
            <a:ext cx="128588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rot="5400000" flipH="1" flipV="1">
            <a:off x="892943" y="3821909"/>
            <a:ext cx="714380" cy="5000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rot="10800000">
            <a:off x="1500166" y="3714752"/>
            <a:ext cx="114300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 rot="5400000">
            <a:off x="2714612" y="3643314"/>
            <a:ext cx="3571900" cy="285752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4000496" y="5500702"/>
            <a:ext cx="571504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l-GR" sz="2800" dirty="0" smtClean="0">
                <a:solidFill>
                  <a:schemeClr val="bg2">
                    <a:lumMod val="25000"/>
                  </a:schemeClr>
                </a:solidFill>
              </a:rPr>
              <a:t>α</a:t>
            </a:r>
            <a:endParaRPr lang="ru-RU" sz="2000" dirty="0">
              <a:solidFill>
                <a:schemeClr val="bg2">
                  <a:lumMod val="25000"/>
                </a:schemeClr>
              </a:solidFill>
            </a:endParaRPr>
          </a:p>
        </p:txBody>
      </p:sp>
      <p:cxnSp>
        <p:nvCxnSpPr>
          <p:cNvPr id="54" name="Прямая соединительная линия 53"/>
          <p:cNvCxnSpPr/>
          <p:nvPr/>
        </p:nvCxnSpPr>
        <p:spPr>
          <a:xfrm rot="10800000">
            <a:off x="6000760" y="2928934"/>
            <a:ext cx="1214446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>
            <a:off x="2214546" y="2928934"/>
            <a:ext cx="3786214" cy="1588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>
            <a:off x="2571736" y="2428868"/>
            <a:ext cx="3929090" cy="1588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/>
          <p:cNvCxnSpPr/>
          <p:nvPr/>
        </p:nvCxnSpPr>
        <p:spPr>
          <a:xfrm>
            <a:off x="2643174" y="3714752"/>
            <a:ext cx="3857652" cy="1588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/>
          <p:cNvCxnSpPr/>
          <p:nvPr/>
        </p:nvCxnSpPr>
        <p:spPr>
          <a:xfrm>
            <a:off x="2214546" y="4429132"/>
            <a:ext cx="3786214" cy="1588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 rot="5400000" flipH="1" flipV="1">
            <a:off x="5251455" y="3678239"/>
            <a:ext cx="1500198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/>
          <p:nvPr/>
        </p:nvCxnSpPr>
        <p:spPr>
          <a:xfrm rot="5400000" flipH="1" flipV="1">
            <a:off x="5893603" y="3821909"/>
            <a:ext cx="714380" cy="500066"/>
          </a:xfrm>
          <a:prstGeom prst="line">
            <a:avLst/>
          </a:prstGeom>
          <a:ln w="63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 rot="5400000">
            <a:off x="5858678" y="3071016"/>
            <a:ext cx="128588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/>
          <p:cNvCxnSpPr/>
          <p:nvPr/>
        </p:nvCxnSpPr>
        <p:spPr>
          <a:xfrm rot="5400000" flipH="1" flipV="1">
            <a:off x="6000760" y="2428868"/>
            <a:ext cx="500066" cy="50006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/>
          <p:nvPr/>
        </p:nvCxnSpPr>
        <p:spPr>
          <a:xfrm>
            <a:off x="6000760" y="4429132"/>
            <a:ext cx="1214446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/>
          <p:cNvCxnSpPr/>
          <p:nvPr/>
        </p:nvCxnSpPr>
        <p:spPr>
          <a:xfrm rot="5400000" flipH="1" flipV="1">
            <a:off x="6465901" y="3678239"/>
            <a:ext cx="1500198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/>
          <p:cNvCxnSpPr/>
          <p:nvPr/>
        </p:nvCxnSpPr>
        <p:spPr>
          <a:xfrm rot="5400000" flipH="1" flipV="1">
            <a:off x="7072330" y="3857628"/>
            <a:ext cx="714380" cy="42862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/>
          <p:cNvCxnSpPr/>
          <p:nvPr/>
        </p:nvCxnSpPr>
        <p:spPr>
          <a:xfrm rot="10800000">
            <a:off x="6500826" y="3714752"/>
            <a:ext cx="114300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единительная линия 74"/>
          <p:cNvCxnSpPr/>
          <p:nvPr/>
        </p:nvCxnSpPr>
        <p:spPr>
          <a:xfrm rot="5400000" flipH="1" flipV="1">
            <a:off x="7001289" y="3071413"/>
            <a:ext cx="1285884" cy="79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/>
          <p:cNvCxnSpPr/>
          <p:nvPr/>
        </p:nvCxnSpPr>
        <p:spPr>
          <a:xfrm rot="5400000" flipH="1" flipV="1">
            <a:off x="7179487" y="2464587"/>
            <a:ext cx="500066" cy="42862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/>
          <p:cNvCxnSpPr/>
          <p:nvPr/>
        </p:nvCxnSpPr>
        <p:spPr>
          <a:xfrm>
            <a:off x="6500826" y="2428868"/>
            <a:ext cx="1143008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78"/>
          <p:cNvCxnSpPr/>
          <p:nvPr/>
        </p:nvCxnSpPr>
        <p:spPr>
          <a:xfrm rot="5400000">
            <a:off x="5357818" y="2357430"/>
            <a:ext cx="285752" cy="14287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/>
          <p:cNvCxnSpPr/>
          <p:nvPr/>
        </p:nvCxnSpPr>
        <p:spPr>
          <a:xfrm rot="5400000">
            <a:off x="3286116" y="2357430"/>
            <a:ext cx="285752" cy="14287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единительная линия 81"/>
          <p:cNvCxnSpPr/>
          <p:nvPr/>
        </p:nvCxnSpPr>
        <p:spPr>
          <a:xfrm rot="5400000">
            <a:off x="5214942" y="3643314"/>
            <a:ext cx="285752" cy="14287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единительная линия 82"/>
          <p:cNvCxnSpPr/>
          <p:nvPr/>
        </p:nvCxnSpPr>
        <p:spPr>
          <a:xfrm rot="5400000">
            <a:off x="3214678" y="2857496"/>
            <a:ext cx="285752" cy="14287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я соединительная линия 83"/>
          <p:cNvCxnSpPr/>
          <p:nvPr/>
        </p:nvCxnSpPr>
        <p:spPr>
          <a:xfrm rot="5400000">
            <a:off x="5500694" y="2857496"/>
            <a:ext cx="285752" cy="14287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я соединительная линия 84"/>
          <p:cNvCxnSpPr/>
          <p:nvPr/>
        </p:nvCxnSpPr>
        <p:spPr>
          <a:xfrm rot="5400000">
            <a:off x="3071802" y="3643314"/>
            <a:ext cx="285752" cy="14287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единительная линия 85"/>
          <p:cNvCxnSpPr/>
          <p:nvPr/>
        </p:nvCxnSpPr>
        <p:spPr>
          <a:xfrm rot="5400000">
            <a:off x="5143504" y="4429132"/>
            <a:ext cx="285752" cy="14287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Прямая соединительная линия 86"/>
          <p:cNvCxnSpPr/>
          <p:nvPr/>
        </p:nvCxnSpPr>
        <p:spPr>
          <a:xfrm rot="5400000">
            <a:off x="3071802" y="4357694"/>
            <a:ext cx="285752" cy="14287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6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6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6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6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69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7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7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7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75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7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7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8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1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8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8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8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2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2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2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2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2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2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2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2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2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2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animBg="1"/>
      <p:bldP spid="5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1142984"/>
            <a:ext cx="7701973" cy="2609848"/>
          </a:xfrm>
        </p:spPr>
        <p:txBody>
          <a:bodyPr>
            <a:normAutofit/>
          </a:bodyPr>
          <a:lstStyle/>
          <a:p>
            <a:r>
              <a:rPr lang="ru-RU" sz="5400" dirty="0" smtClean="0"/>
              <a:t>Спасибо за внимание!</a:t>
            </a:r>
            <a:endParaRPr lang="ru-RU" sz="54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285728"/>
            <a:ext cx="6516798" cy="1066800"/>
          </a:xfrm>
        </p:spPr>
        <p:txBody>
          <a:bodyPr>
            <a:normAutofit/>
          </a:bodyPr>
          <a:lstStyle/>
          <a:p>
            <a:r>
              <a:rPr lang="ru-RU" sz="4400" dirty="0" smtClean="0"/>
              <a:t>Цели и задачи:</a:t>
            </a:r>
            <a:endParaRPr lang="ru-RU" sz="4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99117" y="1500174"/>
            <a:ext cx="6516798" cy="4519626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Познакомиться с определениями отображения пространства на себя и движения пространства </a:t>
            </a:r>
          </a:p>
          <a:p>
            <a:r>
              <a:rPr lang="ru-RU" sz="2800" dirty="0" smtClean="0"/>
              <a:t>Изучить явление центральной, осевой и зеркальной симметрии в пространстве</a:t>
            </a:r>
          </a:p>
          <a:p>
            <a:r>
              <a:rPr lang="ru-RU" sz="2800" dirty="0" smtClean="0"/>
              <a:t>Рассмотреть примеры симметрии в технике </a:t>
            </a:r>
          </a:p>
          <a:p>
            <a:r>
              <a:rPr lang="ru-RU" sz="2800" dirty="0" smtClean="0"/>
              <a:t>Решить задачу</a:t>
            </a:r>
          </a:p>
          <a:p>
            <a:endParaRPr lang="ru-RU" sz="280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500042"/>
            <a:ext cx="7059031" cy="1323964"/>
          </a:xfrm>
        </p:spPr>
        <p:txBody>
          <a:bodyPr>
            <a:noAutofit/>
          </a:bodyPr>
          <a:lstStyle/>
          <a:p>
            <a:r>
              <a:rPr lang="ru-RU" sz="4400" dirty="0" smtClean="0"/>
              <a:t>Отображение пространства на себя</a:t>
            </a:r>
            <a:endParaRPr lang="ru-RU" sz="4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800" dirty="0" smtClean="0"/>
              <a:t>   Допустим, что каждой точке М пространства поставлена в соответствие некоторая точка М</a:t>
            </a:r>
            <a:r>
              <a:rPr lang="ru-RU" sz="2800" baseline="-25000" dirty="0" smtClean="0"/>
              <a:t>1</a:t>
            </a:r>
            <a:r>
              <a:rPr lang="ru-RU" sz="2800" dirty="0" smtClean="0"/>
              <a:t> , причем любая точка М</a:t>
            </a:r>
            <a:r>
              <a:rPr lang="ru-RU" sz="2800" baseline="-25000" dirty="0" smtClean="0"/>
              <a:t>1</a:t>
            </a:r>
            <a:r>
              <a:rPr lang="ru-RU" sz="2800" dirty="0" smtClean="0"/>
              <a:t> пространства оказалась поставленной в соответствие какой-то точке М. Тогда говорят, что задано </a:t>
            </a:r>
            <a:r>
              <a:rPr lang="ru-RU" sz="2800" b="1" dirty="0" smtClean="0"/>
              <a:t>отображение пространства на себя</a:t>
            </a:r>
            <a:r>
              <a:rPr lang="ru-RU" sz="2800" dirty="0" smtClean="0"/>
              <a:t>. Говорят также, что при данном отображении </a:t>
            </a:r>
            <a:r>
              <a:rPr lang="ru-RU" sz="2800" b="1" dirty="0" smtClean="0"/>
              <a:t>точка М переходит (отображается) в точку М</a:t>
            </a:r>
            <a:r>
              <a:rPr lang="ru-RU" sz="2800" b="1" baseline="-25000" dirty="0" smtClean="0"/>
              <a:t>1</a:t>
            </a:r>
            <a:r>
              <a:rPr lang="ru-RU" sz="2800" dirty="0" smtClean="0"/>
              <a:t>.</a:t>
            </a:r>
            <a:endParaRPr lang="ru-RU" sz="2800" baseline="-250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0"/>
            <a:ext cx="7416221" cy="1466840"/>
          </a:xfrm>
        </p:spPr>
        <p:txBody>
          <a:bodyPr>
            <a:noAutofit/>
          </a:bodyPr>
          <a:lstStyle/>
          <a:p>
            <a:r>
              <a:rPr lang="ru-RU" sz="4800" dirty="0" smtClean="0"/>
              <a:t>Движение пространства </a:t>
            </a:r>
            <a:endParaRPr lang="ru-RU" sz="4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1643050"/>
            <a:ext cx="7572428" cy="419100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sz="3600" u="sng" dirty="0" smtClean="0"/>
              <a:t>Движение пространства</a:t>
            </a:r>
            <a:r>
              <a:rPr lang="ru-RU" sz="3600" dirty="0" smtClean="0"/>
              <a:t> – это отображение пространства на себя, сохраняющее расстояния между точками.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285728"/>
            <a:ext cx="6516798" cy="1066800"/>
          </a:xfrm>
        </p:spPr>
        <p:txBody>
          <a:bodyPr>
            <a:normAutofit/>
          </a:bodyPr>
          <a:lstStyle/>
          <a:p>
            <a:r>
              <a:rPr lang="ru-RU" sz="4800" dirty="0" smtClean="0"/>
              <a:t>Симметрия</a:t>
            </a:r>
            <a:endParaRPr lang="ru-RU" sz="4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500174"/>
            <a:ext cx="5143535" cy="451962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dirty="0" smtClean="0"/>
              <a:t>   </a:t>
            </a:r>
            <a:r>
              <a:rPr lang="ru-RU" sz="2400" b="1" dirty="0" err="1" smtClean="0"/>
              <a:t>Симме́три́я</a:t>
            </a:r>
            <a:r>
              <a:rPr lang="ru-RU" sz="2400" dirty="0" smtClean="0"/>
              <a:t> в широком смысле — соответствие, неизменность (инвариантность), проявляемые при каких-либо изменениях, преобразованиях .Так, например, </a:t>
            </a:r>
            <a:r>
              <a:rPr lang="ru-RU" sz="2400" u="sng" dirty="0" smtClean="0"/>
              <a:t>сферическая симметрия</a:t>
            </a:r>
            <a:r>
              <a:rPr lang="ru-RU" sz="2400" dirty="0" smtClean="0"/>
              <a:t> тела означает, что вид тела не изменится, если его вращать в пространстве на произвольные углы (сохраняя одну точку на месте). </a:t>
            </a:r>
            <a:r>
              <a:rPr lang="ru-RU" sz="2400" u="sng" dirty="0" smtClean="0"/>
              <a:t>Двусторонняя симметрия</a:t>
            </a:r>
            <a:r>
              <a:rPr lang="ru-RU" sz="2400" dirty="0" smtClean="0"/>
              <a:t> означает, что правая и левая сторона относительно какой-либо плоскости выглядят одинаково.</a:t>
            </a:r>
            <a:endParaRPr lang="ru-RU" sz="2400" dirty="0"/>
          </a:p>
        </p:txBody>
      </p:sp>
      <p:pic>
        <p:nvPicPr>
          <p:cNvPr id="4" name="Содержимое 12" descr="Regular_digon_in_spherical_geometr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00694" y="1142984"/>
            <a:ext cx="3205968" cy="318789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285728"/>
            <a:ext cx="6516798" cy="1066800"/>
          </a:xfrm>
        </p:spPr>
        <p:txBody>
          <a:bodyPr>
            <a:normAutofit/>
          </a:bodyPr>
          <a:lstStyle/>
          <a:p>
            <a:r>
              <a:rPr lang="ru-RU" sz="4400" dirty="0" smtClean="0"/>
              <a:t>Центральная симметрия</a:t>
            </a:r>
            <a:endParaRPr lang="ru-RU" sz="4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5786" y="1643050"/>
            <a:ext cx="7416221" cy="437675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dirty="0" smtClean="0"/>
              <a:t>   </a:t>
            </a:r>
            <a:r>
              <a:rPr lang="ru-RU" sz="2800" u="sng" dirty="0" smtClean="0"/>
              <a:t>Центральная симметрия</a:t>
            </a:r>
            <a:r>
              <a:rPr lang="ru-RU" sz="2800" dirty="0" smtClean="0"/>
              <a:t> – отображение пространства на себя, при котором любая точка М переходит в симметричную ей точку М</a:t>
            </a:r>
            <a:r>
              <a:rPr lang="ru-RU" sz="2800" baseline="-25000" dirty="0" smtClean="0"/>
              <a:t>1</a:t>
            </a:r>
            <a:r>
              <a:rPr lang="ru-RU" sz="2800" dirty="0" smtClean="0"/>
              <a:t> относительно данного центра О. </a:t>
            </a:r>
          </a:p>
          <a:p>
            <a:pPr>
              <a:buNone/>
            </a:pPr>
            <a:r>
              <a:rPr lang="ru-RU" sz="2800" dirty="0" smtClean="0"/>
              <a:t>   Центральная симметрия является </a:t>
            </a:r>
            <a:r>
              <a:rPr lang="ru-RU" sz="2800" b="1" dirty="0" smtClean="0"/>
              <a:t>движением</a:t>
            </a:r>
            <a:r>
              <a:rPr lang="ru-RU" sz="2800" dirty="0" smtClean="0"/>
              <a:t>.</a:t>
            </a:r>
            <a:endParaRPr lang="ru-RU" sz="28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14290"/>
            <a:ext cx="6516798" cy="1066800"/>
          </a:xfrm>
        </p:spPr>
        <p:txBody>
          <a:bodyPr>
            <a:normAutofit/>
          </a:bodyPr>
          <a:lstStyle/>
          <a:p>
            <a:r>
              <a:rPr lang="ru-RU" sz="4800" dirty="0" smtClean="0"/>
              <a:t>Примеры:</a:t>
            </a:r>
            <a:endParaRPr lang="ru-RU" sz="4800" dirty="0"/>
          </a:p>
        </p:txBody>
      </p:sp>
      <p:pic>
        <p:nvPicPr>
          <p:cNvPr id="1026" name="Picture 2" descr="http://rcdrive.ru/i/catalog/phaltline_tyres_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71934" y="1500174"/>
            <a:ext cx="4476781" cy="3357586"/>
          </a:xfrm>
          <a:prstGeom prst="rect">
            <a:avLst/>
          </a:prstGeom>
          <a:noFill/>
        </p:spPr>
      </p:pic>
      <p:pic>
        <p:nvPicPr>
          <p:cNvPr id="1028" name="Picture 4" descr="http://wordassociations.ru/image/600x/svg_to_png/felipecaparelli_Gears_1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1928802"/>
            <a:ext cx="3821435" cy="421481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6516798" cy="1066800"/>
          </a:xfrm>
        </p:spPr>
        <p:txBody>
          <a:bodyPr>
            <a:normAutofit/>
          </a:bodyPr>
          <a:lstStyle/>
          <a:p>
            <a:r>
              <a:rPr lang="ru-RU" sz="4400" dirty="0" smtClean="0"/>
              <a:t>Осевая симметрия</a:t>
            </a:r>
            <a:endParaRPr lang="ru-RU" sz="4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500174"/>
            <a:ext cx="7858180" cy="492922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200" dirty="0" smtClean="0"/>
              <a:t>  </a:t>
            </a:r>
            <a:r>
              <a:rPr lang="ru-RU" sz="3200" u="sng" dirty="0" smtClean="0"/>
              <a:t>Осевой симметрией</a:t>
            </a:r>
            <a:r>
              <a:rPr lang="ru-RU" sz="3200" dirty="0" smtClean="0"/>
              <a:t> с осью </a:t>
            </a:r>
            <a:r>
              <a:rPr lang="ru-RU" sz="3200" i="1" dirty="0" smtClean="0"/>
              <a:t>а </a:t>
            </a:r>
            <a:r>
              <a:rPr lang="ru-RU" sz="3200" dirty="0" smtClean="0"/>
              <a:t>называется такое отображение пространства на себя, при котором любая точка М переходит в симметричную ей точку М</a:t>
            </a:r>
            <a:r>
              <a:rPr lang="ru-RU" sz="3200" baseline="-25000" dirty="0" smtClean="0"/>
              <a:t>1</a:t>
            </a:r>
            <a:r>
              <a:rPr lang="ru-RU" sz="3200" dirty="0" smtClean="0"/>
              <a:t> относительно оси </a:t>
            </a:r>
            <a:r>
              <a:rPr lang="ru-RU" sz="3200" i="1" dirty="0" smtClean="0"/>
              <a:t>а</a:t>
            </a:r>
            <a:r>
              <a:rPr lang="ru-RU" sz="3200" dirty="0" smtClean="0"/>
              <a:t>. </a:t>
            </a:r>
          </a:p>
          <a:p>
            <a:pPr>
              <a:buNone/>
            </a:pPr>
            <a:r>
              <a:rPr lang="ru-RU" sz="3200" dirty="0" smtClean="0"/>
              <a:t>  Осевая симметрия является </a:t>
            </a:r>
            <a:r>
              <a:rPr lang="ru-RU" sz="3200" b="1" dirty="0" smtClean="0"/>
              <a:t>движением</a:t>
            </a:r>
            <a:r>
              <a:rPr lang="ru-RU" sz="3200" dirty="0" smtClean="0"/>
              <a:t>.</a:t>
            </a:r>
            <a:endParaRPr lang="ru-RU" sz="3200" i="1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0"/>
            <a:ext cx="6516798" cy="1066800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Примеры:</a:t>
            </a:r>
            <a:endParaRPr lang="ru-RU" sz="4000" dirty="0"/>
          </a:p>
        </p:txBody>
      </p:sp>
      <p:pic>
        <p:nvPicPr>
          <p:cNvPr id="4" name="Picture 6" descr="http://earth.taba.ru/id186886/file/1737/orig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1500174"/>
            <a:ext cx="5575612" cy="38576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2530" name="Picture 2" descr="http://epizodsspace.airbase.ru/bibl/tm/2004/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72198" y="2143116"/>
            <a:ext cx="2733280" cy="400052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Тема1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Рабочий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165</TotalTime>
  <Words>396</Words>
  <PresentationFormat>Экран (4:3)</PresentationFormat>
  <Paragraphs>49</Paragraphs>
  <Slides>14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Тема1</vt:lpstr>
      <vt:lpstr>Симметрия в технике</vt:lpstr>
      <vt:lpstr>Цели и задачи:</vt:lpstr>
      <vt:lpstr>Отображение пространства на себя</vt:lpstr>
      <vt:lpstr>Движение пространства </vt:lpstr>
      <vt:lpstr>Симметрия</vt:lpstr>
      <vt:lpstr>Центральная симметрия</vt:lpstr>
      <vt:lpstr>Примеры:</vt:lpstr>
      <vt:lpstr>Осевая симметрия</vt:lpstr>
      <vt:lpstr>Примеры:</vt:lpstr>
      <vt:lpstr>Зеркальная симметрия</vt:lpstr>
      <vt:lpstr>Примеры:</vt:lpstr>
      <vt:lpstr>Задача 1:</vt:lpstr>
      <vt:lpstr>Задача 2: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Симметрия в технике</dc:title>
  <dc:creator>Darya</dc:creator>
  <cp:lastModifiedBy>Darya</cp:lastModifiedBy>
  <cp:revision>21</cp:revision>
  <dcterms:created xsi:type="dcterms:W3CDTF">2012-11-05T06:48:04Z</dcterms:created>
  <dcterms:modified xsi:type="dcterms:W3CDTF">2012-11-08T15:18:18Z</dcterms:modified>
</cp:coreProperties>
</file>