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1" r:id="rId6"/>
    <p:sldId id="257" r:id="rId7"/>
    <p:sldId id="260" r:id="rId8"/>
    <p:sldId id="258" r:id="rId9"/>
    <p:sldId id="270" r:id="rId10"/>
    <p:sldId id="269" r:id="rId11"/>
    <p:sldId id="268" r:id="rId12"/>
    <p:sldId id="259" r:id="rId13"/>
    <p:sldId id="267" r:id="rId14"/>
    <p:sldId id="266" r:id="rId15"/>
    <p:sldId id="276" r:id="rId16"/>
    <p:sldId id="275" r:id="rId17"/>
    <p:sldId id="274" r:id="rId18"/>
    <p:sldId id="265" r:id="rId19"/>
    <p:sldId id="281" r:id="rId20"/>
    <p:sldId id="280" r:id="rId21"/>
    <p:sldId id="279" r:id="rId22"/>
    <p:sldId id="278" r:id="rId23"/>
    <p:sldId id="277" r:id="rId24"/>
    <p:sldId id="273" r:id="rId25"/>
    <p:sldId id="272" r:id="rId26"/>
    <p:sldId id="271" r:id="rId27"/>
    <p:sldId id="284" r:id="rId28"/>
    <p:sldId id="283" r:id="rId29"/>
    <p:sldId id="282" r:id="rId30"/>
    <p:sldId id="285" r:id="rId31"/>
    <p:sldId id="288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ADBF2"/>
    <a:srgbClr val="B89608"/>
    <a:srgbClr val="871B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7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DBC6-A5EC-4C65-BF03-398815E719AE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D5578-2E37-40DC-9172-4D6AED6C3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43042" y="857233"/>
            <a:ext cx="700092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Задания конкурса</a:t>
            </a:r>
          </a:p>
          <a:p>
            <a:pPr algn="ctr"/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«Русский медвежонок – языкознание для всех».</a:t>
            </a:r>
          </a:p>
          <a:p>
            <a:pPr algn="ctr"/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2-3 класс.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28794" y="214290"/>
            <a:ext cx="6929486" cy="2625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6.Болгарский язык родствен русскому. Какие профессии по-болгарски называются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</a:rPr>
              <a:t>разузнава́ч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</a:rPr>
              <a:t>кова́ч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</a:rPr>
              <a:t>чиста́ч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? 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828836"/>
            <a:ext cx="84296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</a:rPr>
              <a:t>(А) уборщик, разведчик, кузнец; (Б) разведчик, кузнец, уборщик; (В) уборщик, кузнец, разведчик; (Г) разведчик, уборщик, кузнец; (Д) кузнец, разведчик, уборщик. </a:t>
            </a:r>
            <a:endParaRPr lang="ru-RU" sz="4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143108" y="214290"/>
            <a:ext cx="65722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Проверь себя!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14414" y="714356"/>
            <a:ext cx="7572428" cy="6123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1.</a:t>
            </a:r>
            <a:r>
              <a:rPr lang="ru-RU" sz="5400" b="1" i="1" dirty="0" smtClean="0">
                <a:solidFill>
                  <a:srgbClr val="FF0000"/>
                </a:solidFill>
              </a:rPr>
              <a:t> ( Б) во вторник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2.</a:t>
            </a:r>
            <a:r>
              <a:rPr lang="ru-RU" sz="5400" b="1" i="1" dirty="0" smtClean="0">
                <a:solidFill>
                  <a:srgbClr val="FF0000"/>
                </a:solidFill>
              </a:rPr>
              <a:t> ( Г) манная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3.</a:t>
            </a:r>
            <a:r>
              <a:rPr lang="ru-RU" sz="5400" b="1" i="1" dirty="0" smtClean="0">
                <a:solidFill>
                  <a:srgbClr val="FF0000"/>
                </a:solidFill>
              </a:rPr>
              <a:t> (Г) инженер</a:t>
            </a: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FF0000"/>
                </a:solidFill>
                <a:cs typeface="Arial" pitchFamily="34" charset="0"/>
              </a:rPr>
              <a:t>4.</a:t>
            </a:r>
            <a:r>
              <a:rPr lang="ru-RU" sz="5400" b="1" i="1" dirty="0" smtClean="0">
                <a:solidFill>
                  <a:srgbClr val="FF0000"/>
                </a:solidFill>
              </a:rPr>
              <a:t> ( Г) с</a:t>
            </a:r>
            <a:r>
              <a:rPr lang="ru-RU" sz="5400" b="1" i="1" u="sng" dirty="0" smtClean="0">
                <a:solidFill>
                  <a:srgbClr val="FF0000"/>
                </a:solidFill>
              </a:rPr>
              <a:t>а</a:t>
            </a:r>
            <a:r>
              <a:rPr lang="ru-RU" sz="5400" b="1" i="1" dirty="0" smtClean="0">
                <a:solidFill>
                  <a:srgbClr val="FF0000"/>
                </a:solidFill>
              </a:rPr>
              <a:t>п</a:t>
            </a:r>
            <a:r>
              <a:rPr lang="ru-RU" sz="5400" b="1" i="1" u="sng" dirty="0" smtClean="0">
                <a:solidFill>
                  <a:srgbClr val="FF0000"/>
                </a:solidFill>
              </a:rPr>
              <a:t>о</a:t>
            </a:r>
            <a:r>
              <a:rPr lang="ru-RU" sz="5400" b="1" i="1" dirty="0" smtClean="0">
                <a:solidFill>
                  <a:srgbClr val="FF0000"/>
                </a:solidFill>
              </a:rPr>
              <a:t>ги</a:t>
            </a:r>
            <a:endParaRPr lang="ru-RU" sz="5400" b="1" i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5.</a:t>
            </a:r>
            <a:r>
              <a:rPr lang="ru-RU" sz="5400" b="1" i="1" dirty="0" smtClean="0">
                <a:solidFill>
                  <a:srgbClr val="FF0000"/>
                </a:solidFill>
              </a:rPr>
              <a:t> ( Д) ведра</a:t>
            </a: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FF0000"/>
                </a:solidFill>
                <a:cs typeface="Arial" pitchFamily="34" charset="0"/>
              </a:rPr>
              <a:t>6.</a:t>
            </a:r>
            <a:r>
              <a:rPr lang="ru-RU" sz="5400" b="1" i="1" dirty="0" smtClean="0">
                <a:solidFill>
                  <a:srgbClr val="FF0000"/>
                </a:solidFill>
              </a:rPr>
              <a:t> (Б) разведчик, кузнец, уборщик.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714357"/>
            <a:ext cx="735811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Посчитай количество своих баллов, запиши.</a:t>
            </a:r>
          </a:p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Максимальный бал – </a:t>
            </a:r>
            <a:r>
              <a:rPr lang="ru-RU" sz="9600" b="1" dirty="0" smtClean="0">
                <a:solidFill>
                  <a:srgbClr val="FF0000"/>
                </a:solidFill>
                <a:cs typeface="Times New Roman" pitchFamily="18" charset="0"/>
              </a:rPr>
              <a:t>18.</a:t>
            </a:r>
            <a:endParaRPr lang="ru-RU" sz="9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14480" y="357166"/>
            <a:ext cx="664373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Задачи, оцениваемые </a:t>
            </a:r>
          </a:p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в 4 балла.</a:t>
            </a:r>
            <a:endParaRPr lang="ru-RU" sz="6600" b="1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28794" y="214290"/>
            <a:ext cx="6929486" cy="2625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1.Писатель дал своим героям необычные имена. Какое из них он не сможет перенести со строчки на строчку? 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105835"/>
            <a:ext cx="85725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Фаэт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( Б)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Кария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Аталь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(Г)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Эолинь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Астрель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28794" y="214290"/>
            <a:ext cx="692948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2.Бабушка связала Васе тёплый свитер и сказала: «Вот наступит зима, и пригодится тебе эта …».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105835"/>
            <a:ext cx="87154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поделка; ( Б) покупка;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находка; ( Г) новинка;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обновка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142853"/>
            <a:ext cx="70009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3.На лужайке телёнок, ягнёнок, жеребёнок, овечка, овчарка. Кто из них родня барана?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786058"/>
            <a:ext cx="85725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(А) овечка и овчарка; </a:t>
            </a:r>
          </a:p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( Б) телёнок и ягнёнок;</a:t>
            </a:r>
          </a:p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 (В) ягнёнок и овечка;</a:t>
            </a:r>
          </a:p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 ( Г) жеребёнок и овчарка; </a:t>
            </a:r>
          </a:p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(Д) овечка, ягнёнок и овчарка. </a:t>
            </a:r>
            <a:endParaRPr lang="ru-RU" sz="4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85918" y="214290"/>
            <a:ext cx="707236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4.Учитель музыки попросил закончить ряд: гнездо, пюре, цунами, арфа, фасоль, кастрюля, … .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105835"/>
            <a:ext cx="84296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сила; ( Б) лягушка;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такси; ( Г) пианино;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желе.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00232" y="285729"/>
            <a:ext cx="68580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5.В каком словосочетании слово листок можно понять по-разному?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357431"/>
            <a:ext cx="8572560" cy="4390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жёлтый листок; </a:t>
            </a:r>
          </a:p>
          <a:p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Б) дубовый листок;</a:t>
            </a:r>
          </a:p>
          <a:p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(В) берёзовый листок; </a:t>
            </a:r>
          </a:p>
          <a:p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Г) опавший листок; </a:t>
            </a:r>
          </a:p>
          <a:p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(Д) тетрадный листок.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14480" y="285728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6.Миша писал сочинение об осени и вспоминал подходящие слова. Тёмный и светлый — пара слов с противоположным значением. Если слова холодный, ясный, хмурый, тёплый, яркий разбить на такие пары, одно останется лишним. Какое?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786190"/>
            <a:ext cx="86439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холодный; ( Б) ясный;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хмурый; (Г) тёплый;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яркий.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28794" y="1071546"/>
            <a:ext cx="65722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</a:rPr>
              <a:t>Многие русские слова сами по себе излучают поэзию, подобно тому, как драгоценные камни излучают таинственный блеск</a:t>
            </a: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</a:p>
          <a:p>
            <a:pPr algn="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</a:rPr>
              <a:t>К</a:t>
            </a:r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</a:rPr>
              <a:t>. Г. Паустовский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428860" y="285728"/>
            <a:ext cx="59293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Проверь себя!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1142985"/>
            <a:ext cx="72866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1.</a:t>
            </a:r>
            <a:r>
              <a:rPr lang="ru-RU" sz="5400" b="1" i="1" dirty="0" smtClean="0">
                <a:solidFill>
                  <a:srgbClr val="FF0000"/>
                </a:solidFill>
              </a:rPr>
              <a:t> ( В) </a:t>
            </a:r>
            <a:r>
              <a:rPr lang="ru-RU" sz="5400" b="1" i="1" dirty="0" err="1" smtClean="0">
                <a:solidFill>
                  <a:srgbClr val="FF0000"/>
                </a:solidFill>
              </a:rPr>
              <a:t>Аталь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2.</a:t>
            </a:r>
            <a:r>
              <a:rPr lang="ru-RU" sz="5400" b="1" i="1" dirty="0" smtClean="0">
                <a:solidFill>
                  <a:srgbClr val="FF0000"/>
                </a:solidFill>
              </a:rPr>
              <a:t> ( Д) обновка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3.</a:t>
            </a:r>
            <a:r>
              <a:rPr lang="ru-RU" sz="5400" b="1" i="1" dirty="0" smtClean="0">
                <a:solidFill>
                  <a:srgbClr val="FF0000"/>
                </a:solidFill>
              </a:rPr>
              <a:t> (В) ягнёнок и овечка</a:t>
            </a: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FF0000"/>
                </a:solidFill>
                <a:cs typeface="Arial" pitchFamily="34" charset="0"/>
              </a:rPr>
              <a:t>4.</a:t>
            </a:r>
            <a:r>
              <a:rPr lang="ru-RU" sz="5400" b="1" i="1" dirty="0" smtClean="0">
                <a:solidFill>
                  <a:srgbClr val="FF0000"/>
                </a:solidFill>
              </a:rPr>
              <a:t> ( В) такси</a:t>
            </a:r>
            <a:endParaRPr lang="ru-RU" sz="5400" b="1" i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5.</a:t>
            </a:r>
            <a:r>
              <a:rPr lang="ru-RU" sz="5400" b="1" i="1" dirty="0" smtClean="0">
                <a:solidFill>
                  <a:srgbClr val="FF0000"/>
                </a:solidFill>
              </a:rPr>
              <a:t> (А) жёлтый листок</a:t>
            </a: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FF0000"/>
                </a:solidFill>
                <a:cs typeface="Arial" pitchFamily="34" charset="0"/>
              </a:rPr>
              <a:t>6.</a:t>
            </a:r>
            <a:r>
              <a:rPr lang="ru-RU" sz="5400" b="1" i="1" dirty="0" smtClean="0">
                <a:solidFill>
                  <a:srgbClr val="FF0000"/>
                </a:solidFill>
              </a:rPr>
              <a:t> ( Д) яркий.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43042" y="428604"/>
            <a:ext cx="700092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Посчитай количество своих баллов, запиши.</a:t>
            </a:r>
          </a:p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Максимальный бал – </a:t>
            </a:r>
            <a:r>
              <a:rPr lang="ru-RU" sz="9600" b="1" dirty="0" smtClean="0">
                <a:solidFill>
                  <a:srgbClr val="FF0000"/>
                </a:solidFill>
                <a:cs typeface="Times New Roman" pitchFamily="18" charset="0"/>
              </a:rPr>
              <a:t>24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86000" y="357166"/>
            <a:ext cx="635796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Задачи, оцениваемые </a:t>
            </a:r>
          </a:p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в 5 баллов.</a:t>
            </a:r>
            <a:endParaRPr lang="ru-RU" sz="6600" b="1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00232" y="285728"/>
            <a:ext cx="678661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1.Сколько в современном русском алфавите букв, названия которых не включают в себя сами эти буквы?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3643314"/>
            <a:ext cx="821537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одна; ( Б) две;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три; ( Г) четыре;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Д) пять.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28794" y="285729"/>
            <a:ext cx="692948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2.Сколько в русском языке названий месяцев, состоящих ровно из пяти звуков?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105835"/>
            <a:ext cx="84296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ни одного; ( Б) одно;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два; ( Г) три;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четыре.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14291"/>
            <a:ext cx="700092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3.Даны слова: выпучить, выпятить, надуть, оскалить. Что лишнее?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14554"/>
            <a:ext cx="864399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щёки;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Б) нос;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зубы;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Г) грудь;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Д) глаза.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85918" y="214290"/>
            <a:ext cx="7143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4.К 1878 году в семье известного русского купца и покровителя искусств Саввы Ивановича Мамонтова было четверо детей: Сергей, Андрей, Всеволод, Вера. В 1878 году родилась дочь, которую назвали 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105835"/>
            <a:ext cx="8572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Вероника;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Б) Александра; ( В) Ольга; (Г) Елизавета;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Катерина.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43042" y="1"/>
            <a:ext cx="72152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5.Родители назвали дочь и сына именами, начинающимися с одного и того же звука. Детей зовут ...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500306"/>
            <a:ext cx="864399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Юля и Ян;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Б) Оля и Олег;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Маша и Миша;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(Г) Соня и Сеня;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Надя и Даня.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14480" y="214290"/>
            <a:ext cx="71438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6.В семье Ивановых Вася — средний из сыновей, а Таня — младшая из дочерей. Что можно точно сказать про эту семью? </a:t>
            </a:r>
            <a:endParaRPr lang="ru-RU" sz="3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428868"/>
            <a:ext cx="89297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2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4200" b="1" i="1" dirty="0" smtClean="0">
                <a:solidFill>
                  <a:schemeClr val="tx2">
                    <a:lumMod val="75000"/>
                  </a:schemeClr>
                </a:solidFill>
              </a:rPr>
              <a:t>(А) в ней не больше четырёх детей; </a:t>
            </a:r>
          </a:p>
          <a:p>
            <a:r>
              <a:rPr lang="ru-RU" sz="4200" b="1" i="1" dirty="0" smtClean="0">
                <a:solidFill>
                  <a:schemeClr val="tx2">
                    <a:lumMod val="75000"/>
                  </a:schemeClr>
                </a:solidFill>
              </a:rPr>
              <a:t>(Б) в ней не больше пяти детей; </a:t>
            </a:r>
          </a:p>
          <a:p>
            <a:r>
              <a:rPr lang="ru-RU" sz="4200" b="1" i="1" dirty="0" smtClean="0">
                <a:solidFill>
                  <a:schemeClr val="tx2">
                    <a:lumMod val="75000"/>
                  </a:schemeClr>
                </a:solidFill>
              </a:rPr>
              <a:t>(В) </a:t>
            </a:r>
            <a:r>
              <a:rPr lang="ru-RU" sz="4200" b="1" i="1" dirty="0" err="1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sz="4200" b="1" i="1" dirty="0" smtClean="0">
                <a:solidFill>
                  <a:schemeClr val="tx2">
                    <a:lumMod val="75000"/>
                  </a:schemeClr>
                </a:solidFill>
              </a:rPr>
              <a:t> ней не больше шести детей; (Г) в ней не меньше пяти детей;</a:t>
            </a:r>
          </a:p>
          <a:p>
            <a:r>
              <a:rPr lang="ru-RU" sz="4200" b="1" i="1" dirty="0" smtClean="0">
                <a:solidFill>
                  <a:schemeClr val="tx2">
                    <a:lumMod val="75000"/>
                  </a:schemeClr>
                </a:solidFill>
              </a:rPr>
              <a:t> (Д) в ней не меньше шести детей. </a:t>
            </a:r>
            <a:endParaRPr lang="ru-RU" sz="4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3108" y="214290"/>
            <a:ext cx="6429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Проверь себя!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1000108"/>
            <a:ext cx="7143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5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1.</a:t>
            </a:r>
            <a:r>
              <a:rPr lang="ru-RU" sz="5200" b="1" i="1" dirty="0" smtClean="0">
                <a:solidFill>
                  <a:srgbClr val="FF0000"/>
                </a:solidFill>
              </a:rPr>
              <a:t> ( В) три</a:t>
            </a:r>
            <a:endParaRPr kumimoji="0" lang="ru-RU" sz="5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ourier New" pitchFamily="49" charset="0"/>
              </a:rPr>
              <a:t>2.</a:t>
            </a:r>
            <a:r>
              <a:rPr lang="ru-RU" sz="5200" b="1" i="1" dirty="0" smtClean="0">
                <a:solidFill>
                  <a:srgbClr val="FF0000"/>
                </a:solidFill>
              </a:rPr>
              <a:t> ( Б) одно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3.</a:t>
            </a:r>
            <a:r>
              <a:rPr lang="ru-RU" sz="5200" b="1" i="1" dirty="0" smtClean="0">
                <a:solidFill>
                  <a:srgbClr val="FF0000"/>
                </a:solidFill>
              </a:rPr>
              <a:t> ( Б) нос</a:t>
            </a:r>
            <a:endParaRPr kumimoji="0" lang="ru-RU" sz="52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200" b="1" i="1" dirty="0" smtClean="0">
                <a:solidFill>
                  <a:srgbClr val="FF0000"/>
                </a:solidFill>
                <a:cs typeface="Arial" pitchFamily="34" charset="0"/>
              </a:rPr>
              <a:t>4.</a:t>
            </a:r>
            <a:r>
              <a:rPr lang="ru-RU" sz="5200" b="1" i="1" dirty="0" smtClean="0">
                <a:solidFill>
                  <a:srgbClr val="FF0000"/>
                </a:solidFill>
              </a:rPr>
              <a:t> ( Б) Александра</a:t>
            </a:r>
            <a:endParaRPr lang="ru-RU" sz="5200" b="1" i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5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5.</a:t>
            </a:r>
            <a:r>
              <a:rPr lang="ru-RU" sz="5200" b="1" i="1" dirty="0" smtClean="0">
                <a:solidFill>
                  <a:srgbClr val="FF0000"/>
                </a:solidFill>
              </a:rPr>
              <a:t> (А) Юля и Ян</a:t>
            </a:r>
            <a:endParaRPr kumimoji="0" lang="ru-RU" sz="52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200" b="1" i="1" dirty="0" smtClean="0">
                <a:solidFill>
                  <a:srgbClr val="FF0000"/>
                </a:solidFill>
                <a:cs typeface="Arial" pitchFamily="34" charset="0"/>
              </a:rPr>
              <a:t>6.</a:t>
            </a:r>
            <a:r>
              <a:rPr lang="ru-RU" sz="5200" b="1" i="1" dirty="0" smtClean="0">
                <a:solidFill>
                  <a:srgbClr val="FF0000"/>
                </a:solidFill>
              </a:rPr>
              <a:t> (Г) в ней не меньше пяти детей</a:t>
            </a:r>
            <a:endParaRPr kumimoji="0" lang="ru-RU" sz="5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1214422"/>
            <a:ext cx="85725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Дорогие ребята!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 Вам предстоит выполнить задания игры-конкурса "Русский медвежонок".Из пяти ответов нужно выбрать только один правильный.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Будьте внимательны, старательны! Не торопитесь, рассуждайте!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ea typeface="Times New Roman" pitchFamily="18" charset="0"/>
                <a:cs typeface="Courier New" pitchFamily="49" charset="0"/>
              </a:rPr>
              <a:t>У вас всё получится!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428604"/>
            <a:ext cx="678661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Посчитай количество своих баллов, запиши.</a:t>
            </a:r>
          </a:p>
          <a:p>
            <a:pPr algn="ctr"/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Максимальный бал –</a:t>
            </a:r>
          </a:p>
          <a:p>
            <a:pPr algn="ctr"/>
            <a:r>
              <a:rPr lang="ru-RU" sz="9600" b="1" dirty="0" smtClean="0">
                <a:solidFill>
                  <a:srgbClr val="FF0000"/>
                </a:solidFill>
                <a:cs typeface="Times New Roman" pitchFamily="18" charset="0"/>
              </a:rPr>
              <a:t>30 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71670" y="857232"/>
            <a:ext cx="63579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  <a:latin typeface="Garamond" pitchFamily="18" charset="0"/>
              </a:rPr>
              <a:t>Молодец!</a:t>
            </a:r>
            <a:endParaRPr lang="ru-RU" sz="96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7" name="Picture 2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2643182"/>
            <a:ext cx="5857916" cy="3714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571480"/>
            <a:ext cx="61436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Задачи, оцениваемые </a:t>
            </a:r>
          </a:p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Garamond" pitchFamily="18" charset="0"/>
              </a:rPr>
              <a:t>в 3 балла.</a:t>
            </a:r>
            <a:endParaRPr lang="ru-RU" sz="6600" b="1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500166" y="214290"/>
            <a:ext cx="74295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«Послезавтра у меня день рождения», — сказала Лиза в воскресенье. В какой день недели у Лизы день рождения?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500438"/>
            <a:ext cx="8858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(А) в понедельник;</a:t>
            </a:r>
          </a:p>
          <a:p>
            <a:pPr algn="ctr"/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( Б) во вторник;  ( В) </a:t>
            </a:r>
            <a:r>
              <a:rPr lang="ru-RU" sz="4800" b="1" i="1" dirty="0" err="1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 среду;       (Г) в пятницу;  ( Д) в субботу. </a:t>
            </a:r>
            <a:endParaRPr lang="ru-RU" sz="4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785918" y="285728"/>
            <a:ext cx="67866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2.К какому слову нельзя добавить слово слишком? 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3105835"/>
            <a:ext cx="84296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горячая; ( Б) жидкая;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солёная; ( Г) манная;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( Д) кислая.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85918" y="214290"/>
            <a:ext cx="69294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3.В одном из стихотворений С. Я. Маршака рассказывается, что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Влас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― водопроводчик, Дима ― доктор, Толя ― тракторист, а Игорь ― …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105835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шофёр; ( Б) учитель;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художник; (Г) инженер; ( Д) электрик.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14290"/>
            <a:ext cx="7000924" cy="2625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4.В каком слове на месте прочерков нужно вставить не такие гласные, как в остальных словах? 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105835"/>
            <a:ext cx="83582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г_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л_дать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Б)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г_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в_рить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( В)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г_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л_ва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( Г)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с_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п_ги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; ( Д)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х_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400" b="1" i="1" dirty="0" err="1" smtClean="0">
                <a:solidFill>
                  <a:schemeClr val="tx2">
                    <a:lumMod val="75000"/>
                  </a:schemeClr>
                </a:solidFill>
              </a:rPr>
              <a:t>р_шо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36323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0" y="0"/>
            <a:ext cx="9119680" cy="6858000"/>
          </a:xfrm>
          <a:prstGeom prst="rect">
            <a:avLst/>
          </a:prstGeom>
          <a:noFill/>
        </p:spPr>
      </p:pic>
      <p:pic>
        <p:nvPicPr>
          <p:cNvPr id="1027" name="Picture 3" descr="C:\Users\User\Desktop\grid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446"/>
            <a:ext cx="1714480" cy="17144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00232" y="285728"/>
            <a:ext cx="67866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5.Дождь льёт как из ...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928803"/>
            <a:ext cx="8286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(А) чашки;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Б) ложки;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В) пушки;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Г) тучи; </a:t>
            </a:r>
          </a:p>
          <a:p>
            <a:pPr algn="ctr"/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</a:rPr>
              <a:t>( Д) ведра. 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1156</Words>
  <Application>Microsoft Office PowerPoint</Application>
  <PresentationFormat>Экран (4:3)</PresentationFormat>
  <Paragraphs>125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Грищенко</cp:lastModifiedBy>
  <cp:revision>18</cp:revision>
  <dcterms:created xsi:type="dcterms:W3CDTF">2017-08-03T09:42:22Z</dcterms:created>
  <dcterms:modified xsi:type="dcterms:W3CDTF">2018-11-06T11:27:58Z</dcterms:modified>
</cp:coreProperties>
</file>