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4638"/>
    <a:srgbClr val="F660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сдавших, чел.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2009-2010 уч.г.</c:v>
                </c:pt>
                <c:pt idx="1">
                  <c:v>2010-2011 уч.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</c:v>
                </c:pt>
                <c:pt idx="1">
                  <c:v>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обучавшихся, чел.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2009-2010 уч.г.</c:v>
                </c:pt>
                <c:pt idx="1">
                  <c:v>2010-2011 уч.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42</c:v>
                </c:pt>
                <c:pt idx="1">
                  <c:v>118</c:v>
                </c:pt>
              </c:numCache>
            </c:numRef>
          </c:val>
        </c:ser>
        <c:shape val="cylinder"/>
        <c:axId val="116596096"/>
        <c:axId val="116606080"/>
        <c:axId val="94992576"/>
      </c:bar3DChart>
      <c:catAx>
        <c:axId val="116596096"/>
        <c:scaling>
          <c:orientation val="minMax"/>
        </c:scaling>
        <c:axPos val="b"/>
        <c:tickLblPos val="nextTo"/>
        <c:crossAx val="116606080"/>
        <c:crosses val="autoZero"/>
        <c:auto val="1"/>
        <c:lblAlgn val="ctr"/>
        <c:lblOffset val="100"/>
      </c:catAx>
      <c:valAx>
        <c:axId val="116606080"/>
        <c:scaling>
          <c:orientation val="minMax"/>
        </c:scaling>
        <c:axPos val="l"/>
        <c:majorGridlines/>
        <c:numFmt formatCode="General" sourceLinked="1"/>
        <c:tickLblPos val="nextTo"/>
        <c:crossAx val="116596096"/>
        <c:crosses val="autoZero"/>
        <c:crossBetween val="between"/>
      </c:valAx>
      <c:serAx>
        <c:axId val="94992576"/>
        <c:scaling>
          <c:orientation val="minMax"/>
        </c:scaling>
        <c:delete val="1"/>
        <c:axPos val="b"/>
        <c:tickLblPos val="none"/>
        <c:crossAx val="116606080"/>
        <c:crosses val="autoZero"/>
      </c:serAx>
    </c:plotArea>
    <c:legend>
      <c:legendPos val="r"/>
      <c:layout>
        <c:manualLayout>
          <c:xMode val="edge"/>
          <c:yMode val="edge"/>
          <c:x val="0.60436339554777851"/>
          <c:y val="0.36107210774811915"/>
          <c:w val="0.39563661685146506"/>
          <c:h val="0.541225884223755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"/>
  <c:chart>
    <c:view3D>
      <c:perspective val="30"/>
    </c:view3D>
    <c:plotArea>
      <c:layout/>
      <c:bar3DChart>
        <c:barDir val="col"/>
        <c:grouping val="standard"/>
        <c:shape val="cylinder"/>
        <c:axId val="116642944"/>
        <c:axId val="116644480"/>
        <c:axId val="43631040"/>
      </c:bar3DChart>
      <c:catAx>
        <c:axId val="116642944"/>
        <c:scaling>
          <c:orientation val="minMax"/>
        </c:scaling>
        <c:axPos val="b"/>
        <c:tickLblPos val="nextTo"/>
        <c:crossAx val="116644480"/>
        <c:crosses val="autoZero"/>
        <c:auto val="1"/>
        <c:lblAlgn val="ctr"/>
        <c:lblOffset val="100"/>
      </c:catAx>
      <c:valAx>
        <c:axId val="116644480"/>
        <c:scaling>
          <c:orientation val="minMax"/>
        </c:scaling>
        <c:axPos val="l"/>
        <c:majorGridlines/>
        <c:tickLblPos val="nextTo"/>
        <c:crossAx val="116642944"/>
        <c:crosses val="autoZero"/>
        <c:crossBetween val="between"/>
      </c:valAx>
      <c:serAx>
        <c:axId val="43631040"/>
        <c:scaling>
          <c:orientation val="minMax"/>
        </c:scaling>
        <c:axPos val="b"/>
        <c:tickLblPos val="nextTo"/>
        <c:crossAx val="116644480"/>
        <c:crosses val="autoZero"/>
      </c:ser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B1863-A2C0-46B6-BB9D-62B58666F294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92EA1-DA61-4670-BDC7-729DFD9EE2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92EA1-DA61-4670-BDC7-729DFD9EE2A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B65AD14-F276-48F0-BDAE-280479785FF1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144775-0BCC-4943-8B4D-D283675526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231459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Cambridge English</a:t>
            </a:r>
            <a:r>
              <a:rPr lang="en-US" sz="3600" dirty="0" smtClean="0">
                <a:latin typeface="Arial Black" pitchFamily="34" charset="0"/>
              </a:rPr>
              <a:t/>
            </a:r>
            <a:br>
              <a:rPr lang="en-US" sz="3600" dirty="0" smtClean="0"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/>
            </a:r>
            <a:br>
              <a:rPr lang="en-US" sz="3200" dirty="0" smtClean="0">
                <a:latin typeface="Arial Black" pitchFamily="34" charset="0"/>
              </a:rPr>
            </a:br>
            <a:r>
              <a:rPr lang="ru-RU" sz="3200" i="1" dirty="0" smtClean="0">
                <a:solidFill>
                  <a:schemeClr val="accent3">
                    <a:lumMod val="75000"/>
                  </a:schemeClr>
                </a:solidFill>
              </a:rPr>
              <a:t>Дополнительное образование по английскому языку</a:t>
            </a:r>
            <a:endParaRPr lang="ru-RU" sz="32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715016"/>
            <a:ext cx="6400800" cy="642942"/>
          </a:xfrm>
        </p:spPr>
        <p:txBody>
          <a:bodyPr>
            <a:normAutofit fontScale="77500" lnSpcReduction="20000"/>
          </a:bodyPr>
          <a:lstStyle/>
          <a:p>
            <a:endParaRPr lang="ru-RU" sz="2400" dirty="0" smtClean="0"/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Гимназия № 104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214942" y="4857760"/>
            <a:ext cx="3543280" cy="1071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Учитель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Кухарь Зоя Михайловна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0"/>
            <a:ext cx="7558086" cy="2071677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</a:t>
            </a:r>
            <a:r>
              <a:rPr lang="en-US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Cambridge ESOL </a:t>
            </a:r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создана Кембриджским Университетом   и с 1864 года проводит международные экзамены. Признана более чем в 150 странах мира.</a:t>
            </a:r>
            <a:endParaRPr lang="ru-RU" sz="24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/>
          </a:p>
        </p:txBody>
      </p:sp>
      <p:pic>
        <p:nvPicPr>
          <p:cNvPr id="9" name="Рисунок 8" descr="фото на конкурс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2071678"/>
            <a:ext cx="7000924" cy="46356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дополнительного образования по английскому языку</a:t>
            </a:r>
            <a:endParaRPr lang="ru-RU" sz="28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785926"/>
            <a:ext cx="7429552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66004"/>
                </a:solidFill>
                <a:latin typeface="+mj-lt"/>
              </a:rPr>
              <a:t>Уровни: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YLE</a:t>
            </a:r>
            <a:r>
              <a:rPr lang="ru-RU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STARTER</a:t>
            </a:r>
            <a:r>
              <a:rPr lang="ru-RU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MOVER</a:t>
            </a:r>
            <a:r>
              <a:rPr lang="ru-RU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начальная школа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FLYER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5 класс;</a:t>
            </a:r>
          </a:p>
          <a:p>
            <a:pPr>
              <a:buNone/>
            </a:pPr>
            <a:r>
              <a:rPr lang="en-US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KET</a:t>
            </a:r>
            <a:r>
              <a:rPr lang="ru-RU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(6, 7 классы);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984638"/>
                </a:solidFill>
                <a:latin typeface="Times New Roman" pitchFamily="18" charset="0"/>
                <a:cs typeface="Times New Roman" pitchFamily="18" charset="0"/>
              </a:rPr>
              <a:t>PET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( 8, 9 классы).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>
                <a:solidFill>
                  <a:srgbClr val="F66004"/>
                </a:solidFill>
                <a:latin typeface="+mj-lt"/>
              </a:rPr>
              <a:t>Цель </a:t>
            </a:r>
            <a:r>
              <a:rPr lang="ru-RU" b="1" i="1" dirty="0" smtClean="0">
                <a:solidFill>
                  <a:srgbClr val="F66004"/>
                </a:solidFill>
                <a:latin typeface="+mj-lt"/>
              </a:rPr>
              <a:t>программы: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приобретение учащимися практических навыков подготовки и сдачи экзаменов по английскому языку в формате Кембриджских сертификатов в соответствии с Общеевропейской шкалой оценки владения иностранным языком.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08266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2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овторить, обобщить и расширить лексико-грамматический материал соответствующего уровня;</a:t>
            </a:r>
          </a:p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азвить коммуникативную компетенцию учащихся в устной и письменной речи;</a:t>
            </a:r>
          </a:p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ознакомить учащихся с форматами соответствующих экзаменов и требованиями к ответам;</a:t>
            </a:r>
          </a:p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формировать определенные практические навыки и умения, необходимые для успешного выполнения экзаменационных заданий;</a:t>
            </a:r>
          </a:p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азвить стратегическую компетенцию учащихся, гибкость и способность ориентироваться в типах экзаменационных заданий;</a:t>
            </a:r>
          </a:p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аучить анализировать и объективно оценивать результаты собственной учебной деятельности;</a:t>
            </a:r>
          </a:p>
          <a:p>
            <a:pPr algn="just"/>
            <a:r>
              <a:rPr lang="ru-RU" sz="24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азвить творческий потенциал учащихся.</a:t>
            </a:r>
          </a:p>
          <a:p>
            <a:pPr algn="just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 прохождения </a:t>
            </a: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endParaRPr lang="ru-RU" sz="32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rgbClr val="F66004"/>
                </a:solidFill>
                <a:latin typeface="+mj-lt"/>
              </a:rPr>
              <a:t>Учащиеся смогут:</a:t>
            </a:r>
          </a:p>
          <a:p>
            <a:endParaRPr lang="ru-RU" dirty="0" smtClean="0"/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Обобщить </a:t>
            </a:r>
            <a:r>
              <a:rPr lang="ru-RU" sz="22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закрепить </a:t>
            </a: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лексико-грамматический </a:t>
            </a:r>
            <a:r>
              <a:rPr lang="ru-RU" sz="22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 и коммуникативные компетенции, необходимые для успешной сдачи экзамена</a:t>
            </a: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Овладеть практическими навыками выполнения экзаменационных заданий различного типа;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Получить определенную психологическую подготовку к сдаче экзамена;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Получить практические навыки анализа предложенного задания, выбора способа его решения и оценки правильности выполнения.</a:t>
            </a:r>
            <a:endParaRPr lang="ru-RU" sz="2200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построения </a:t>
            </a: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3200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ru-RU" sz="22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коммуникативной направленности учебного </a:t>
            </a: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процесса;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создания благоприятного психологического климата на занятиях;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межкультурной ориентированности при изучении английского языка;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образовательной и воспитательной ценности учебных материалов;</a:t>
            </a:r>
          </a:p>
          <a:p>
            <a:pPr algn="just">
              <a:lnSpc>
                <a:spcPct val="90000"/>
              </a:lnSpc>
            </a:pPr>
            <a:r>
              <a:rPr lang="ru-RU" sz="22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активного вовлечения учащихся в учебную деятельность.</a:t>
            </a:r>
            <a:endParaRPr lang="ru-RU" sz="2200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Мониторинг результатов данной программы: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5214942" y="1500174"/>
          <a:ext cx="392905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467600" cy="417554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пособия «Макмиллан»:</a:t>
            </a:r>
            <a:endParaRPr lang="ru-RU" sz="28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фото на конкурс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51917">
            <a:off x="625214" y="932479"/>
            <a:ext cx="2164386" cy="3048763"/>
          </a:xfrm>
          <a:prstGeom prst="rect">
            <a:avLst/>
          </a:prstGeom>
        </p:spPr>
      </p:pic>
      <p:pic>
        <p:nvPicPr>
          <p:cNvPr id="8" name="Рисунок 7" descr="фото на конкурс 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780916">
            <a:off x="6183746" y="984063"/>
            <a:ext cx="2118401" cy="3135493"/>
          </a:xfrm>
          <a:prstGeom prst="rect">
            <a:avLst/>
          </a:prstGeom>
        </p:spPr>
      </p:pic>
      <p:pic>
        <p:nvPicPr>
          <p:cNvPr id="9" name="Рисунок 8" descr="фото на конкурс 0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8992" y="3929066"/>
            <a:ext cx="2205402" cy="2714644"/>
          </a:xfrm>
          <a:prstGeom prst="rect">
            <a:avLst/>
          </a:prstGeom>
        </p:spPr>
      </p:pic>
      <p:pic>
        <p:nvPicPr>
          <p:cNvPr id="10" name="Рисунок 9" descr="фото на конкурс 00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71868" y="642918"/>
            <a:ext cx="1991088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42886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  <a:endParaRPr lang="ru-RU" sz="54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168</TotalTime>
  <Words>281</Words>
  <Application>Microsoft Office PowerPoint</Application>
  <PresentationFormat>Экран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Cambridge English  Дополнительное образование по английскому языку</vt:lpstr>
      <vt:lpstr>Организация Cambridge ESOL создана Кембриджским Университетом   и с 1864 года проводит международные экзамены. Признана более чем в 150 странах мира.</vt:lpstr>
      <vt:lpstr>Программа дополнительного образования по английскому языку</vt:lpstr>
      <vt:lpstr>Задачи:</vt:lpstr>
      <vt:lpstr>Результат прохождения программы</vt:lpstr>
      <vt:lpstr>Принципы построения программы:</vt:lpstr>
      <vt:lpstr>Мониторинг результатов данной программы:</vt:lpstr>
      <vt:lpstr>Используемые пособия «Макмиллан»:</vt:lpstr>
      <vt:lpstr>Thank you!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Cambridge english Дополнительное образование по английскому языку</dc:title>
  <dc:creator>Mama</dc:creator>
  <cp:lastModifiedBy>user</cp:lastModifiedBy>
  <cp:revision>20</cp:revision>
  <dcterms:created xsi:type="dcterms:W3CDTF">2011-10-25T13:24:32Z</dcterms:created>
  <dcterms:modified xsi:type="dcterms:W3CDTF">2011-12-08T09:29:35Z</dcterms:modified>
</cp:coreProperties>
</file>