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9" r:id="rId44"/>
    <p:sldId id="298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6" r:id="rId61"/>
    <p:sldId id="315" r:id="rId6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14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68F0-D741-4D7C-8519-EB1CB9F4DD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7C80-32E8-406E-9ED9-5976D8622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6954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68F0-D741-4D7C-8519-EB1CB9F4DD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7C80-32E8-406E-9ED9-5976D8622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0061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68F0-D741-4D7C-8519-EB1CB9F4DD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7C80-32E8-406E-9ED9-5976D8622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0723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68F0-D741-4D7C-8519-EB1CB9F4DD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7C80-32E8-406E-9ED9-5976D8622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4932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68F0-D741-4D7C-8519-EB1CB9F4DD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7C80-32E8-406E-9ED9-5976D8622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8795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68F0-D741-4D7C-8519-EB1CB9F4DD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7C80-32E8-406E-9ED9-5976D8622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0863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68F0-D741-4D7C-8519-EB1CB9F4DD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7C80-32E8-406E-9ED9-5976D8622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261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68F0-D741-4D7C-8519-EB1CB9F4DD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7C80-32E8-406E-9ED9-5976D8622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349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68F0-D741-4D7C-8519-EB1CB9F4DD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7C80-32E8-406E-9ED9-5976D8622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9984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68F0-D741-4D7C-8519-EB1CB9F4DD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7C80-32E8-406E-9ED9-5976D8622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085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68F0-D741-4D7C-8519-EB1CB9F4DD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A7C80-32E8-406E-9ED9-5976D8622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5435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C68F0-D741-4D7C-8519-EB1CB9F4DDA6}" type="datetimeFigureOut">
              <a:rPr lang="ru-RU" smtClean="0"/>
              <a:pPr/>
              <a:t>06.11.2018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A7C80-32E8-406E-9ED9-5976D8622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556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4499992" y="4725144"/>
            <a:ext cx="4483115" cy="1800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1556792"/>
            <a:ext cx="5832648" cy="60592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Задания – ответы конкурса </a:t>
            </a:r>
            <a:br>
              <a:rPr lang="ru-RU" dirty="0" smtClean="0"/>
            </a:br>
            <a:r>
              <a:rPr lang="ru-RU" dirty="0" smtClean="0"/>
              <a:t>по русскому языку </a:t>
            </a:r>
            <a:br>
              <a:rPr lang="ru-RU" dirty="0" smtClean="0"/>
            </a:br>
            <a:r>
              <a:rPr lang="ru-RU" b="1" i="1" dirty="0" smtClean="0">
                <a:solidFill>
                  <a:srgbClr val="002060"/>
                </a:solidFill>
              </a:rPr>
              <a:t>«Русский медвежонок»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 – 5 классы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44208" y="3329608"/>
            <a:ext cx="2120280" cy="694928"/>
          </a:xfrm>
        </p:spPr>
        <p:txBody>
          <a:bodyPr/>
          <a:lstStyle/>
          <a:p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612576" y="-99392"/>
            <a:ext cx="612068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63502" y="5148190"/>
            <a:ext cx="375609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FFFF00"/>
                </a:solidFill>
              </a:rPr>
              <a:t>Подумай, прежде чем </a:t>
            </a:r>
          </a:p>
          <a:p>
            <a:r>
              <a:rPr lang="ru-RU" sz="2800" b="1" i="1" dirty="0" smtClean="0">
                <a:solidFill>
                  <a:srgbClr val="FFFF00"/>
                </a:solidFill>
              </a:rPr>
              <a:t>смотреть ответ!</a:t>
            </a:r>
            <a:endParaRPr lang="ru-RU" sz="28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5300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5.В какой паре подчёркнутые слова читаются по-разному? </a:t>
            </a:r>
          </a:p>
          <a:p>
            <a:r>
              <a:rPr lang="ru-RU" dirty="0" smtClean="0"/>
              <a:t>А) на реке — по реке; </a:t>
            </a:r>
          </a:p>
          <a:p>
            <a:r>
              <a:rPr lang="ru-RU" dirty="0" smtClean="0"/>
              <a:t>Б) с поля — на поля; </a:t>
            </a:r>
          </a:p>
          <a:p>
            <a:r>
              <a:rPr lang="ru-RU" dirty="0" smtClean="0"/>
              <a:t>В) с ветками — под ветками; </a:t>
            </a:r>
          </a:p>
          <a:p>
            <a:r>
              <a:rPr lang="ru-RU" dirty="0" smtClean="0"/>
              <a:t>Г) на лошади — с лошади; </a:t>
            </a:r>
          </a:p>
          <a:p>
            <a:r>
              <a:rPr lang="ru-RU" dirty="0" smtClean="0"/>
              <a:t>Д) на кролика — без кролика.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25540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5310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6. Какая буква может стоять после буквы  </a:t>
            </a:r>
            <a:r>
              <a:rPr lang="ru-RU" sz="3600" b="1" dirty="0" smtClean="0">
                <a:solidFill>
                  <a:srgbClr val="C00000"/>
                </a:solidFill>
              </a:rPr>
              <a:t>щ</a:t>
            </a:r>
            <a:r>
              <a:rPr lang="ru-RU" dirty="0" smtClean="0"/>
              <a:t>? </a:t>
            </a:r>
          </a:p>
          <a:p>
            <a:r>
              <a:rPr lang="ru-RU" dirty="0" smtClean="0"/>
              <a:t>А) ъ; </a:t>
            </a:r>
          </a:p>
          <a:p>
            <a:r>
              <a:rPr lang="ru-RU" dirty="0" smtClean="0"/>
              <a:t>Б) ы; </a:t>
            </a:r>
          </a:p>
          <a:p>
            <a:r>
              <a:rPr lang="ru-RU" dirty="0" smtClean="0"/>
              <a:t>В) ь; </a:t>
            </a:r>
          </a:p>
          <a:p>
            <a:r>
              <a:rPr lang="ru-RU" dirty="0" smtClean="0"/>
              <a:t>Г) э; </a:t>
            </a:r>
          </a:p>
          <a:p>
            <a:r>
              <a:rPr lang="ru-RU" dirty="0" smtClean="0"/>
              <a:t>Д) ни одна из перечисленных стоять не может.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5642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72354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7. Когда человеку неловко в незнакомой ситуации, говорят, что он чувствует себя не</a:t>
            </a:r>
          </a:p>
          <a:p>
            <a:pPr marL="0" indent="0">
              <a:buNone/>
            </a:pPr>
            <a:r>
              <a:rPr lang="ru-RU" b="1" dirty="0" smtClean="0"/>
              <a:t>в своей … </a:t>
            </a:r>
          </a:p>
          <a:p>
            <a:r>
              <a:rPr lang="ru-RU" dirty="0" smtClean="0"/>
              <a:t>А) квартире; </a:t>
            </a:r>
          </a:p>
          <a:p>
            <a:r>
              <a:rPr lang="ru-RU" dirty="0" smtClean="0"/>
              <a:t>Б) семье; </a:t>
            </a:r>
          </a:p>
          <a:p>
            <a:r>
              <a:rPr lang="ru-RU" dirty="0" smtClean="0"/>
              <a:t>В) тарелке; </a:t>
            </a:r>
          </a:p>
          <a:p>
            <a:r>
              <a:rPr lang="ru-RU" dirty="0" smtClean="0"/>
              <a:t>Г) чашке; </a:t>
            </a:r>
          </a:p>
          <a:p>
            <a:r>
              <a:rPr lang="ru-RU" dirty="0" smtClean="0"/>
              <a:t>Д) ложке.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25138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35113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/>
              <a:t>8. Полотно по-белорусски называется </a:t>
            </a:r>
            <a:r>
              <a:rPr lang="ru-RU" b="1" dirty="0" err="1" smtClean="0"/>
              <a:t>палатно</a:t>
            </a:r>
            <a:r>
              <a:rPr lang="ru-RU" b="1" dirty="0" smtClean="0"/>
              <a:t>. А что по-белорусски называется  </a:t>
            </a:r>
            <a:r>
              <a:rPr lang="ru-RU" b="1" i="1" dirty="0" err="1" smtClean="0">
                <a:solidFill>
                  <a:srgbClr val="002060"/>
                </a:solidFill>
              </a:rPr>
              <a:t>нагавіцы</a:t>
            </a:r>
            <a:r>
              <a:rPr lang="ru-RU" b="1" dirty="0" smtClean="0"/>
              <a:t>? (Белорусское і читается как русское и.) </a:t>
            </a:r>
          </a:p>
          <a:p>
            <a:r>
              <a:rPr lang="ru-RU" dirty="0" smtClean="0"/>
              <a:t>А) штаны; </a:t>
            </a:r>
          </a:p>
          <a:p>
            <a:r>
              <a:rPr lang="ru-RU" dirty="0" smtClean="0"/>
              <a:t>Б) варежки; </a:t>
            </a:r>
          </a:p>
          <a:p>
            <a:r>
              <a:rPr lang="ru-RU" dirty="0" smtClean="0"/>
              <a:t>В) рукава; </a:t>
            </a:r>
          </a:p>
          <a:p>
            <a:r>
              <a:rPr lang="ru-RU" dirty="0" smtClean="0"/>
              <a:t>Г) наушники; </a:t>
            </a:r>
          </a:p>
          <a:p>
            <a:r>
              <a:rPr lang="ru-RU" dirty="0" smtClean="0"/>
              <a:t>Д) очки.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18797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05692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9. Как не говорят? </a:t>
            </a:r>
          </a:p>
          <a:p>
            <a:pPr marL="0" indent="0">
              <a:buNone/>
            </a:pPr>
            <a:r>
              <a:rPr lang="ru-RU" dirty="0" smtClean="0"/>
              <a:t>А) клубничина; </a:t>
            </a:r>
          </a:p>
          <a:p>
            <a:pPr marL="0" indent="0">
              <a:buNone/>
            </a:pPr>
            <a:r>
              <a:rPr lang="ru-RU" dirty="0" smtClean="0"/>
              <a:t>Б) черничина; </a:t>
            </a:r>
          </a:p>
          <a:p>
            <a:pPr marL="0" indent="0">
              <a:buNone/>
            </a:pPr>
            <a:r>
              <a:rPr lang="ru-RU" dirty="0" smtClean="0"/>
              <a:t>В) </a:t>
            </a:r>
            <a:r>
              <a:rPr lang="ru-RU" dirty="0" err="1" smtClean="0"/>
              <a:t>маличина</a:t>
            </a:r>
            <a:r>
              <a:rPr lang="ru-RU" dirty="0" smtClean="0"/>
              <a:t>; </a:t>
            </a:r>
          </a:p>
          <a:p>
            <a:pPr marL="0" indent="0">
              <a:buNone/>
            </a:pPr>
            <a:r>
              <a:rPr lang="ru-RU" dirty="0" smtClean="0"/>
              <a:t>Г) брусничина; </a:t>
            </a:r>
          </a:p>
          <a:p>
            <a:pPr marL="0" indent="0">
              <a:buNone/>
            </a:pPr>
            <a:r>
              <a:rPr lang="ru-RU" dirty="0" smtClean="0"/>
              <a:t>Д) земляничина.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500842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405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1.   </a:t>
            </a:r>
            <a:r>
              <a:rPr lang="ru-RU" dirty="0"/>
              <a:t> </a:t>
            </a:r>
            <a:r>
              <a:rPr lang="ru-RU" b="1" dirty="0" smtClean="0"/>
              <a:t>В слове едва «спряталась» цифра. А в каком из названий цветов «спрятался» </a:t>
            </a:r>
          </a:p>
          <a:p>
            <a:pPr marL="0" indent="0">
              <a:buNone/>
            </a:pPr>
            <a:r>
              <a:rPr lang="ru-RU" b="1" dirty="0" smtClean="0"/>
              <a:t>волшебник? </a:t>
            </a:r>
          </a:p>
          <a:p>
            <a:r>
              <a:rPr lang="ru-RU" dirty="0" smtClean="0"/>
              <a:t>А) василёк; </a:t>
            </a:r>
          </a:p>
          <a:p>
            <a:r>
              <a:rPr lang="ru-RU" dirty="0" smtClean="0"/>
              <a:t>Б) гладиолус; </a:t>
            </a:r>
          </a:p>
          <a:p>
            <a:r>
              <a:rPr lang="ru-RU" dirty="0" smtClean="0"/>
              <a:t>В) левкой; </a:t>
            </a:r>
          </a:p>
          <a:p>
            <a:r>
              <a:rPr lang="ru-RU" dirty="0" smtClean="0"/>
              <a:t>Г) магнолия; </a:t>
            </a:r>
          </a:p>
          <a:p>
            <a:r>
              <a:rPr lang="ru-RU" dirty="0" smtClean="0"/>
              <a:t>Д) хризантема.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315625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10. Что означает встречающееся в некоторых русских говорах слово </a:t>
            </a:r>
            <a:r>
              <a:rPr lang="ru-RU" b="1" dirty="0" err="1" smtClean="0">
                <a:solidFill>
                  <a:srgbClr val="C00000"/>
                </a:solidFill>
              </a:rPr>
              <a:t>льзя</a:t>
            </a:r>
            <a:r>
              <a:rPr lang="ru-RU" b="1" dirty="0" smtClean="0"/>
              <a:t>? </a:t>
            </a:r>
          </a:p>
          <a:p>
            <a:r>
              <a:rPr lang="ru-RU" dirty="0" smtClean="0"/>
              <a:t>А) ‘нужно’; </a:t>
            </a:r>
          </a:p>
          <a:p>
            <a:r>
              <a:rPr lang="ru-RU" dirty="0" smtClean="0"/>
              <a:t>Б) ‘можно’; </a:t>
            </a:r>
          </a:p>
          <a:p>
            <a:r>
              <a:rPr lang="ru-RU" dirty="0" smtClean="0"/>
              <a:t>В) ‘невозможно’; </a:t>
            </a:r>
          </a:p>
          <a:p>
            <a:r>
              <a:rPr lang="ru-RU" dirty="0" smtClean="0"/>
              <a:t>Г) ‘запрещено’; </a:t>
            </a:r>
          </a:p>
          <a:p>
            <a:r>
              <a:rPr lang="ru-RU" dirty="0" smtClean="0"/>
              <a:t>Д) ‘обязательно’.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2219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316464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i="1" dirty="0" smtClean="0"/>
              <a:t>11. </a:t>
            </a:r>
            <a:r>
              <a:rPr lang="ru-RU" b="1" i="1" dirty="0" smtClean="0">
                <a:solidFill>
                  <a:srgbClr val="0070C0"/>
                </a:solidFill>
              </a:rPr>
              <a:t>В его голосе Миша услышал желание получить утвердительный ответ.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А что такое утвердительный ответ?</a:t>
            </a:r>
            <a:r>
              <a:rPr lang="ru-RU" dirty="0" smtClean="0"/>
              <a:t> </a:t>
            </a:r>
          </a:p>
          <a:p>
            <a:r>
              <a:rPr lang="ru-RU" dirty="0" smtClean="0"/>
              <a:t>А) уверенный ответ; </a:t>
            </a:r>
          </a:p>
          <a:p>
            <a:r>
              <a:rPr lang="ru-RU" dirty="0" smtClean="0"/>
              <a:t>Б) убедительный ответ; </a:t>
            </a:r>
          </a:p>
          <a:p>
            <a:r>
              <a:rPr lang="ru-RU" dirty="0" smtClean="0"/>
              <a:t>В) правдивый ответ; </a:t>
            </a:r>
          </a:p>
          <a:p>
            <a:r>
              <a:rPr lang="ru-RU" dirty="0" smtClean="0"/>
              <a:t>Г) ответ «да»; </a:t>
            </a:r>
          </a:p>
          <a:p>
            <a:r>
              <a:rPr lang="ru-RU" dirty="0" smtClean="0"/>
              <a:t>Д) ответ «нет».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839320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092853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12. Какое из этих слов в современном русском языке не образовано от слова женского рода? </a:t>
            </a:r>
          </a:p>
          <a:p>
            <a:r>
              <a:rPr lang="ru-RU" dirty="0" smtClean="0"/>
              <a:t>А) вилка; </a:t>
            </a:r>
          </a:p>
          <a:p>
            <a:r>
              <a:rPr lang="ru-RU" dirty="0" smtClean="0"/>
              <a:t>Б) чашка; </a:t>
            </a:r>
          </a:p>
          <a:p>
            <a:r>
              <a:rPr lang="ru-RU" dirty="0" smtClean="0"/>
              <a:t>В) шубка; </a:t>
            </a:r>
          </a:p>
          <a:p>
            <a:r>
              <a:rPr lang="ru-RU" dirty="0" smtClean="0"/>
              <a:t>Г) мышка; </a:t>
            </a:r>
          </a:p>
          <a:p>
            <a:r>
              <a:rPr lang="ru-RU" dirty="0" smtClean="0"/>
              <a:t>Д) башенка.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886131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365253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13. Васе полтора года. Каким прилагательным можно заполнить пропуск во фразе</a:t>
            </a:r>
          </a:p>
          <a:p>
            <a:pPr marL="0" indent="0">
              <a:buNone/>
            </a:pPr>
            <a:r>
              <a:rPr lang="ru-RU" dirty="0" smtClean="0"/>
              <a:t>                      </a:t>
            </a:r>
            <a:r>
              <a:rPr lang="ru-RU" b="1" i="1" dirty="0" smtClean="0">
                <a:solidFill>
                  <a:srgbClr val="002060"/>
                </a:solidFill>
              </a:rPr>
              <a:t>Вася ― … малыш </a:t>
            </a:r>
            <a:r>
              <a:rPr lang="ru-RU" dirty="0" smtClean="0"/>
              <a:t>? </a:t>
            </a:r>
          </a:p>
          <a:p>
            <a:r>
              <a:rPr lang="ru-RU" dirty="0" smtClean="0"/>
              <a:t>А) полуторагодичный; </a:t>
            </a:r>
          </a:p>
          <a:p>
            <a:r>
              <a:rPr lang="ru-RU" dirty="0" smtClean="0"/>
              <a:t>Б) полуторагодовалый; </a:t>
            </a:r>
          </a:p>
          <a:p>
            <a:r>
              <a:rPr lang="ru-RU" dirty="0" smtClean="0"/>
              <a:t>В) полуторагодовой; </a:t>
            </a:r>
          </a:p>
          <a:p>
            <a:r>
              <a:rPr lang="ru-RU" dirty="0" smtClean="0"/>
              <a:t>Г) </a:t>
            </a:r>
            <a:r>
              <a:rPr lang="ru-RU" dirty="0" err="1" smtClean="0"/>
              <a:t>полуторагодный</a:t>
            </a:r>
            <a:r>
              <a:rPr lang="ru-RU" dirty="0" smtClean="0"/>
              <a:t>; </a:t>
            </a:r>
          </a:p>
          <a:p>
            <a:r>
              <a:rPr lang="ru-RU" dirty="0" smtClean="0"/>
              <a:t>Д) полуторалетний.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60903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654705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14. В каком месяце могла быть опубликована газетная заметка </a:t>
            </a:r>
            <a:r>
              <a:rPr lang="ru-RU" b="1" i="1" dirty="0" smtClean="0">
                <a:solidFill>
                  <a:srgbClr val="002060"/>
                </a:solidFill>
              </a:rPr>
              <a:t>«В Самарской области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начался ледостав»</a:t>
            </a:r>
            <a:r>
              <a:rPr lang="ru-RU" dirty="0" smtClean="0"/>
              <a:t>?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А) в марте; </a:t>
            </a:r>
          </a:p>
          <a:p>
            <a:pPr marL="0" indent="0">
              <a:buNone/>
            </a:pPr>
            <a:r>
              <a:rPr lang="ru-RU" dirty="0" smtClean="0"/>
              <a:t>Б) в апреле; </a:t>
            </a:r>
          </a:p>
          <a:p>
            <a:pPr marL="0" indent="0">
              <a:buNone/>
            </a:pPr>
            <a:r>
              <a:rPr lang="ru-RU" dirty="0" smtClean="0"/>
              <a:t>В) в июне; </a:t>
            </a:r>
          </a:p>
          <a:p>
            <a:pPr marL="0" indent="0">
              <a:buNone/>
            </a:pPr>
            <a:r>
              <a:rPr lang="ru-RU" dirty="0" smtClean="0"/>
              <a:t>Г) в августе; </a:t>
            </a:r>
          </a:p>
          <a:p>
            <a:pPr marL="0" indent="0">
              <a:buNone/>
            </a:pPr>
            <a:r>
              <a:rPr lang="ru-RU" dirty="0" smtClean="0"/>
              <a:t>Д) в ноябре.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069580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42177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(Г) </a:t>
            </a:r>
            <a:r>
              <a:rPr lang="ru-RU" dirty="0" smtClean="0">
                <a:solidFill>
                  <a:srgbClr val="C00000"/>
                </a:solidFill>
              </a:rPr>
              <a:t>маг</a:t>
            </a:r>
            <a:r>
              <a:rPr lang="ru-RU" dirty="0" smtClean="0"/>
              <a:t>нолия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37205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15. Какая из этих форм не может быть родительным падежом? </a:t>
            </a:r>
          </a:p>
          <a:p>
            <a:pPr marL="0" indent="0">
              <a:buNone/>
            </a:pPr>
            <a:endParaRPr lang="ru-RU" b="1" dirty="0" smtClean="0"/>
          </a:p>
          <a:p>
            <a:r>
              <a:rPr lang="ru-RU" dirty="0" smtClean="0"/>
              <a:t>А) вещей; </a:t>
            </a:r>
          </a:p>
          <a:p>
            <a:r>
              <a:rPr lang="ru-RU" dirty="0" smtClean="0"/>
              <a:t>Б) чащей; </a:t>
            </a:r>
          </a:p>
          <a:p>
            <a:r>
              <a:rPr lang="ru-RU" dirty="0" smtClean="0"/>
              <a:t>В) товарищей; </a:t>
            </a:r>
          </a:p>
          <a:p>
            <a:r>
              <a:rPr lang="ru-RU" dirty="0" smtClean="0"/>
              <a:t>Г) овощей; </a:t>
            </a:r>
          </a:p>
          <a:p>
            <a:r>
              <a:rPr lang="ru-RU" dirty="0" smtClean="0"/>
              <a:t>Д) щей.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687523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404951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16. Какое из этих слов не относится к человеку? </a:t>
            </a:r>
          </a:p>
          <a:p>
            <a:pPr marL="0" indent="0">
              <a:buNone/>
            </a:pPr>
            <a:endParaRPr lang="ru-RU" b="1" dirty="0" smtClean="0"/>
          </a:p>
          <a:p>
            <a:r>
              <a:rPr lang="ru-RU" dirty="0" smtClean="0"/>
              <a:t>А) гонец; </a:t>
            </a:r>
          </a:p>
          <a:p>
            <a:r>
              <a:rPr lang="ru-RU" dirty="0" smtClean="0"/>
              <a:t>Б) гонитель; </a:t>
            </a:r>
          </a:p>
          <a:p>
            <a:r>
              <a:rPr lang="ru-RU" dirty="0" smtClean="0"/>
              <a:t>В) гонщик; </a:t>
            </a:r>
          </a:p>
          <a:p>
            <a:r>
              <a:rPr lang="ru-RU" dirty="0" smtClean="0"/>
              <a:t>Г) гончая; </a:t>
            </a:r>
          </a:p>
          <a:p>
            <a:r>
              <a:rPr lang="ru-RU" dirty="0" smtClean="0"/>
              <a:t>Д) изгнанница.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3827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772070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17. Слова </a:t>
            </a:r>
            <a:r>
              <a:rPr lang="ru-RU" sz="4100" b="1" i="1" dirty="0" smtClean="0">
                <a:solidFill>
                  <a:srgbClr val="002060"/>
                </a:solidFill>
              </a:rPr>
              <a:t>дуэт, квартет, квинтет, секстет, соло, трио </a:t>
            </a:r>
            <a:r>
              <a:rPr lang="ru-RU" dirty="0" smtClean="0"/>
              <a:t>записаны в алфавитном порядке. Запишем под каждым из них соответствующее ему число. Какой ряд чисел получится?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А) 1, 2, 3, 4, 5, 6; </a:t>
            </a:r>
          </a:p>
          <a:p>
            <a:pPr marL="0" indent="0">
              <a:buNone/>
            </a:pPr>
            <a:r>
              <a:rPr lang="ru-RU" dirty="0" smtClean="0"/>
              <a:t>Б) 2, 5, 4, 6, 1, 3; </a:t>
            </a:r>
          </a:p>
          <a:p>
            <a:pPr marL="0" indent="0">
              <a:buNone/>
            </a:pPr>
            <a:r>
              <a:rPr lang="ru-RU" dirty="0" smtClean="0"/>
              <a:t>В) 2, 4, 6, 1, 5, 3; </a:t>
            </a:r>
          </a:p>
          <a:p>
            <a:pPr marL="0" indent="0">
              <a:buNone/>
            </a:pPr>
            <a:r>
              <a:rPr lang="ru-RU" dirty="0" smtClean="0"/>
              <a:t>Г) 2, 4, 5, 3, 1, 6; </a:t>
            </a:r>
          </a:p>
          <a:p>
            <a:pPr marL="0" indent="0">
              <a:buNone/>
            </a:pPr>
            <a:r>
              <a:rPr lang="ru-RU" dirty="0" smtClean="0"/>
              <a:t>Д) 2, 4, 5, 6, 1, 3. </a:t>
            </a:r>
          </a:p>
        </p:txBody>
      </p:sp>
    </p:spTree>
    <p:extLst>
      <p:ext uri="{BB962C8B-B14F-4D97-AF65-F5344CB8AC3E}">
        <p14:creationId xmlns:p14="http://schemas.microsoft.com/office/powerpoint/2010/main" xmlns="" val="16722560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085008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18. В романе Эдварда Резерфорда «Лондон» (перевод Елены Копосовой) читаем, как девочка прогоняла волка: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— Уходи! Убирайся! — неистово завопила кроха. — Глупая </a:t>
            </a:r>
            <a:r>
              <a:rPr lang="ru-RU" b="1" i="1" dirty="0" err="1" smtClean="0">
                <a:solidFill>
                  <a:srgbClr val="002060"/>
                </a:solidFill>
              </a:rPr>
              <a:t>зверюжина</a:t>
            </a:r>
            <a:r>
              <a:rPr lang="ru-RU" b="1" i="1" dirty="0" smtClean="0">
                <a:solidFill>
                  <a:srgbClr val="002060"/>
                </a:solidFill>
              </a:rPr>
              <a:t>! Ума- </a:t>
            </a:r>
            <a:r>
              <a:rPr lang="ru-RU" b="1" i="1" dirty="0" err="1" smtClean="0">
                <a:solidFill>
                  <a:srgbClr val="002060"/>
                </a:solidFill>
              </a:rPr>
              <a:t>тывай</a:t>
            </a:r>
            <a:r>
              <a:rPr lang="ru-RU" b="1" i="1" dirty="0" smtClean="0">
                <a:solidFill>
                  <a:srgbClr val="002060"/>
                </a:solidFill>
              </a:rPr>
              <a:t>! — И, скорчившись, как делала это, когда закатывала истерику дома, буквально взвыла: — Проваливай!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Если бы волк послушался девочку, то как было бы странно про него сказать? </a:t>
            </a:r>
          </a:p>
          <a:p>
            <a:pPr marL="0" indent="0">
              <a:buNone/>
            </a:pPr>
            <a:r>
              <a:rPr lang="ru-RU" dirty="0" smtClean="0"/>
              <a:t>А) ушёл; </a:t>
            </a:r>
          </a:p>
          <a:p>
            <a:pPr marL="0" indent="0">
              <a:buNone/>
            </a:pPr>
            <a:r>
              <a:rPr lang="ru-RU" dirty="0" smtClean="0"/>
              <a:t>Б) убрался; </a:t>
            </a:r>
          </a:p>
          <a:p>
            <a:pPr marL="0" indent="0">
              <a:buNone/>
            </a:pPr>
            <a:r>
              <a:rPr lang="ru-RU" dirty="0" smtClean="0"/>
              <a:t>В) умотал; </a:t>
            </a:r>
          </a:p>
          <a:p>
            <a:pPr marL="0" indent="0">
              <a:buNone/>
            </a:pPr>
            <a:r>
              <a:rPr lang="ru-RU" dirty="0" smtClean="0"/>
              <a:t>Г) провалил; </a:t>
            </a:r>
          </a:p>
          <a:p>
            <a:pPr marL="0" indent="0">
              <a:buNone/>
            </a:pPr>
            <a:r>
              <a:rPr lang="ru-RU" dirty="0" smtClean="0"/>
              <a:t>Д) среди ответов </a:t>
            </a:r>
            <a:r>
              <a:rPr lang="ru-RU" dirty="0"/>
              <a:t> </a:t>
            </a:r>
            <a:r>
              <a:rPr lang="ru-RU" dirty="0" smtClean="0"/>
              <a:t>А)‒Г) нет правильного.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438891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719639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19. В словарях нет глагола </a:t>
            </a:r>
            <a:r>
              <a:rPr lang="ru-RU" sz="3500" b="1" i="1" dirty="0" err="1" smtClean="0">
                <a:solidFill>
                  <a:srgbClr val="002060"/>
                </a:solidFill>
              </a:rPr>
              <a:t>очитаться</a:t>
            </a:r>
            <a:r>
              <a:rPr lang="ru-RU" b="1" dirty="0" smtClean="0"/>
              <a:t>, но в последнее время многие люди его</a:t>
            </a:r>
          </a:p>
          <a:p>
            <a:pPr marL="0" indent="0">
              <a:buNone/>
            </a:pPr>
            <a:r>
              <a:rPr lang="ru-RU" b="1" dirty="0" smtClean="0"/>
              <a:t>употребляют. А что он значит? 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А) ‘составить отчёт’; </a:t>
            </a:r>
          </a:p>
          <a:p>
            <a:pPr marL="0" indent="0">
              <a:buNone/>
            </a:pPr>
            <a:r>
              <a:rPr lang="ru-RU" dirty="0" smtClean="0"/>
              <a:t>Б) ‘устать от чтения’; </a:t>
            </a:r>
          </a:p>
          <a:p>
            <a:pPr marL="0" indent="0">
              <a:buNone/>
            </a:pPr>
            <a:r>
              <a:rPr lang="ru-RU" dirty="0" smtClean="0"/>
              <a:t>В) ‘неправильно прочитать’; </a:t>
            </a:r>
          </a:p>
          <a:p>
            <a:pPr marL="0" indent="0">
              <a:buNone/>
            </a:pPr>
            <a:r>
              <a:rPr lang="ru-RU" dirty="0" smtClean="0"/>
              <a:t>Г) ‘прочитать слишком много’; </a:t>
            </a:r>
          </a:p>
          <a:p>
            <a:pPr marL="0" indent="0">
              <a:buNone/>
            </a:pPr>
            <a:r>
              <a:rPr lang="ru-RU" dirty="0" smtClean="0"/>
              <a:t>Д) ‘увлечься чтением’.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146959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87084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 startAt="2"/>
            </a:pPr>
            <a:r>
              <a:rPr lang="ru-RU" b="1" dirty="0" smtClean="0"/>
              <a:t>Какое слово связано с погодой? </a:t>
            </a:r>
          </a:p>
          <a:p>
            <a:pPr marL="0" indent="0">
              <a:buNone/>
            </a:pPr>
            <a:endParaRPr lang="ru-RU" b="1" dirty="0" smtClean="0"/>
          </a:p>
          <a:p>
            <a:r>
              <a:rPr lang="ru-RU" dirty="0" smtClean="0"/>
              <a:t>А) разоблачить; </a:t>
            </a:r>
          </a:p>
          <a:p>
            <a:r>
              <a:rPr lang="ru-RU" dirty="0" smtClean="0"/>
              <a:t>Б) тучный; </a:t>
            </a:r>
          </a:p>
          <a:p>
            <a:r>
              <a:rPr lang="ru-RU" dirty="0" smtClean="0"/>
              <a:t>В) дождаться; </a:t>
            </a:r>
          </a:p>
          <a:p>
            <a:r>
              <a:rPr lang="ru-RU" dirty="0" smtClean="0"/>
              <a:t>Г) ограда; </a:t>
            </a:r>
          </a:p>
          <a:p>
            <a:r>
              <a:rPr lang="ru-RU" dirty="0" smtClean="0"/>
              <a:t>Д) ненастье.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4297542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20. Какое из этих предложений можно понять в двух разных смыслах? 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А) Всё понятно. </a:t>
            </a:r>
          </a:p>
          <a:p>
            <a:pPr marL="0" indent="0">
              <a:buNone/>
            </a:pPr>
            <a:r>
              <a:rPr lang="ru-RU" dirty="0" smtClean="0"/>
              <a:t>Б) Он на всё согласен. </a:t>
            </a:r>
          </a:p>
          <a:p>
            <a:pPr marL="0" indent="0">
              <a:buNone/>
            </a:pPr>
            <a:r>
              <a:rPr lang="ru-RU" dirty="0" smtClean="0"/>
              <a:t>В) Ты всё пела? </a:t>
            </a:r>
          </a:p>
          <a:p>
            <a:pPr marL="0" indent="0">
              <a:buNone/>
            </a:pPr>
            <a:r>
              <a:rPr lang="ru-RU" dirty="0" smtClean="0"/>
              <a:t>Г) Всё шутишь? </a:t>
            </a:r>
          </a:p>
          <a:p>
            <a:pPr marL="0" indent="0">
              <a:buNone/>
            </a:pPr>
            <a:r>
              <a:rPr lang="ru-RU" dirty="0" smtClean="0"/>
              <a:t>Д) Всё будет сделано!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885380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568959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21. Двухлетний Ян слово </a:t>
            </a:r>
            <a:r>
              <a:rPr lang="ru-RU" b="1" dirty="0" smtClean="0">
                <a:solidFill>
                  <a:srgbClr val="002060"/>
                </a:solidFill>
              </a:rPr>
              <a:t>теперь</a:t>
            </a:r>
            <a:r>
              <a:rPr lang="ru-RU" dirty="0" smtClean="0"/>
              <a:t> произносит как </a:t>
            </a:r>
            <a:r>
              <a:rPr lang="ru-RU" b="1" dirty="0" err="1" smtClean="0">
                <a:solidFill>
                  <a:srgbClr val="002060"/>
                </a:solidFill>
              </a:rPr>
              <a:t>пете́рь</a:t>
            </a:r>
            <a:r>
              <a:rPr lang="ru-RU" dirty="0" smtClean="0"/>
              <a:t>, </a:t>
            </a:r>
            <a:r>
              <a:rPr lang="ru-RU" b="1" dirty="0" smtClean="0">
                <a:solidFill>
                  <a:srgbClr val="002060"/>
                </a:solidFill>
              </a:rPr>
              <a:t>купить</a:t>
            </a:r>
            <a:r>
              <a:rPr lang="ru-RU" dirty="0" smtClean="0"/>
              <a:t> — как </a:t>
            </a:r>
            <a:r>
              <a:rPr lang="ru-RU" b="1" dirty="0" err="1" smtClean="0">
                <a:solidFill>
                  <a:srgbClr val="002060"/>
                </a:solidFill>
              </a:rPr>
              <a:t>пуки́ть</a:t>
            </a:r>
            <a:r>
              <a:rPr lang="ru-RU" dirty="0" smtClean="0"/>
              <a:t>, а </a:t>
            </a:r>
            <a:r>
              <a:rPr lang="ru-RU" b="1" dirty="0" smtClean="0">
                <a:solidFill>
                  <a:srgbClr val="002060"/>
                </a:solidFill>
              </a:rPr>
              <a:t>тебя</a:t>
            </a:r>
          </a:p>
          <a:p>
            <a:pPr marL="0" indent="0">
              <a:buNone/>
            </a:pPr>
            <a:r>
              <a:rPr lang="ru-RU" dirty="0" smtClean="0"/>
              <a:t>— как </a:t>
            </a:r>
            <a:r>
              <a:rPr lang="ru-RU" b="1" dirty="0" err="1" smtClean="0">
                <a:solidFill>
                  <a:srgbClr val="002060"/>
                </a:solidFill>
              </a:rPr>
              <a:t>педя</a:t>
            </a:r>
            <a:r>
              <a:rPr lang="ru-RU" dirty="0" smtClean="0"/>
              <a:t>́. Как Ян произносит слово </a:t>
            </a:r>
            <a:r>
              <a:rPr lang="ru-RU" b="1" dirty="0" smtClean="0">
                <a:solidFill>
                  <a:srgbClr val="002060"/>
                </a:solidFill>
              </a:rPr>
              <a:t>фазан</a:t>
            </a:r>
            <a:r>
              <a:rPr lang="ru-RU" dirty="0" smtClean="0"/>
              <a:t>?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А) </a:t>
            </a:r>
            <a:r>
              <a:rPr lang="ru-RU" dirty="0" err="1" smtClean="0"/>
              <a:t>сава́н</a:t>
            </a:r>
            <a:r>
              <a:rPr lang="ru-RU" dirty="0" smtClean="0"/>
              <a:t>; </a:t>
            </a:r>
          </a:p>
          <a:p>
            <a:pPr marL="0" indent="0">
              <a:buNone/>
            </a:pPr>
            <a:r>
              <a:rPr lang="ru-RU" dirty="0" smtClean="0"/>
              <a:t>Б) </a:t>
            </a:r>
            <a:r>
              <a:rPr lang="ru-RU" dirty="0" err="1" smtClean="0"/>
              <a:t>сафа́н</a:t>
            </a:r>
            <a:r>
              <a:rPr lang="ru-RU" dirty="0" smtClean="0"/>
              <a:t>; </a:t>
            </a:r>
          </a:p>
          <a:p>
            <a:pPr marL="0" indent="0">
              <a:buNone/>
            </a:pPr>
            <a:r>
              <a:rPr lang="ru-RU" dirty="0" smtClean="0"/>
              <a:t>В) </a:t>
            </a:r>
            <a:r>
              <a:rPr lang="ru-RU" dirty="0" err="1" smtClean="0"/>
              <a:t>фаса́н</a:t>
            </a:r>
            <a:r>
              <a:rPr lang="ru-RU" dirty="0" smtClean="0"/>
              <a:t>; </a:t>
            </a:r>
          </a:p>
          <a:p>
            <a:pPr marL="0" indent="0">
              <a:buNone/>
            </a:pPr>
            <a:r>
              <a:rPr lang="ru-RU" dirty="0" smtClean="0"/>
              <a:t>Г) </a:t>
            </a:r>
            <a:r>
              <a:rPr lang="ru-RU" dirty="0" err="1" smtClean="0"/>
              <a:t>саза́н</a:t>
            </a:r>
            <a:r>
              <a:rPr lang="ru-RU" dirty="0" smtClean="0"/>
              <a:t>; </a:t>
            </a:r>
          </a:p>
          <a:p>
            <a:pPr marL="0" indent="0">
              <a:buNone/>
            </a:pPr>
            <a:r>
              <a:rPr lang="ru-RU" dirty="0" smtClean="0"/>
              <a:t>Д) </a:t>
            </a:r>
            <a:r>
              <a:rPr lang="ru-RU" dirty="0" err="1" smtClean="0"/>
              <a:t>фава́н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797251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344330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22. Какое слово образовано не так, как другие?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</a:p>
          <a:p>
            <a:r>
              <a:rPr lang="ru-RU" dirty="0" smtClean="0"/>
              <a:t>А) закалка; </a:t>
            </a:r>
          </a:p>
          <a:p>
            <a:r>
              <a:rPr lang="ru-RU" dirty="0" smtClean="0"/>
              <a:t>Б) скакалка; </a:t>
            </a:r>
          </a:p>
          <a:p>
            <a:r>
              <a:rPr lang="ru-RU" dirty="0" smtClean="0"/>
              <a:t>В) сушилка; </a:t>
            </a:r>
          </a:p>
          <a:p>
            <a:r>
              <a:rPr lang="ru-RU" dirty="0" smtClean="0"/>
              <a:t>Г) сеялка; </a:t>
            </a:r>
          </a:p>
          <a:p>
            <a:r>
              <a:rPr lang="ru-RU" dirty="0" smtClean="0"/>
              <a:t>Д) мигалка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2865006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2488362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23. В глаголе </a:t>
            </a:r>
            <a:r>
              <a:rPr lang="ru-RU" sz="4800" b="1" dirty="0" err="1" smtClean="0">
                <a:solidFill>
                  <a:srgbClr val="002060"/>
                </a:solidFill>
              </a:rPr>
              <a:t>п_л_ть</a:t>
            </a:r>
            <a:r>
              <a:rPr lang="ru-RU" dirty="0" smtClean="0"/>
              <a:t> </a:t>
            </a:r>
            <a:r>
              <a:rPr lang="ru-RU" b="1" dirty="0" smtClean="0"/>
              <a:t>пропущены гласные. Сколькими способами можно восстановить</a:t>
            </a:r>
          </a:p>
          <a:p>
            <a:pPr marL="0" indent="0">
              <a:buNone/>
            </a:pPr>
            <a:r>
              <a:rPr lang="ru-RU" b="1" dirty="0" smtClean="0"/>
              <a:t>глагол, если использовать только гласные а, и </a:t>
            </a:r>
            <a:r>
              <a:rPr lang="ru-RU" b="1" dirty="0" err="1" smtClean="0"/>
              <a:t>и</a:t>
            </a:r>
            <a:r>
              <a:rPr lang="ru-RU" b="1" dirty="0" smtClean="0"/>
              <a:t> о (можно использовать как две разные гласные, так и две одинаковые)?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А) одним; </a:t>
            </a:r>
          </a:p>
          <a:p>
            <a:pPr marL="0" indent="0">
              <a:buNone/>
            </a:pPr>
            <a:r>
              <a:rPr lang="ru-RU" dirty="0" smtClean="0"/>
              <a:t>Б) двумя; </a:t>
            </a:r>
          </a:p>
          <a:p>
            <a:pPr marL="0" indent="0">
              <a:buNone/>
            </a:pPr>
            <a:r>
              <a:rPr lang="ru-RU" dirty="0" smtClean="0"/>
              <a:t>В) тремя; </a:t>
            </a:r>
          </a:p>
          <a:p>
            <a:pPr marL="0" indent="0">
              <a:buNone/>
            </a:pPr>
            <a:r>
              <a:rPr lang="ru-RU" dirty="0" smtClean="0"/>
              <a:t>Г) четырьмя; </a:t>
            </a:r>
          </a:p>
          <a:p>
            <a:pPr marL="0" indent="0">
              <a:buNone/>
            </a:pPr>
            <a:r>
              <a:rPr lang="ru-RU" dirty="0" smtClean="0"/>
              <a:t>Д) пятью.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124027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9211246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24. В одной книге, переведённой с английского языка, читаем: «Список начинался с Албании и заканчивался …». Какая страна завершает список?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А) Камерун; </a:t>
            </a:r>
          </a:p>
          <a:p>
            <a:pPr marL="0" indent="0">
              <a:buNone/>
            </a:pPr>
            <a:r>
              <a:rPr lang="ru-RU" dirty="0" smtClean="0"/>
              <a:t>Б) Лесото; </a:t>
            </a:r>
          </a:p>
          <a:p>
            <a:pPr marL="0" indent="0">
              <a:buNone/>
            </a:pPr>
            <a:r>
              <a:rPr lang="ru-RU" dirty="0" smtClean="0"/>
              <a:t>В) Фиджи; </a:t>
            </a:r>
          </a:p>
          <a:p>
            <a:pPr marL="0" indent="0">
              <a:buNone/>
            </a:pPr>
            <a:r>
              <a:rPr lang="ru-RU" dirty="0" smtClean="0"/>
              <a:t>Г) Зимбабве; </a:t>
            </a:r>
          </a:p>
          <a:p>
            <a:pPr marL="0" indent="0">
              <a:buNone/>
            </a:pPr>
            <a:r>
              <a:rPr lang="ru-RU" dirty="0" smtClean="0"/>
              <a:t>Д) Марокко.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1400319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4423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8473530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25. Какое из слов может в единственном числе стоять после предлога из в двух разных формах? 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А) лес; </a:t>
            </a:r>
          </a:p>
          <a:p>
            <a:pPr marL="0" indent="0">
              <a:buNone/>
            </a:pPr>
            <a:r>
              <a:rPr lang="ru-RU" dirty="0" smtClean="0"/>
              <a:t>Б) река; </a:t>
            </a:r>
          </a:p>
          <a:p>
            <a:pPr marL="0" indent="0">
              <a:buNone/>
            </a:pPr>
            <a:r>
              <a:rPr lang="ru-RU" dirty="0" smtClean="0"/>
              <a:t>В) ручей; </a:t>
            </a:r>
          </a:p>
          <a:p>
            <a:pPr marL="0" indent="0">
              <a:buNone/>
            </a:pPr>
            <a:r>
              <a:rPr lang="ru-RU" dirty="0" smtClean="0"/>
              <a:t>Г) роща; </a:t>
            </a:r>
          </a:p>
          <a:p>
            <a:pPr marL="0" indent="0">
              <a:buNone/>
            </a:pPr>
            <a:r>
              <a:rPr lang="ru-RU" dirty="0" smtClean="0"/>
              <a:t>Д) чаща.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8213605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322811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26. Какой из этих глаголов реже остальных сочетается с подлежащим в единственном</a:t>
            </a:r>
          </a:p>
          <a:p>
            <a:pPr marL="0" indent="0">
              <a:buNone/>
            </a:pPr>
            <a:r>
              <a:rPr lang="ru-RU" b="1" dirty="0" smtClean="0"/>
              <a:t>числе? 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dirty="0" smtClean="0"/>
              <a:t>А) выкупить; </a:t>
            </a:r>
          </a:p>
          <a:p>
            <a:pPr marL="0" indent="0">
              <a:buNone/>
            </a:pPr>
            <a:r>
              <a:rPr lang="ru-RU" dirty="0" smtClean="0"/>
              <a:t>Б) закупить; </a:t>
            </a:r>
          </a:p>
          <a:p>
            <a:pPr marL="0" indent="0">
              <a:buNone/>
            </a:pPr>
            <a:r>
              <a:rPr lang="ru-RU" dirty="0" smtClean="0"/>
              <a:t>В) накупить; </a:t>
            </a:r>
          </a:p>
          <a:p>
            <a:pPr marL="0" indent="0">
              <a:buNone/>
            </a:pPr>
            <a:r>
              <a:rPr lang="ru-RU" dirty="0" smtClean="0"/>
              <a:t>Г) подкупить; </a:t>
            </a:r>
          </a:p>
          <a:p>
            <a:pPr marL="0" indent="0">
              <a:buNone/>
            </a:pPr>
            <a:r>
              <a:rPr lang="ru-RU" dirty="0" smtClean="0"/>
              <a:t>Д) раскупить.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8233622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3970221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00141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27. Даны два русских слова, закодированных так, как это делается в общераспространённой компьютерной кодировке Юникод: </a:t>
            </a:r>
          </a:p>
          <a:p>
            <a:pPr marL="0" indent="0">
              <a:buNone/>
            </a:pPr>
            <a:r>
              <a:rPr lang="ru-RU" sz="3800" b="1" i="1" dirty="0" smtClean="0">
                <a:solidFill>
                  <a:srgbClr val="002060"/>
                </a:solidFill>
              </a:rPr>
              <a:t>баня: 1073 – 1072 – 1085 – 1103, </a:t>
            </a:r>
          </a:p>
          <a:p>
            <a:pPr marL="0" indent="0">
              <a:buNone/>
            </a:pPr>
            <a:r>
              <a:rPr lang="ru-RU" sz="3800" b="1" i="1" dirty="0" smtClean="0">
                <a:solidFill>
                  <a:srgbClr val="002060"/>
                </a:solidFill>
              </a:rPr>
              <a:t>дождь: 1076 – 1086 – 1078 – 1076 – 1100. </a:t>
            </a:r>
          </a:p>
          <a:p>
            <a:pPr marL="0" indent="0">
              <a:buNone/>
            </a:pPr>
            <a:r>
              <a:rPr lang="ru-RU" b="1" dirty="0" smtClean="0"/>
              <a:t>Как расшифровывается слово</a:t>
            </a:r>
            <a:r>
              <a:rPr lang="ru-RU" dirty="0" smtClean="0"/>
              <a:t> </a:t>
            </a:r>
            <a:r>
              <a:rPr lang="ru-RU" sz="3800" b="1" i="1" dirty="0" smtClean="0">
                <a:solidFill>
                  <a:srgbClr val="002060"/>
                </a:solidFill>
              </a:rPr>
              <a:t>1088 – 1105 – 1074</a:t>
            </a:r>
            <a:r>
              <a:rPr lang="ru-RU" dirty="0" smtClean="0"/>
              <a:t>?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А) ров; </a:t>
            </a:r>
          </a:p>
          <a:p>
            <a:pPr marL="0" indent="0">
              <a:buNone/>
            </a:pPr>
            <a:r>
              <a:rPr lang="ru-RU" dirty="0" smtClean="0"/>
              <a:t>Б) сев; </a:t>
            </a:r>
          </a:p>
          <a:p>
            <a:pPr marL="0" indent="0">
              <a:buNone/>
            </a:pPr>
            <a:r>
              <a:rPr lang="ru-RU" dirty="0" smtClean="0"/>
              <a:t>В) рёв; </a:t>
            </a:r>
          </a:p>
          <a:p>
            <a:pPr marL="0" indent="0">
              <a:buNone/>
            </a:pPr>
            <a:r>
              <a:rPr lang="ru-RU" dirty="0" smtClean="0"/>
              <a:t>Г) рыб; </a:t>
            </a:r>
          </a:p>
          <a:p>
            <a:pPr marL="0" indent="0">
              <a:buNone/>
            </a:pPr>
            <a:r>
              <a:rPr lang="ru-RU" dirty="0" smtClean="0"/>
              <a:t>Д) ряд.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0776283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8971318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28. Каким глаголом можно продолжить ряд глаголов: </a:t>
            </a:r>
            <a:r>
              <a:rPr lang="ru-RU" sz="4000" b="1" i="1" dirty="0" smtClean="0">
                <a:solidFill>
                  <a:srgbClr val="002060"/>
                </a:solidFill>
              </a:rPr>
              <a:t>молоть, пороть, нести, </a:t>
            </a:r>
            <a:r>
              <a:rPr lang="ru-RU" dirty="0" smtClean="0"/>
              <a:t>…? </a:t>
            </a:r>
          </a:p>
          <a:p>
            <a:pPr marL="0" indent="0">
              <a:buNone/>
            </a:pPr>
            <a:r>
              <a:rPr lang="ru-RU" dirty="0" smtClean="0"/>
              <a:t>А) рубить; </a:t>
            </a:r>
          </a:p>
          <a:p>
            <a:pPr marL="0" indent="0">
              <a:buNone/>
            </a:pPr>
            <a:r>
              <a:rPr lang="ru-RU" dirty="0" smtClean="0"/>
              <a:t>Б) полоть; </a:t>
            </a:r>
          </a:p>
          <a:p>
            <a:pPr marL="0" indent="0">
              <a:buNone/>
            </a:pPr>
            <a:r>
              <a:rPr lang="ru-RU" dirty="0" smtClean="0"/>
              <a:t>В) городить; </a:t>
            </a:r>
          </a:p>
          <a:p>
            <a:pPr marL="0" indent="0">
              <a:buNone/>
            </a:pPr>
            <a:r>
              <a:rPr lang="ru-RU" dirty="0" smtClean="0"/>
              <a:t>Г) сеять; </a:t>
            </a:r>
          </a:p>
          <a:p>
            <a:pPr marL="0" indent="0">
              <a:buNone/>
            </a:pPr>
            <a:r>
              <a:rPr lang="ru-RU" dirty="0" smtClean="0"/>
              <a:t>Д) есть.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1012672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4726679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006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29. Перед вами — стихотворение Валерия Брюсова «Запоздалый ответ»: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ВЛЕКИ СУРОВУЮ МЕЧТУ,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ДАЙ УТОМЛЁННОЙ РЕЧИ,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ВАДИМ, И ЭТУ ДАЛЬ И ТУ,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ДАРИ НА СТАРОМ ВЕЧЕ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СЕБЕ МГНОВЕНИЕ ОГНЯ,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ДАЙ СМУТЕ СТЕНЫ ВОЛИ. ТЫ ИСКУШЕНИЕ КРЕМНЯ: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ЗАТМЕНИЕ, ОШИБКУ ДНЯ —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ТРОНЬ ИСКРОЮ ДО БОЛИ! </a:t>
            </a:r>
          </a:p>
          <a:p>
            <a:pPr marL="0" indent="0">
              <a:buNone/>
            </a:pPr>
            <a:endParaRPr lang="ru-RU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smtClean="0"/>
              <a:t>Кому из поэтов оно посвящено?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А) Вадиму </a:t>
            </a:r>
            <a:r>
              <a:rPr lang="ru-RU" dirty="0" err="1" smtClean="0"/>
              <a:t>Шефнеру</a:t>
            </a:r>
            <a:r>
              <a:rPr lang="ru-RU" dirty="0" smtClean="0"/>
              <a:t>; </a:t>
            </a:r>
          </a:p>
          <a:p>
            <a:pPr marL="0" indent="0">
              <a:buNone/>
            </a:pPr>
            <a:r>
              <a:rPr lang="ru-RU" dirty="0" smtClean="0"/>
              <a:t>Б) Вадиму </a:t>
            </a:r>
            <a:r>
              <a:rPr lang="ru-RU" dirty="0" err="1" smtClean="0"/>
              <a:t>Шершеневичу</a:t>
            </a:r>
            <a:r>
              <a:rPr lang="ru-RU" dirty="0" smtClean="0"/>
              <a:t>; </a:t>
            </a:r>
          </a:p>
          <a:p>
            <a:pPr marL="0" indent="0">
              <a:buNone/>
            </a:pPr>
            <a:r>
              <a:rPr lang="ru-RU" dirty="0" smtClean="0"/>
              <a:t>В) Вадиму </a:t>
            </a:r>
            <a:r>
              <a:rPr lang="ru-RU" dirty="0" err="1" smtClean="0"/>
              <a:t>Гарднеру</a:t>
            </a:r>
            <a:r>
              <a:rPr lang="ru-RU" dirty="0" smtClean="0"/>
              <a:t>; </a:t>
            </a:r>
          </a:p>
          <a:p>
            <a:pPr marL="0" indent="0">
              <a:buNone/>
            </a:pPr>
            <a:r>
              <a:rPr lang="ru-RU" dirty="0" smtClean="0"/>
              <a:t>Г) Вадиму Баяну; </a:t>
            </a:r>
          </a:p>
          <a:p>
            <a:pPr marL="0" indent="0">
              <a:buNone/>
            </a:pPr>
            <a:r>
              <a:rPr lang="ru-RU" dirty="0" smtClean="0"/>
              <a:t>Д) Вадиму Левину.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9261342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51937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485740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3.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rgbClr val="002060"/>
                </a:solidFill>
              </a:rPr>
              <a:t>— Вы всё ещё гуляете? — воскликнула маленькая Полина, увидев Лёву с мамой на детской площадке поздно вечером. — Я думала, это мы одни такие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ночники</a:t>
            </a:r>
            <a:r>
              <a:rPr lang="ru-RU" i="1" dirty="0" smtClean="0">
                <a:solidFill>
                  <a:srgbClr val="002060"/>
                </a:solidFill>
              </a:rPr>
              <a:t>. </a:t>
            </a:r>
          </a:p>
          <a:p>
            <a:pPr marL="0" indent="0">
              <a:buNone/>
            </a:pPr>
            <a:endParaRPr lang="ru-RU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 smtClean="0"/>
              <a:t>А как надо было сказать? </a:t>
            </a:r>
          </a:p>
          <a:p>
            <a:r>
              <a:rPr lang="ru-RU" dirty="0" smtClean="0"/>
              <a:t>А) так и надо было; </a:t>
            </a:r>
          </a:p>
          <a:p>
            <a:r>
              <a:rPr lang="ru-RU" dirty="0" smtClean="0"/>
              <a:t>Б) вечерники; </a:t>
            </a:r>
          </a:p>
          <a:p>
            <a:r>
              <a:rPr lang="ru-RU" dirty="0" smtClean="0"/>
              <a:t>В) полуночники; </a:t>
            </a:r>
          </a:p>
          <a:p>
            <a:r>
              <a:rPr lang="ru-RU" dirty="0" smtClean="0"/>
              <a:t>Г) </a:t>
            </a:r>
            <a:r>
              <a:rPr lang="ru-RU" dirty="0" err="1" smtClean="0"/>
              <a:t>подвечерники</a:t>
            </a:r>
            <a:r>
              <a:rPr lang="ru-RU" dirty="0" smtClean="0"/>
              <a:t>; </a:t>
            </a:r>
          </a:p>
          <a:p>
            <a:r>
              <a:rPr lang="ru-RU" dirty="0" smtClean="0"/>
              <a:t>Д) </a:t>
            </a:r>
            <a:r>
              <a:rPr lang="ru-RU" dirty="0" err="1" smtClean="0"/>
              <a:t>припоздняшки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3563001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445624" cy="547260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30. Персонажи сказки итальянского писателя </a:t>
            </a:r>
            <a:r>
              <a:rPr lang="ru-RU" b="1" dirty="0" err="1" smtClean="0"/>
              <a:t>Джанни</a:t>
            </a:r>
            <a:r>
              <a:rPr lang="ru-RU" b="1" dirty="0" smtClean="0"/>
              <a:t> </a:t>
            </a:r>
            <a:r>
              <a:rPr lang="ru-RU" b="1" dirty="0" err="1" smtClean="0"/>
              <a:t>Родари</a:t>
            </a:r>
            <a:r>
              <a:rPr lang="ru-RU" b="1" dirty="0" smtClean="0"/>
              <a:t> «Приключения </a:t>
            </a:r>
            <a:r>
              <a:rPr lang="ru-RU" b="1" dirty="0" err="1" smtClean="0"/>
              <a:t>Чиполлино</a:t>
            </a:r>
            <a:r>
              <a:rPr lang="ru-RU" b="1" dirty="0" smtClean="0"/>
              <a:t>» ― фрукты и овощи. Перед вами названия нескольких глав из неё по- </a:t>
            </a:r>
            <a:r>
              <a:rPr lang="ru-RU" b="1" dirty="0" err="1" smtClean="0"/>
              <a:t>итальянски</a:t>
            </a:r>
            <a:r>
              <a:rPr lang="ru-RU" b="1" dirty="0" smtClean="0"/>
              <a:t> и их буквальные переводы. Имена некоторых персонажей пропущены.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1. </a:t>
            </a:r>
            <a:r>
              <a:rPr lang="en-US" b="1" i="1" dirty="0" err="1" smtClean="0">
                <a:solidFill>
                  <a:srgbClr val="002060"/>
                </a:solidFill>
              </a:rPr>
              <a:t>Schiaccia</a:t>
            </a:r>
            <a:r>
              <a:rPr lang="en-US" b="1" i="1" dirty="0" smtClean="0">
                <a:solidFill>
                  <a:srgbClr val="002060"/>
                </a:solidFill>
              </a:rPr>
              <a:t> un </a:t>
            </a:r>
            <a:r>
              <a:rPr lang="en-US" b="1" i="1" dirty="0" err="1" smtClean="0">
                <a:solidFill>
                  <a:srgbClr val="002060"/>
                </a:solidFill>
              </a:rPr>
              <a:t>piede</a:t>
            </a:r>
            <a:r>
              <a:rPr lang="en-US" b="1" i="1" dirty="0" smtClean="0">
                <a:solidFill>
                  <a:srgbClr val="002060"/>
                </a:solidFill>
              </a:rPr>
              <a:t> … al gran </a:t>
            </a:r>
            <a:r>
              <a:rPr lang="en-US" b="1" i="1" dirty="0" err="1" smtClean="0">
                <a:solidFill>
                  <a:srgbClr val="002060"/>
                </a:solidFill>
              </a:rPr>
              <a:t>principe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Limone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>(… </a:t>
            </a:r>
            <a:r>
              <a:rPr lang="ru-RU" dirty="0" smtClean="0"/>
              <a:t>отдавил ногу великому принцу Лимону).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2. </a:t>
            </a:r>
            <a:r>
              <a:rPr lang="en-US" b="1" i="1" dirty="0" smtClean="0">
                <a:solidFill>
                  <a:srgbClr val="002060"/>
                </a:solidFill>
              </a:rPr>
              <a:t>Come </a:t>
            </a:r>
            <a:r>
              <a:rPr lang="en-US" b="1" i="1" dirty="0" err="1" smtClean="0">
                <a:solidFill>
                  <a:srgbClr val="002060"/>
                </a:solidFill>
              </a:rPr>
              <a:t>fu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che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il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sor</a:t>
            </a:r>
            <a:r>
              <a:rPr lang="en-US" b="1" i="1" dirty="0" smtClean="0">
                <a:solidFill>
                  <a:srgbClr val="002060"/>
                </a:solidFill>
              </a:rPr>
              <a:t> … </a:t>
            </a:r>
            <a:r>
              <a:rPr lang="en-US" b="1" i="1" dirty="0" err="1" smtClean="0">
                <a:solidFill>
                  <a:srgbClr val="002060"/>
                </a:solidFill>
              </a:rPr>
              <a:t>fabbricò</a:t>
            </a:r>
            <a:r>
              <a:rPr lang="en-US" b="1" i="1" dirty="0" smtClean="0">
                <a:solidFill>
                  <a:srgbClr val="002060"/>
                </a:solidFill>
              </a:rPr>
              <a:t> la </a:t>
            </a:r>
            <a:r>
              <a:rPr lang="en-US" b="1" i="1" dirty="0" err="1" smtClean="0">
                <a:solidFill>
                  <a:srgbClr val="002060"/>
                </a:solidFill>
              </a:rPr>
              <a:t>sua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casina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ru-RU" dirty="0" smtClean="0"/>
              <a:t>Как вышло, что господин … построил себе домик).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3. </a:t>
            </a:r>
            <a:r>
              <a:rPr lang="en-US" b="1" i="1" dirty="0" smtClean="0">
                <a:solidFill>
                  <a:srgbClr val="002060"/>
                </a:solidFill>
              </a:rPr>
              <a:t>Il </a:t>
            </a:r>
            <a:r>
              <a:rPr lang="en-US" b="1" i="1" dirty="0" err="1" smtClean="0">
                <a:solidFill>
                  <a:srgbClr val="002060"/>
                </a:solidFill>
              </a:rPr>
              <a:t>terribile</a:t>
            </a:r>
            <a:r>
              <a:rPr lang="en-US" b="1" i="1" dirty="0" smtClean="0">
                <a:solidFill>
                  <a:srgbClr val="002060"/>
                </a:solidFill>
              </a:rPr>
              <a:t> cane </a:t>
            </a:r>
            <a:r>
              <a:rPr lang="en-US" b="1" i="1" dirty="0" err="1" smtClean="0">
                <a:solidFill>
                  <a:srgbClr val="002060"/>
                </a:solidFill>
              </a:rPr>
              <a:t>Mastino</a:t>
            </a:r>
            <a:r>
              <a:rPr lang="en-US" b="1" i="1" dirty="0" smtClean="0">
                <a:solidFill>
                  <a:srgbClr val="002060"/>
                </a:solidFill>
              </a:rPr>
              <a:t> è </a:t>
            </a:r>
            <a:r>
              <a:rPr lang="en-US" b="1" i="1" dirty="0" err="1" smtClean="0">
                <a:solidFill>
                  <a:srgbClr val="002060"/>
                </a:solidFill>
              </a:rPr>
              <a:t>preso</a:t>
            </a:r>
            <a:r>
              <a:rPr lang="en-US" b="1" i="1" dirty="0" smtClean="0">
                <a:solidFill>
                  <a:srgbClr val="002060"/>
                </a:solidFill>
              </a:rPr>
              <a:t> per </a:t>
            </a:r>
            <a:r>
              <a:rPr lang="en-US" b="1" i="1" dirty="0" err="1" smtClean="0">
                <a:solidFill>
                  <a:srgbClr val="002060"/>
                </a:solidFill>
              </a:rPr>
              <a:t>sete</a:t>
            </a:r>
            <a:r>
              <a:rPr lang="en-US" b="1" i="1" dirty="0" smtClean="0">
                <a:solidFill>
                  <a:srgbClr val="002060"/>
                </a:solidFill>
              </a:rPr>
              <a:t> da … 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ru-RU" dirty="0" smtClean="0"/>
              <a:t>Ужасного пса </a:t>
            </a:r>
            <a:r>
              <a:rPr lang="ru-RU" dirty="0" err="1" smtClean="0"/>
              <a:t>Мастино</a:t>
            </a:r>
            <a:r>
              <a:rPr lang="ru-RU" dirty="0" smtClean="0"/>
              <a:t> спасает от жажды …).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4. </a:t>
            </a:r>
            <a:r>
              <a:rPr lang="en-US" b="1" i="1" dirty="0" smtClean="0">
                <a:solidFill>
                  <a:srgbClr val="002060"/>
                </a:solidFill>
              </a:rPr>
              <a:t>II </a:t>
            </a:r>
            <a:r>
              <a:rPr lang="en-US" b="1" i="1" dirty="0" err="1" smtClean="0">
                <a:solidFill>
                  <a:srgbClr val="002060"/>
                </a:solidFill>
              </a:rPr>
              <a:t>barone</a:t>
            </a:r>
            <a:r>
              <a:rPr lang="en-US" b="1" i="1" dirty="0" smtClean="0">
                <a:solidFill>
                  <a:srgbClr val="002060"/>
                </a:solidFill>
              </a:rPr>
              <a:t> …, con </a:t>
            </a:r>
            <a:r>
              <a:rPr lang="en-US" b="1" i="1" dirty="0" err="1" smtClean="0">
                <a:solidFill>
                  <a:srgbClr val="002060"/>
                </a:solidFill>
              </a:rPr>
              <a:t>Fagiolone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porta-pancia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ru-RU" dirty="0" smtClean="0"/>
              <a:t>Барон … с </a:t>
            </a:r>
            <a:r>
              <a:rPr lang="ru-RU" dirty="0" err="1" smtClean="0"/>
              <a:t>Фасолинкой</a:t>
            </a:r>
            <a:r>
              <a:rPr lang="ru-RU" dirty="0" smtClean="0"/>
              <a:t>, носильщиком живота). 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5. </a:t>
            </a:r>
            <a:r>
              <a:rPr lang="en-US" b="1" i="1" dirty="0" err="1" smtClean="0">
                <a:solidFill>
                  <a:srgbClr val="002060"/>
                </a:solidFill>
              </a:rPr>
              <a:t>Topo</a:t>
            </a:r>
            <a:r>
              <a:rPr lang="en-US" b="1" i="1" dirty="0" smtClean="0">
                <a:solidFill>
                  <a:srgbClr val="002060"/>
                </a:solidFill>
              </a:rPr>
              <a:t>-in-capo </a:t>
            </a:r>
            <a:r>
              <a:rPr lang="en-US" b="1" i="1" dirty="0" err="1" smtClean="0">
                <a:solidFill>
                  <a:srgbClr val="002060"/>
                </a:solidFill>
              </a:rPr>
              <a:t>perde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il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decoro</a:t>
            </a:r>
            <a:r>
              <a:rPr lang="en-US" b="1" i="1" dirty="0" smtClean="0">
                <a:solidFill>
                  <a:srgbClr val="002060"/>
                </a:solidFill>
              </a:rPr>
              <a:t>, </a:t>
            </a:r>
            <a:r>
              <a:rPr lang="en-US" b="1" i="1" dirty="0" err="1" smtClean="0">
                <a:solidFill>
                  <a:srgbClr val="002060"/>
                </a:solidFill>
              </a:rPr>
              <a:t>mentre</a:t>
            </a:r>
            <a:r>
              <a:rPr lang="en-US" b="1" i="1" dirty="0" smtClean="0">
                <a:solidFill>
                  <a:srgbClr val="002060"/>
                </a:solidFill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</a:rPr>
              <a:t>esulta</a:t>
            </a:r>
            <a:r>
              <a:rPr lang="en-US" b="1" i="1" dirty="0" smtClean="0">
                <a:solidFill>
                  <a:srgbClr val="002060"/>
                </a:solidFill>
              </a:rPr>
              <a:t> … 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ru-RU" dirty="0" smtClean="0"/>
              <a:t>Мышь-командир теряет достоинство, тем временем ликует …).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 вот пропущенные имена в перепутанном порядке: </a:t>
            </a:r>
            <a:r>
              <a:rPr lang="en-US" dirty="0" err="1" smtClean="0"/>
              <a:t>Cipollino</a:t>
            </a:r>
            <a:r>
              <a:rPr lang="en-US" dirty="0" smtClean="0"/>
              <a:t> (</a:t>
            </a:r>
            <a:r>
              <a:rPr lang="ru-RU" dirty="0" smtClean="0"/>
              <a:t>луковка), </a:t>
            </a:r>
            <a:r>
              <a:rPr lang="en-US" dirty="0" err="1" smtClean="0"/>
              <a:t>Cipollone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ru-RU" dirty="0" smtClean="0"/>
              <a:t>большая луковица), </a:t>
            </a:r>
            <a:r>
              <a:rPr lang="en-US" dirty="0" err="1" smtClean="0"/>
              <a:t>Melarancia</a:t>
            </a:r>
            <a:r>
              <a:rPr lang="en-US" dirty="0" smtClean="0"/>
              <a:t> (</a:t>
            </a:r>
            <a:r>
              <a:rPr lang="ru-RU" dirty="0" smtClean="0"/>
              <a:t>апельсин), </a:t>
            </a:r>
            <a:r>
              <a:rPr lang="en-US" dirty="0" err="1" smtClean="0"/>
              <a:t>Zucchina</a:t>
            </a:r>
            <a:r>
              <a:rPr lang="en-US" dirty="0" smtClean="0"/>
              <a:t> (</a:t>
            </a:r>
            <a:r>
              <a:rPr lang="ru-RU" dirty="0" smtClean="0"/>
              <a:t>кабачок), </a:t>
            </a:r>
            <a:r>
              <a:rPr lang="en-US" dirty="0" err="1" smtClean="0"/>
              <a:t>Pomodoro</a:t>
            </a:r>
            <a:r>
              <a:rPr lang="en-US" dirty="0" smtClean="0"/>
              <a:t> (</a:t>
            </a:r>
            <a:r>
              <a:rPr lang="ru-RU" dirty="0" err="1" smtClean="0"/>
              <a:t>поми</a:t>
            </a:r>
            <a:r>
              <a:rPr lang="ru-RU" dirty="0" smtClean="0"/>
              <a:t>- дор). </a:t>
            </a:r>
            <a:r>
              <a:rPr lang="ru-RU" b="1" dirty="0" smtClean="0"/>
              <a:t>Ответьте, в каком порядке они стоят в названиях глав. Знакомство со сказкой для этого не обязательно. 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sz="3800" dirty="0" smtClean="0"/>
              <a:t>(А) </a:t>
            </a:r>
            <a:r>
              <a:rPr lang="en-US" sz="3800" dirty="0" err="1" smtClean="0"/>
              <a:t>Cipollino</a:t>
            </a:r>
            <a:r>
              <a:rPr lang="en-US" sz="3800" dirty="0" smtClean="0"/>
              <a:t>, </a:t>
            </a:r>
            <a:r>
              <a:rPr lang="en-US" sz="3800" dirty="0" err="1" smtClean="0"/>
              <a:t>Cipollone</a:t>
            </a:r>
            <a:r>
              <a:rPr lang="en-US" sz="3800" dirty="0" smtClean="0"/>
              <a:t>, </a:t>
            </a:r>
            <a:r>
              <a:rPr lang="en-US" sz="3800" dirty="0" err="1" smtClean="0"/>
              <a:t>Melarancia</a:t>
            </a:r>
            <a:r>
              <a:rPr lang="en-US" sz="3800" dirty="0" smtClean="0"/>
              <a:t>, </a:t>
            </a:r>
            <a:r>
              <a:rPr lang="en-US" sz="3800" dirty="0" err="1" smtClean="0"/>
              <a:t>Pomodoro</a:t>
            </a:r>
            <a:r>
              <a:rPr lang="en-US" sz="3800" dirty="0" smtClean="0"/>
              <a:t>, </a:t>
            </a:r>
            <a:r>
              <a:rPr lang="en-US" sz="3800" dirty="0" err="1" smtClean="0"/>
              <a:t>Zucchina</a:t>
            </a:r>
            <a:r>
              <a:rPr lang="en-US" sz="3800" dirty="0" smtClean="0"/>
              <a:t>; </a:t>
            </a:r>
          </a:p>
          <a:p>
            <a:pPr marL="0" indent="0">
              <a:buNone/>
            </a:pPr>
            <a:r>
              <a:rPr lang="en-US" sz="3800" dirty="0" smtClean="0"/>
              <a:t>(</a:t>
            </a:r>
            <a:r>
              <a:rPr lang="ru-RU" sz="3800" dirty="0" smtClean="0"/>
              <a:t>Б) </a:t>
            </a:r>
            <a:r>
              <a:rPr lang="en-US" sz="3800" dirty="0" err="1" smtClean="0"/>
              <a:t>Zucchina</a:t>
            </a:r>
            <a:r>
              <a:rPr lang="en-US" sz="3800" dirty="0" smtClean="0"/>
              <a:t>, </a:t>
            </a:r>
            <a:r>
              <a:rPr lang="en-US" sz="3800" dirty="0" err="1" smtClean="0"/>
              <a:t>Pomodoro</a:t>
            </a:r>
            <a:r>
              <a:rPr lang="en-US" sz="3800" dirty="0" smtClean="0"/>
              <a:t>, </a:t>
            </a:r>
            <a:r>
              <a:rPr lang="en-US" sz="3800" dirty="0" err="1" smtClean="0"/>
              <a:t>Melarancia</a:t>
            </a:r>
            <a:r>
              <a:rPr lang="en-US" sz="3800" dirty="0" smtClean="0"/>
              <a:t>, </a:t>
            </a:r>
            <a:r>
              <a:rPr lang="en-US" sz="3800" dirty="0" err="1" smtClean="0"/>
              <a:t>Cipollone</a:t>
            </a:r>
            <a:r>
              <a:rPr lang="en-US" sz="3800" dirty="0" smtClean="0"/>
              <a:t>, </a:t>
            </a:r>
            <a:r>
              <a:rPr lang="en-US" sz="3800" dirty="0" err="1" smtClean="0"/>
              <a:t>Cipollino</a:t>
            </a:r>
            <a:r>
              <a:rPr lang="en-US" sz="3800" dirty="0" smtClean="0"/>
              <a:t>; </a:t>
            </a:r>
          </a:p>
          <a:p>
            <a:pPr marL="0" indent="0">
              <a:buNone/>
            </a:pPr>
            <a:r>
              <a:rPr lang="en-US" sz="3800" dirty="0" smtClean="0"/>
              <a:t>(</a:t>
            </a:r>
            <a:r>
              <a:rPr lang="ru-RU" sz="3800" dirty="0" smtClean="0"/>
              <a:t>В) </a:t>
            </a:r>
            <a:r>
              <a:rPr lang="en-US" sz="3800" dirty="0" err="1" smtClean="0"/>
              <a:t>Melarancia</a:t>
            </a:r>
            <a:r>
              <a:rPr lang="en-US" sz="3800" dirty="0" smtClean="0"/>
              <a:t>, </a:t>
            </a:r>
            <a:r>
              <a:rPr lang="en-US" sz="3800" dirty="0" err="1" smtClean="0"/>
              <a:t>Zucchina</a:t>
            </a:r>
            <a:r>
              <a:rPr lang="en-US" sz="3800" dirty="0" smtClean="0"/>
              <a:t>, </a:t>
            </a:r>
            <a:r>
              <a:rPr lang="en-US" sz="3800" dirty="0" err="1" smtClean="0"/>
              <a:t>Cipollone</a:t>
            </a:r>
            <a:r>
              <a:rPr lang="en-US" sz="3800" dirty="0" smtClean="0"/>
              <a:t>, </a:t>
            </a:r>
            <a:r>
              <a:rPr lang="en-US" sz="3800" dirty="0" err="1" smtClean="0"/>
              <a:t>Pomodoro</a:t>
            </a:r>
            <a:r>
              <a:rPr lang="en-US" sz="3800" dirty="0" smtClean="0"/>
              <a:t>, </a:t>
            </a:r>
            <a:r>
              <a:rPr lang="en-US" sz="3800" dirty="0" err="1" smtClean="0"/>
              <a:t>Cipollino</a:t>
            </a:r>
            <a:r>
              <a:rPr lang="en-US" sz="3800" dirty="0" smtClean="0"/>
              <a:t>; </a:t>
            </a:r>
          </a:p>
          <a:p>
            <a:pPr marL="0" indent="0">
              <a:buNone/>
            </a:pPr>
            <a:r>
              <a:rPr lang="en-US" sz="3800" dirty="0" smtClean="0"/>
              <a:t>(</a:t>
            </a:r>
            <a:r>
              <a:rPr lang="ru-RU" sz="3800" dirty="0" smtClean="0"/>
              <a:t>Г) </a:t>
            </a:r>
            <a:r>
              <a:rPr lang="en-US" sz="3800" dirty="0" err="1" smtClean="0"/>
              <a:t>Cipollone</a:t>
            </a:r>
            <a:r>
              <a:rPr lang="en-US" sz="3800" dirty="0" smtClean="0"/>
              <a:t>, </a:t>
            </a:r>
            <a:r>
              <a:rPr lang="en-US" sz="3800" dirty="0" err="1" smtClean="0"/>
              <a:t>Cipollino</a:t>
            </a:r>
            <a:r>
              <a:rPr lang="en-US" sz="3800" dirty="0" smtClean="0"/>
              <a:t>, </a:t>
            </a:r>
            <a:r>
              <a:rPr lang="en-US" sz="3800" dirty="0" err="1" smtClean="0"/>
              <a:t>Zucchina</a:t>
            </a:r>
            <a:r>
              <a:rPr lang="en-US" sz="3800" dirty="0" smtClean="0"/>
              <a:t>, </a:t>
            </a:r>
            <a:r>
              <a:rPr lang="en-US" sz="3800" dirty="0" err="1" smtClean="0"/>
              <a:t>Pomodoro</a:t>
            </a:r>
            <a:r>
              <a:rPr lang="en-US" sz="3800" dirty="0" smtClean="0"/>
              <a:t>, </a:t>
            </a:r>
            <a:r>
              <a:rPr lang="en-US" sz="3800" dirty="0" err="1" smtClean="0"/>
              <a:t>Melarancia</a:t>
            </a:r>
            <a:r>
              <a:rPr lang="en-US" sz="3800" dirty="0" smtClean="0"/>
              <a:t>; </a:t>
            </a:r>
          </a:p>
          <a:p>
            <a:pPr marL="0" indent="0">
              <a:buNone/>
            </a:pPr>
            <a:r>
              <a:rPr lang="en-US" sz="3800" dirty="0" smtClean="0"/>
              <a:t>(</a:t>
            </a:r>
            <a:r>
              <a:rPr lang="ru-RU" sz="3800" dirty="0" smtClean="0"/>
              <a:t>Д) </a:t>
            </a:r>
            <a:r>
              <a:rPr lang="en-US" sz="3800" dirty="0" err="1" smtClean="0"/>
              <a:t>Cipollone</a:t>
            </a:r>
            <a:r>
              <a:rPr lang="en-US" sz="3800" dirty="0" smtClean="0"/>
              <a:t>, </a:t>
            </a:r>
            <a:r>
              <a:rPr lang="en-US" sz="3800" dirty="0" err="1" smtClean="0"/>
              <a:t>Zucchina</a:t>
            </a:r>
            <a:r>
              <a:rPr lang="en-US" sz="3800" dirty="0" smtClean="0"/>
              <a:t>, </a:t>
            </a:r>
            <a:r>
              <a:rPr lang="en-US" sz="3800" dirty="0" err="1" smtClean="0"/>
              <a:t>Cipollino</a:t>
            </a:r>
            <a:r>
              <a:rPr lang="en-US" sz="3800" dirty="0" smtClean="0"/>
              <a:t>, </a:t>
            </a:r>
            <a:r>
              <a:rPr lang="en-US" sz="3800" dirty="0" err="1" smtClean="0"/>
              <a:t>Melarancia</a:t>
            </a:r>
            <a:r>
              <a:rPr lang="en-US" sz="3800" dirty="0" smtClean="0"/>
              <a:t>, </a:t>
            </a:r>
            <a:r>
              <a:rPr lang="en-US" sz="3800" dirty="0" err="1" smtClean="0"/>
              <a:t>Pomodoro</a:t>
            </a:r>
            <a:r>
              <a:rPr lang="en-US" sz="3800" dirty="0" smtClean="0"/>
              <a:t>. </a:t>
            </a: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xmlns="" val="352344173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0034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84482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4. Кто из этих животных пасётся? </a:t>
            </a:r>
          </a:p>
          <a:p>
            <a:r>
              <a:rPr lang="ru-RU" dirty="0" smtClean="0"/>
              <a:t>А) волк; </a:t>
            </a:r>
          </a:p>
          <a:p>
            <a:r>
              <a:rPr lang="ru-RU" dirty="0" smtClean="0"/>
              <a:t>Б) собака; </a:t>
            </a:r>
          </a:p>
          <a:p>
            <a:r>
              <a:rPr lang="ru-RU" dirty="0" smtClean="0"/>
              <a:t>В) мышь; </a:t>
            </a:r>
          </a:p>
          <a:p>
            <a:r>
              <a:rPr lang="ru-RU" dirty="0" smtClean="0"/>
              <a:t>Г) змея; </a:t>
            </a:r>
          </a:p>
          <a:p>
            <a:r>
              <a:rPr lang="ru-RU" dirty="0" smtClean="0"/>
              <a:t>Д) лошадь.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78279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14730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1767</Words>
  <Application>Microsoft Office PowerPoint</Application>
  <PresentationFormat>Экран (4:3)</PresentationFormat>
  <Paragraphs>333</Paragraphs>
  <Slides>61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61</vt:i4>
      </vt:variant>
    </vt:vector>
  </HeadingPairs>
  <TitlesOfParts>
    <vt:vector size="62" baseType="lpstr">
      <vt:lpstr>Тема Office</vt:lpstr>
      <vt:lpstr>Задания – ответы конкурса  по русскому языку  «Русский медвежонок» 4 – 5 классы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  <vt:lpstr>Вопрос:</vt:lpstr>
      <vt:lpstr>Ответ: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«Русский медвежонок» 4 – 5 классы</dc:title>
  <dc:creator>Женя</dc:creator>
  <cp:lastModifiedBy>Грищенко</cp:lastModifiedBy>
  <cp:revision>8</cp:revision>
  <dcterms:created xsi:type="dcterms:W3CDTF">2016-08-25T18:47:22Z</dcterms:created>
  <dcterms:modified xsi:type="dcterms:W3CDTF">2018-11-06T11:29:38Z</dcterms:modified>
</cp:coreProperties>
</file>