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7" r:id="rId3"/>
    <p:sldId id="257" r:id="rId4"/>
    <p:sldId id="294" r:id="rId5"/>
    <p:sldId id="258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9" r:id="rId19"/>
    <p:sldId id="275" r:id="rId20"/>
    <p:sldId id="287" r:id="rId21"/>
    <p:sldId id="289" r:id="rId22"/>
    <p:sldId id="288" r:id="rId23"/>
    <p:sldId id="296" r:id="rId24"/>
    <p:sldId id="281" r:id="rId25"/>
    <p:sldId id="284" r:id="rId26"/>
    <p:sldId id="285" r:id="rId27"/>
    <p:sldId id="291" r:id="rId28"/>
    <p:sldId id="286" r:id="rId29"/>
    <p:sldId id="292" r:id="rId30"/>
    <p:sldId id="290" r:id="rId31"/>
    <p:sldId id="293" r:id="rId32"/>
    <p:sldId id="29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F1D9F-3DE9-480D-9F76-110CA52B83D1}" type="doc">
      <dgm:prSet loTypeId="urn:microsoft.com/office/officeart/2005/8/layout/default#2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1B63A6C-3859-4C07-87DD-16E1B3703C1A}">
      <dgm:prSet phldrT="[Текст]"/>
      <dgm:spPr/>
      <dgm:t>
        <a:bodyPr/>
        <a:lstStyle/>
        <a:p>
          <a:r>
            <a:rPr lang="ru-RU" dirty="0" smtClean="0"/>
            <a:t>№1: «Определение зависимости периода колебаний от длины маятника».</a:t>
          </a:r>
          <a:endParaRPr lang="ru-RU" dirty="0"/>
        </a:p>
      </dgm:t>
    </dgm:pt>
    <dgm:pt modelId="{0AC01934-35C8-49F5-B992-4CB0BB945B87}" type="parTrans" cxnId="{F77F2A22-7F05-4271-9FE3-EBBA4DD4E085}">
      <dgm:prSet/>
      <dgm:spPr/>
      <dgm:t>
        <a:bodyPr/>
        <a:lstStyle/>
        <a:p>
          <a:endParaRPr lang="ru-RU"/>
        </a:p>
      </dgm:t>
    </dgm:pt>
    <dgm:pt modelId="{A93708B4-2CBE-4CF4-9187-AEC0AB99446D}" type="sibTrans" cxnId="{F77F2A22-7F05-4271-9FE3-EBBA4DD4E085}">
      <dgm:prSet/>
      <dgm:spPr/>
      <dgm:t>
        <a:bodyPr/>
        <a:lstStyle/>
        <a:p>
          <a:endParaRPr lang="ru-RU"/>
        </a:p>
      </dgm:t>
    </dgm:pt>
    <dgm:pt modelId="{A78D753E-44B3-461C-B987-3BDD1515E5F4}">
      <dgm:prSet phldrT="[Текст]"/>
      <dgm:spPr/>
      <dgm:t>
        <a:bodyPr/>
        <a:lstStyle/>
        <a:p>
          <a:r>
            <a:rPr lang="ru-RU" dirty="0" smtClean="0"/>
            <a:t>№2: «Определение ускорения свободного падения с помощью нитяного маятника».</a:t>
          </a:r>
          <a:endParaRPr lang="ru-RU" dirty="0"/>
        </a:p>
      </dgm:t>
    </dgm:pt>
    <dgm:pt modelId="{15D7683E-1977-4809-BF07-8DC8CCE81121}" type="parTrans" cxnId="{B824D902-59A6-4A09-A69C-A5D48E963654}">
      <dgm:prSet/>
      <dgm:spPr/>
      <dgm:t>
        <a:bodyPr/>
        <a:lstStyle/>
        <a:p>
          <a:endParaRPr lang="ru-RU"/>
        </a:p>
      </dgm:t>
    </dgm:pt>
    <dgm:pt modelId="{AE48A9CC-5CB8-46DC-8183-678371C12CB2}" type="sibTrans" cxnId="{B824D902-59A6-4A09-A69C-A5D48E963654}">
      <dgm:prSet/>
      <dgm:spPr/>
      <dgm:t>
        <a:bodyPr/>
        <a:lstStyle/>
        <a:p>
          <a:endParaRPr lang="ru-RU"/>
        </a:p>
      </dgm:t>
    </dgm:pt>
    <dgm:pt modelId="{86396FE5-E22A-4105-83EF-AFE0F60CA195}">
      <dgm:prSet phldrT="[Текст]"/>
      <dgm:spPr/>
      <dgm:t>
        <a:bodyPr/>
        <a:lstStyle/>
        <a:p>
          <a:r>
            <a:rPr lang="ru-RU" dirty="0" smtClean="0"/>
            <a:t>№3: «Определение зависимости периода колебаний от массы груза».</a:t>
          </a:r>
          <a:endParaRPr lang="ru-RU" dirty="0"/>
        </a:p>
      </dgm:t>
    </dgm:pt>
    <dgm:pt modelId="{2C0F3ACB-676F-43BF-9548-2DCF3232AEF6}" type="parTrans" cxnId="{5E0E9B28-5AC8-4D10-8D31-355EF75755F6}">
      <dgm:prSet/>
      <dgm:spPr/>
      <dgm:t>
        <a:bodyPr/>
        <a:lstStyle/>
        <a:p>
          <a:endParaRPr lang="ru-RU"/>
        </a:p>
      </dgm:t>
    </dgm:pt>
    <dgm:pt modelId="{51382D1D-6C25-4450-9F29-D4EF3793A7B4}" type="sibTrans" cxnId="{5E0E9B28-5AC8-4D10-8D31-355EF75755F6}">
      <dgm:prSet/>
      <dgm:spPr/>
      <dgm:t>
        <a:bodyPr/>
        <a:lstStyle/>
        <a:p>
          <a:endParaRPr lang="ru-RU"/>
        </a:p>
      </dgm:t>
    </dgm:pt>
    <dgm:pt modelId="{EC9E0A5A-8F11-46B4-A1E2-A8063BCC825B}">
      <dgm:prSet phldrT="[Текст]"/>
      <dgm:spPr/>
      <dgm:t>
        <a:bodyPr/>
        <a:lstStyle/>
        <a:p>
          <a:r>
            <a:rPr lang="ru-RU" dirty="0" smtClean="0"/>
            <a:t>№4: «Определение зависимости периода колебаний от жесткости пружины».</a:t>
          </a:r>
          <a:endParaRPr lang="ru-RU" dirty="0"/>
        </a:p>
      </dgm:t>
    </dgm:pt>
    <dgm:pt modelId="{4F4BF368-7B0B-4BCB-BACA-D10CA366966A}" type="parTrans" cxnId="{E3D5A9F4-CDDE-4220-9398-15B0ECB824BE}">
      <dgm:prSet/>
      <dgm:spPr/>
      <dgm:t>
        <a:bodyPr/>
        <a:lstStyle/>
        <a:p>
          <a:endParaRPr lang="ru-RU"/>
        </a:p>
      </dgm:t>
    </dgm:pt>
    <dgm:pt modelId="{87533F0D-E320-4C6C-A799-DB0AF1858403}" type="sibTrans" cxnId="{E3D5A9F4-CDDE-4220-9398-15B0ECB824BE}">
      <dgm:prSet/>
      <dgm:spPr/>
      <dgm:t>
        <a:bodyPr/>
        <a:lstStyle/>
        <a:p>
          <a:endParaRPr lang="ru-RU"/>
        </a:p>
      </dgm:t>
    </dgm:pt>
    <dgm:pt modelId="{0AC08B59-F0E2-46EC-91E7-9CFBDEF79435}">
      <dgm:prSet phldrT="[Текст]"/>
      <dgm:spPr/>
      <dgm:t>
        <a:bodyPr/>
        <a:lstStyle/>
        <a:p>
          <a:r>
            <a:rPr lang="ru-RU" dirty="0" smtClean="0"/>
            <a:t>№5: « Демонстрация закона сохранения энергии на примере различных колебательных систем».</a:t>
          </a:r>
          <a:endParaRPr lang="ru-RU" dirty="0"/>
        </a:p>
      </dgm:t>
    </dgm:pt>
    <dgm:pt modelId="{E3BC3AFF-BBC4-4CBE-B8D8-723C0508115D}" type="parTrans" cxnId="{5C1DAEC4-CDD9-4DD8-AAD5-CA33DC816A29}">
      <dgm:prSet/>
      <dgm:spPr/>
      <dgm:t>
        <a:bodyPr/>
        <a:lstStyle/>
        <a:p>
          <a:endParaRPr lang="ru-RU"/>
        </a:p>
      </dgm:t>
    </dgm:pt>
    <dgm:pt modelId="{7729A312-0160-4A2E-85DA-4388CF1B88CE}" type="sibTrans" cxnId="{5C1DAEC4-CDD9-4DD8-AAD5-CA33DC816A29}">
      <dgm:prSet/>
      <dgm:spPr/>
      <dgm:t>
        <a:bodyPr/>
        <a:lstStyle/>
        <a:p>
          <a:endParaRPr lang="ru-RU"/>
        </a:p>
      </dgm:t>
    </dgm:pt>
    <dgm:pt modelId="{0F2BF848-08BE-4FDF-B340-D8D718F9C6D3}">
      <dgm:prSet/>
      <dgm:spPr/>
      <dgm:t>
        <a:bodyPr/>
        <a:lstStyle/>
        <a:p>
          <a:r>
            <a:rPr lang="ru-RU" dirty="0" smtClean="0"/>
            <a:t>№6: «Демонстрация явления резонанса и условия его возникновения».</a:t>
          </a:r>
          <a:endParaRPr lang="ru-RU" dirty="0"/>
        </a:p>
      </dgm:t>
    </dgm:pt>
    <dgm:pt modelId="{2E1C440A-2F49-4EB0-AE91-0BAE9ECF73E9}" type="parTrans" cxnId="{D69722D6-5BA6-4ACF-8E76-FA4FEC75CF6C}">
      <dgm:prSet/>
      <dgm:spPr/>
      <dgm:t>
        <a:bodyPr/>
        <a:lstStyle/>
        <a:p>
          <a:endParaRPr lang="ru-RU"/>
        </a:p>
      </dgm:t>
    </dgm:pt>
    <dgm:pt modelId="{40DAB082-541E-4FF9-90B0-F14ADBFEA48D}" type="sibTrans" cxnId="{D69722D6-5BA6-4ACF-8E76-FA4FEC75CF6C}">
      <dgm:prSet/>
      <dgm:spPr/>
      <dgm:t>
        <a:bodyPr/>
        <a:lstStyle/>
        <a:p>
          <a:endParaRPr lang="ru-RU"/>
        </a:p>
      </dgm:t>
    </dgm:pt>
    <dgm:pt modelId="{003E95ED-A7D9-491D-8D1E-2FB51C926604}" type="pres">
      <dgm:prSet presAssocID="{546F1D9F-3DE9-480D-9F76-110CA52B83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0A735D-CC63-4365-8F56-B4FC698886E4}" type="pres">
      <dgm:prSet presAssocID="{11B63A6C-3859-4C07-87DD-16E1B3703C1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B1847-5F12-4BA7-94DA-5A809B667A11}" type="pres">
      <dgm:prSet presAssocID="{A93708B4-2CBE-4CF4-9187-AEC0AB99446D}" presName="sibTrans" presStyleCnt="0"/>
      <dgm:spPr/>
    </dgm:pt>
    <dgm:pt modelId="{6285F128-EF25-410E-90A9-A42D5231DA8B}" type="pres">
      <dgm:prSet presAssocID="{A78D753E-44B3-461C-B987-3BDD1515E5F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D15C2-1788-4543-A5FE-18A981FF8EB8}" type="pres">
      <dgm:prSet presAssocID="{AE48A9CC-5CB8-46DC-8183-678371C12CB2}" presName="sibTrans" presStyleCnt="0"/>
      <dgm:spPr/>
    </dgm:pt>
    <dgm:pt modelId="{9E6E030F-D0B4-49CB-83BA-65381CD8B19E}" type="pres">
      <dgm:prSet presAssocID="{86396FE5-E22A-4105-83EF-AFE0F60CA195}" presName="node" presStyleLbl="node1" presStyleIdx="2" presStyleCnt="6" custLinFactNeighborX="1303" custLinFactNeighborY="-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B53DD-C641-403F-A265-D6A0B407D876}" type="pres">
      <dgm:prSet presAssocID="{51382D1D-6C25-4450-9F29-D4EF3793A7B4}" presName="sibTrans" presStyleCnt="0"/>
      <dgm:spPr/>
    </dgm:pt>
    <dgm:pt modelId="{F75DE942-CE81-420B-9131-95ECB6D8DD15}" type="pres">
      <dgm:prSet presAssocID="{EC9E0A5A-8F11-46B4-A1E2-A8063BCC825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B813E-D396-4883-91C7-39F63A241E39}" type="pres">
      <dgm:prSet presAssocID="{87533F0D-E320-4C6C-A799-DB0AF1858403}" presName="sibTrans" presStyleCnt="0"/>
      <dgm:spPr/>
    </dgm:pt>
    <dgm:pt modelId="{3E3FABBA-5CAB-4E75-AE7B-6EE820F39554}" type="pres">
      <dgm:prSet presAssocID="{0AC08B59-F0E2-46EC-91E7-9CFBDEF7943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86BC7-E6A1-43F2-B870-BBA9B9147D25}" type="pres">
      <dgm:prSet presAssocID="{7729A312-0160-4A2E-85DA-4388CF1B88CE}" presName="sibTrans" presStyleCnt="0"/>
      <dgm:spPr/>
    </dgm:pt>
    <dgm:pt modelId="{384243C2-F2DC-4D0E-9077-04377A1F32AA}" type="pres">
      <dgm:prSet presAssocID="{0F2BF848-08BE-4FDF-B340-D8D718F9C6D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A28AD9-87B9-4CC1-99FE-F57869381DCC}" type="presOf" srcId="{0F2BF848-08BE-4FDF-B340-D8D718F9C6D3}" destId="{384243C2-F2DC-4D0E-9077-04377A1F32AA}" srcOrd="0" destOrd="0" presId="urn:microsoft.com/office/officeart/2005/8/layout/default#2"/>
    <dgm:cxn modelId="{5C1DAEC4-CDD9-4DD8-AAD5-CA33DC816A29}" srcId="{546F1D9F-3DE9-480D-9F76-110CA52B83D1}" destId="{0AC08B59-F0E2-46EC-91E7-9CFBDEF79435}" srcOrd="4" destOrd="0" parTransId="{E3BC3AFF-BBC4-4CBE-B8D8-723C0508115D}" sibTransId="{7729A312-0160-4A2E-85DA-4388CF1B88CE}"/>
    <dgm:cxn modelId="{B824D902-59A6-4A09-A69C-A5D48E963654}" srcId="{546F1D9F-3DE9-480D-9F76-110CA52B83D1}" destId="{A78D753E-44B3-461C-B987-3BDD1515E5F4}" srcOrd="1" destOrd="0" parTransId="{15D7683E-1977-4809-BF07-8DC8CCE81121}" sibTransId="{AE48A9CC-5CB8-46DC-8183-678371C12CB2}"/>
    <dgm:cxn modelId="{C09FA196-20C2-407F-8530-A5DFBD13BC6A}" type="presOf" srcId="{EC9E0A5A-8F11-46B4-A1E2-A8063BCC825B}" destId="{F75DE942-CE81-420B-9131-95ECB6D8DD15}" srcOrd="0" destOrd="0" presId="urn:microsoft.com/office/officeart/2005/8/layout/default#2"/>
    <dgm:cxn modelId="{E3D5A9F4-CDDE-4220-9398-15B0ECB824BE}" srcId="{546F1D9F-3DE9-480D-9F76-110CA52B83D1}" destId="{EC9E0A5A-8F11-46B4-A1E2-A8063BCC825B}" srcOrd="3" destOrd="0" parTransId="{4F4BF368-7B0B-4BCB-BACA-D10CA366966A}" sibTransId="{87533F0D-E320-4C6C-A799-DB0AF1858403}"/>
    <dgm:cxn modelId="{A69438B6-B8BF-4350-A872-868FC838BD12}" type="presOf" srcId="{0AC08B59-F0E2-46EC-91E7-9CFBDEF79435}" destId="{3E3FABBA-5CAB-4E75-AE7B-6EE820F39554}" srcOrd="0" destOrd="0" presId="urn:microsoft.com/office/officeart/2005/8/layout/default#2"/>
    <dgm:cxn modelId="{5E0E9B28-5AC8-4D10-8D31-355EF75755F6}" srcId="{546F1D9F-3DE9-480D-9F76-110CA52B83D1}" destId="{86396FE5-E22A-4105-83EF-AFE0F60CA195}" srcOrd="2" destOrd="0" parTransId="{2C0F3ACB-676F-43BF-9548-2DCF3232AEF6}" sibTransId="{51382D1D-6C25-4450-9F29-D4EF3793A7B4}"/>
    <dgm:cxn modelId="{D69722D6-5BA6-4ACF-8E76-FA4FEC75CF6C}" srcId="{546F1D9F-3DE9-480D-9F76-110CA52B83D1}" destId="{0F2BF848-08BE-4FDF-B340-D8D718F9C6D3}" srcOrd="5" destOrd="0" parTransId="{2E1C440A-2F49-4EB0-AE91-0BAE9ECF73E9}" sibTransId="{40DAB082-541E-4FF9-90B0-F14ADBFEA48D}"/>
    <dgm:cxn modelId="{F77F2A22-7F05-4271-9FE3-EBBA4DD4E085}" srcId="{546F1D9F-3DE9-480D-9F76-110CA52B83D1}" destId="{11B63A6C-3859-4C07-87DD-16E1B3703C1A}" srcOrd="0" destOrd="0" parTransId="{0AC01934-35C8-49F5-B992-4CB0BB945B87}" sibTransId="{A93708B4-2CBE-4CF4-9187-AEC0AB99446D}"/>
    <dgm:cxn modelId="{EDB1A1A6-661B-4FF8-BBCD-F73EC8E609D7}" type="presOf" srcId="{546F1D9F-3DE9-480D-9F76-110CA52B83D1}" destId="{003E95ED-A7D9-491D-8D1E-2FB51C926604}" srcOrd="0" destOrd="0" presId="urn:microsoft.com/office/officeart/2005/8/layout/default#2"/>
    <dgm:cxn modelId="{31D664C6-BD3B-4A9B-8C31-EE63EE279257}" type="presOf" srcId="{A78D753E-44B3-461C-B987-3BDD1515E5F4}" destId="{6285F128-EF25-410E-90A9-A42D5231DA8B}" srcOrd="0" destOrd="0" presId="urn:microsoft.com/office/officeart/2005/8/layout/default#2"/>
    <dgm:cxn modelId="{F59BDADD-7A77-4268-96F7-252556689018}" type="presOf" srcId="{86396FE5-E22A-4105-83EF-AFE0F60CA195}" destId="{9E6E030F-D0B4-49CB-83BA-65381CD8B19E}" srcOrd="0" destOrd="0" presId="urn:microsoft.com/office/officeart/2005/8/layout/default#2"/>
    <dgm:cxn modelId="{B27616DA-CC85-4E09-88CA-4F7F6245B410}" type="presOf" srcId="{11B63A6C-3859-4C07-87DD-16E1B3703C1A}" destId="{100A735D-CC63-4365-8F56-B4FC698886E4}" srcOrd="0" destOrd="0" presId="urn:microsoft.com/office/officeart/2005/8/layout/default#2"/>
    <dgm:cxn modelId="{E4D40F35-2672-4E0E-9712-A675208072DD}" type="presParOf" srcId="{003E95ED-A7D9-491D-8D1E-2FB51C926604}" destId="{100A735D-CC63-4365-8F56-B4FC698886E4}" srcOrd="0" destOrd="0" presId="urn:microsoft.com/office/officeart/2005/8/layout/default#2"/>
    <dgm:cxn modelId="{3F5A6F60-A5F5-4CA9-AAEA-34D28B12692F}" type="presParOf" srcId="{003E95ED-A7D9-491D-8D1E-2FB51C926604}" destId="{9C6B1847-5F12-4BA7-94DA-5A809B667A11}" srcOrd="1" destOrd="0" presId="urn:microsoft.com/office/officeart/2005/8/layout/default#2"/>
    <dgm:cxn modelId="{4D1E4B24-3D10-411F-A4E4-B7C02C28DA6C}" type="presParOf" srcId="{003E95ED-A7D9-491D-8D1E-2FB51C926604}" destId="{6285F128-EF25-410E-90A9-A42D5231DA8B}" srcOrd="2" destOrd="0" presId="urn:microsoft.com/office/officeart/2005/8/layout/default#2"/>
    <dgm:cxn modelId="{E263751B-C9FC-405A-B754-935D76BBAEDE}" type="presParOf" srcId="{003E95ED-A7D9-491D-8D1E-2FB51C926604}" destId="{EA2D15C2-1788-4543-A5FE-18A981FF8EB8}" srcOrd="3" destOrd="0" presId="urn:microsoft.com/office/officeart/2005/8/layout/default#2"/>
    <dgm:cxn modelId="{D38D5F27-CC13-4934-BD46-48A253A128F1}" type="presParOf" srcId="{003E95ED-A7D9-491D-8D1E-2FB51C926604}" destId="{9E6E030F-D0B4-49CB-83BA-65381CD8B19E}" srcOrd="4" destOrd="0" presId="urn:microsoft.com/office/officeart/2005/8/layout/default#2"/>
    <dgm:cxn modelId="{A1433798-13C4-47E8-A028-3206A3B2B262}" type="presParOf" srcId="{003E95ED-A7D9-491D-8D1E-2FB51C926604}" destId="{FD5B53DD-C641-403F-A265-D6A0B407D876}" srcOrd="5" destOrd="0" presId="urn:microsoft.com/office/officeart/2005/8/layout/default#2"/>
    <dgm:cxn modelId="{76D385CC-F06D-47C3-862B-663B0400AB21}" type="presParOf" srcId="{003E95ED-A7D9-491D-8D1E-2FB51C926604}" destId="{F75DE942-CE81-420B-9131-95ECB6D8DD15}" srcOrd="6" destOrd="0" presId="urn:microsoft.com/office/officeart/2005/8/layout/default#2"/>
    <dgm:cxn modelId="{AF9D9847-627B-4B0A-A45D-170F32FB3822}" type="presParOf" srcId="{003E95ED-A7D9-491D-8D1E-2FB51C926604}" destId="{993B813E-D396-4883-91C7-39F63A241E39}" srcOrd="7" destOrd="0" presId="urn:microsoft.com/office/officeart/2005/8/layout/default#2"/>
    <dgm:cxn modelId="{D33400B2-0EC1-4FCB-97D3-9349A8730066}" type="presParOf" srcId="{003E95ED-A7D9-491D-8D1E-2FB51C926604}" destId="{3E3FABBA-5CAB-4E75-AE7B-6EE820F39554}" srcOrd="8" destOrd="0" presId="urn:microsoft.com/office/officeart/2005/8/layout/default#2"/>
    <dgm:cxn modelId="{EE99A1F2-1815-444B-BF56-AC648AEBE657}" type="presParOf" srcId="{003E95ED-A7D9-491D-8D1E-2FB51C926604}" destId="{17786BC7-E6A1-43F2-B870-BBA9B9147D25}" srcOrd="9" destOrd="0" presId="urn:microsoft.com/office/officeart/2005/8/layout/default#2"/>
    <dgm:cxn modelId="{024A3F74-36C1-45D4-B0EC-8D262F1AA7DB}" type="presParOf" srcId="{003E95ED-A7D9-491D-8D1E-2FB51C926604}" destId="{384243C2-F2DC-4D0E-9077-04377A1F32AA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A735D-CC63-4365-8F56-B4FC698886E4}">
      <dsp:nvSpPr>
        <dsp:cNvPr id="0" name=""/>
        <dsp:cNvSpPr/>
      </dsp:nvSpPr>
      <dsp:spPr>
        <a:xfrm>
          <a:off x="0" y="951396"/>
          <a:ext cx="2801402" cy="168084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№1: «Определение зависимости периода колебаний от длины маятника».</a:t>
          </a:r>
          <a:endParaRPr lang="ru-RU" sz="1900" kern="1200" dirty="0"/>
        </a:p>
      </dsp:txBody>
      <dsp:txXfrm>
        <a:off x="0" y="951396"/>
        <a:ext cx="2801402" cy="1680841"/>
      </dsp:txXfrm>
    </dsp:sp>
    <dsp:sp modelId="{6285F128-EF25-410E-90A9-A42D5231DA8B}">
      <dsp:nvSpPr>
        <dsp:cNvPr id="0" name=""/>
        <dsp:cNvSpPr/>
      </dsp:nvSpPr>
      <dsp:spPr>
        <a:xfrm>
          <a:off x="3081542" y="951396"/>
          <a:ext cx="2801402" cy="168084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№2: «Определение ускорения свободного падения с помощью нитяного маятника».</a:t>
          </a:r>
          <a:endParaRPr lang="ru-RU" sz="1900" kern="1200" dirty="0"/>
        </a:p>
      </dsp:txBody>
      <dsp:txXfrm>
        <a:off x="3081542" y="951396"/>
        <a:ext cx="2801402" cy="1680841"/>
      </dsp:txXfrm>
    </dsp:sp>
    <dsp:sp modelId="{9E6E030F-D0B4-49CB-83BA-65381CD8B19E}">
      <dsp:nvSpPr>
        <dsp:cNvPr id="0" name=""/>
        <dsp:cNvSpPr/>
      </dsp:nvSpPr>
      <dsp:spPr>
        <a:xfrm>
          <a:off x="6163085" y="936100"/>
          <a:ext cx="2801402" cy="168084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№3: «Определение зависимости периода колебаний от массы груза».</a:t>
          </a:r>
          <a:endParaRPr lang="ru-RU" sz="1900" kern="1200" dirty="0"/>
        </a:p>
      </dsp:txBody>
      <dsp:txXfrm>
        <a:off x="6163085" y="936100"/>
        <a:ext cx="2801402" cy="1680841"/>
      </dsp:txXfrm>
    </dsp:sp>
    <dsp:sp modelId="{F75DE942-CE81-420B-9131-95ECB6D8DD15}">
      <dsp:nvSpPr>
        <dsp:cNvPr id="0" name=""/>
        <dsp:cNvSpPr/>
      </dsp:nvSpPr>
      <dsp:spPr>
        <a:xfrm>
          <a:off x="0" y="2912378"/>
          <a:ext cx="2801402" cy="168084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№4: «Определение зависимости периода колебаний от жесткости пружины».</a:t>
          </a:r>
          <a:endParaRPr lang="ru-RU" sz="1900" kern="1200" dirty="0"/>
        </a:p>
      </dsp:txBody>
      <dsp:txXfrm>
        <a:off x="0" y="2912378"/>
        <a:ext cx="2801402" cy="1680841"/>
      </dsp:txXfrm>
    </dsp:sp>
    <dsp:sp modelId="{3E3FABBA-5CAB-4E75-AE7B-6EE820F39554}">
      <dsp:nvSpPr>
        <dsp:cNvPr id="0" name=""/>
        <dsp:cNvSpPr/>
      </dsp:nvSpPr>
      <dsp:spPr>
        <a:xfrm>
          <a:off x="3081542" y="2912378"/>
          <a:ext cx="2801402" cy="168084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№5: « Демонстрация закона сохранения энергии на примере различных колебательных систем».</a:t>
          </a:r>
          <a:endParaRPr lang="ru-RU" sz="1900" kern="1200" dirty="0"/>
        </a:p>
      </dsp:txBody>
      <dsp:txXfrm>
        <a:off x="3081542" y="2912378"/>
        <a:ext cx="2801402" cy="1680841"/>
      </dsp:txXfrm>
    </dsp:sp>
    <dsp:sp modelId="{384243C2-F2DC-4D0E-9077-04377A1F32AA}">
      <dsp:nvSpPr>
        <dsp:cNvPr id="0" name=""/>
        <dsp:cNvSpPr/>
      </dsp:nvSpPr>
      <dsp:spPr>
        <a:xfrm>
          <a:off x="6163085" y="2912378"/>
          <a:ext cx="2801402" cy="168084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№6: «Демонстрация явления резонанса и условия его возникновения».</a:t>
          </a:r>
          <a:endParaRPr lang="ru-RU" sz="1900" kern="1200" dirty="0"/>
        </a:p>
      </dsp:txBody>
      <dsp:txXfrm>
        <a:off x="6163085" y="2912378"/>
        <a:ext cx="2801402" cy="1680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2.xml"/><Relationship Id="rId3" Type="http://schemas.openxmlformats.org/officeDocument/2006/relationships/slide" Target="slide6.xml"/><Relationship Id="rId7" Type="http://schemas.openxmlformats.org/officeDocument/2006/relationships/slide" Target="slide7.xml"/><Relationship Id="rId12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22.xml"/><Relationship Id="rId15" Type="http://schemas.openxmlformats.org/officeDocument/2006/relationships/slide" Target="slide19.xml"/><Relationship Id="rId10" Type="http://schemas.openxmlformats.org/officeDocument/2006/relationships/slide" Target="slide9.xml"/><Relationship Id="rId4" Type="http://schemas.openxmlformats.org/officeDocument/2006/relationships/slide" Target="slide18.xml"/><Relationship Id="rId9" Type="http://schemas.openxmlformats.org/officeDocument/2006/relationships/slide" Target="slide15.xml"/><Relationship Id="rId14" Type="http://schemas.openxmlformats.org/officeDocument/2006/relationships/slide" Target="slide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Бегущие по волнам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Проект творческой формы учащихся 10-х классов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572140"/>
            <a:ext cx="8358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Деятельностный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подход при обучении физике через систему самостоятельных экспериментальных исследований школьников.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44" y="885056"/>
            <a:ext cx="8352420" cy="5568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0" y="861053"/>
            <a:ext cx="8388424" cy="5592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0" y="813048"/>
            <a:ext cx="8460432" cy="5640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13048"/>
            <a:ext cx="8568444" cy="5712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7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44" y="957064"/>
            <a:ext cx="8352420" cy="5568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20" y="886246"/>
            <a:ext cx="8461952" cy="5639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74" y="814238"/>
            <a:ext cx="8570006" cy="5711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839272"/>
            <a:ext cx="8532440" cy="5686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12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08720"/>
            <a:ext cx="8424936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35513"/>
              </p:ext>
            </p:extLst>
          </p:nvPr>
        </p:nvGraphicFramePr>
        <p:xfrm>
          <a:off x="539552" y="1916832"/>
          <a:ext cx="8136904" cy="471748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33974"/>
                <a:gridCol w="4102930"/>
              </a:tblGrid>
              <a:tr h="1242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Задание первой группы: </a:t>
                      </a:r>
                      <a:r>
                        <a:rPr lang="ru-RU" sz="2400" b="0" dirty="0" smtClean="0">
                          <a:effectLst/>
                        </a:rPr>
                        <a:t>Основные</a:t>
                      </a:r>
                      <a:r>
                        <a:rPr lang="ru-RU" sz="2400" b="0" baseline="0" dirty="0" smtClean="0">
                          <a:effectLst/>
                        </a:rPr>
                        <a:t> характеристики волн</a:t>
                      </a:r>
                      <a:endParaRPr lang="ru-RU" sz="2400" b="0" i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Задание второй группы:</a:t>
                      </a:r>
                    </a:p>
                    <a:p>
                      <a:r>
                        <a:rPr lang="ru-RU" sz="2400" b="0" dirty="0" smtClean="0"/>
                        <a:t>Неслышимый</a:t>
                      </a:r>
                      <a:r>
                        <a:rPr lang="ru-RU" sz="2400" b="0" baseline="0" dirty="0" smtClean="0"/>
                        <a:t> звук</a:t>
                      </a:r>
                      <a:endParaRPr lang="ru-RU" sz="2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/>
                        </a:rPr>
                        <a:t>Задание третьей группы:</a:t>
                      </a:r>
                      <a:r>
                        <a:rPr lang="ru-RU" sz="2400" b="1" baseline="0" dirty="0" smtClean="0">
                          <a:effectLst/>
                        </a:rPr>
                        <a:t> </a:t>
                      </a:r>
                      <a:r>
                        <a:rPr lang="ru-RU" sz="2400" baseline="0" dirty="0" smtClean="0">
                          <a:effectLst/>
                        </a:rPr>
                        <a:t>Основные свойства волн</a:t>
                      </a:r>
                      <a:endParaRPr lang="ru-RU" sz="24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i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Задание четвертой группы:</a:t>
                      </a:r>
                    </a:p>
                    <a:p>
                      <a:r>
                        <a:rPr lang="ru-RU" sz="2400" dirty="0" smtClean="0"/>
                        <a:t>Высота,</a:t>
                      </a:r>
                      <a:r>
                        <a:rPr lang="ru-RU" sz="2400" baseline="0" dirty="0" smtClean="0"/>
                        <a:t> громкость и тембр звука</a:t>
                      </a:r>
                      <a:endParaRPr lang="ru-RU" sz="24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55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/>
                        </a:rPr>
                        <a:t>Задание пятой группы:</a:t>
                      </a:r>
                      <a:r>
                        <a:rPr lang="ru-RU" sz="2400" b="1" baseline="0" dirty="0" smtClean="0">
                          <a:effectLst/>
                        </a:rPr>
                        <a:t> </a:t>
                      </a:r>
                      <a:r>
                        <a:rPr lang="ru-RU" sz="2400" baseline="0" dirty="0" smtClean="0">
                          <a:effectLst/>
                        </a:rPr>
                        <a:t>Звуковые волны</a:t>
                      </a:r>
                      <a:endParaRPr lang="ru-RU" sz="2400" dirty="0" smtClean="0">
                        <a:effectLst/>
                      </a:endParaRP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/>
                        </a:rPr>
                        <a:t>Задание шестой группы:</a:t>
                      </a:r>
                      <a:r>
                        <a:rPr lang="ru-RU" sz="2400" b="1" baseline="0" dirty="0" smtClean="0">
                          <a:effectLst/>
                        </a:rPr>
                        <a:t> </a:t>
                      </a:r>
                      <a:r>
                        <a:rPr lang="ru-RU" sz="2400" baseline="0" dirty="0" smtClean="0">
                          <a:effectLst/>
                        </a:rPr>
                        <a:t>Акустический резонанс</a:t>
                      </a:r>
                      <a:endParaRPr lang="ru-RU" sz="2400" dirty="0" smtClean="0">
                        <a:effectLst/>
                      </a:endParaRP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620688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ru-RU" sz="3200" dirty="0" smtClean="0">
                <a:solidFill>
                  <a:schemeClr val="tx2"/>
                </a:solidFill>
              </a:rPr>
              <a:t>Вторая часть проекта. Команды выбирают темы для работ:</a:t>
            </a:r>
          </a:p>
        </p:txBody>
      </p:sp>
    </p:spTree>
    <p:extLst>
      <p:ext uri="{BB962C8B-B14F-4D97-AF65-F5344CB8AC3E}">
        <p14:creationId xmlns:p14="http://schemas.microsoft.com/office/powerpoint/2010/main" val="33567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Обучение учащихся научному </a:t>
            </a:r>
            <a:r>
              <a:rPr lang="ru-RU" dirty="0"/>
              <a:t>методу познания </a:t>
            </a:r>
            <a:r>
              <a:rPr lang="ru-RU" dirty="0" smtClean="0"/>
              <a:t>действительности на </a:t>
            </a:r>
            <a:r>
              <a:rPr lang="ru-RU" dirty="0"/>
              <a:t>основе </a:t>
            </a:r>
            <a:r>
              <a:rPr lang="ru-RU" dirty="0" smtClean="0"/>
              <a:t> общих </a:t>
            </a:r>
            <a:r>
              <a:rPr lang="ru-RU" dirty="0"/>
              <a:t>методологических принципов организации исследования.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42534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263.JPG"/>
          <p:cNvPicPr>
            <a:picLocks noChangeAspect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29" y="720080"/>
            <a:ext cx="3390123" cy="5085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DSC_1313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052736"/>
            <a:ext cx="3630149" cy="5445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310.JPG"/>
          <p:cNvPicPr>
            <a:picLocks noChangeAspect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788368"/>
            <a:ext cx="4104456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DSC_1320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93168"/>
            <a:ext cx="4355976" cy="2903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_1322.JPG"/>
          <p:cNvPicPr>
            <a:picLocks noChangeAspect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61048"/>
            <a:ext cx="4139952" cy="2759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274.JPG"/>
          <p:cNvPicPr>
            <a:picLocks noChangeAspect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28" y="813048"/>
            <a:ext cx="8568444" cy="5712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 fontScale="90000"/>
          </a:bodyPr>
          <a:lstStyle/>
          <a:p>
            <a:pPr marL="365760" lvl="0" indent="-256032">
              <a:spcBef>
                <a:spcPts val="300"/>
              </a:spcBef>
            </a:pPr>
            <a:r>
              <a:rPr lang="ru-RU" sz="2700" b="1" dirty="0" smtClean="0">
                <a:solidFill>
                  <a:srgbClr val="0070C0"/>
                </a:solidFill>
                <a:latin typeface="Georgia"/>
                <a:ea typeface="+mn-ea"/>
                <a:cs typeface="+mn-cs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Georgia"/>
                <a:ea typeface="+mn-ea"/>
                <a:cs typeface="+mn-cs"/>
              </a:rPr>
            </a:br>
            <a:r>
              <a:rPr lang="ru-RU" sz="2700" b="1" dirty="0" smtClean="0">
                <a:solidFill>
                  <a:srgbClr val="002060"/>
                </a:solidFill>
                <a:latin typeface="Georgia"/>
                <a:ea typeface="+mn-ea"/>
                <a:cs typeface="+mn-cs"/>
              </a:rPr>
              <a:t>В </a:t>
            </a:r>
            <a:r>
              <a:rPr lang="ru-RU" sz="2700" b="1" dirty="0">
                <a:solidFill>
                  <a:srgbClr val="002060"/>
                </a:solidFill>
                <a:latin typeface="Georgia"/>
                <a:ea typeface="+mn-ea"/>
                <a:cs typeface="+mn-cs"/>
              </a:rPr>
              <a:t>целом, в процессе самостоятельной экспериментальной деятельности учащиеся приобретают следующие конкретные умения: </a:t>
            </a:r>
            <a:r>
              <a:rPr lang="ru-RU" sz="20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46912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наблюдать </a:t>
            </a:r>
            <a:r>
              <a:rPr lang="ru-RU" b="1" dirty="0">
                <a:solidFill>
                  <a:srgbClr val="0070C0"/>
                </a:solidFill>
              </a:rPr>
              <a:t>и изучать явления и свойства веществ и тел; </a:t>
            </a:r>
          </a:p>
          <a:p>
            <a:r>
              <a:rPr lang="ru-RU" b="1" dirty="0">
                <a:solidFill>
                  <a:srgbClr val="0070C0"/>
                </a:solidFill>
              </a:rPr>
              <a:t>описывать результаты наблюдений; </a:t>
            </a:r>
          </a:p>
          <a:p>
            <a:r>
              <a:rPr lang="ru-RU" b="1" dirty="0">
                <a:solidFill>
                  <a:srgbClr val="0070C0"/>
                </a:solidFill>
              </a:rPr>
              <a:t>выдвигать гипотезы; </a:t>
            </a:r>
          </a:p>
          <a:p>
            <a:r>
              <a:rPr lang="ru-RU" b="1" dirty="0">
                <a:solidFill>
                  <a:srgbClr val="0070C0"/>
                </a:solidFill>
              </a:rPr>
              <a:t>отбирать, необходимые для проведения экспериментов, приборы; </a:t>
            </a:r>
          </a:p>
          <a:p>
            <a:r>
              <a:rPr lang="ru-RU" b="1" dirty="0">
                <a:solidFill>
                  <a:srgbClr val="0070C0"/>
                </a:solidFill>
              </a:rPr>
              <a:t>выполнять измерения; </a:t>
            </a:r>
          </a:p>
          <a:p>
            <a:r>
              <a:rPr lang="ru-RU" b="1" dirty="0">
                <a:solidFill>
                  <a:srgbClr val="0070C0"/>
                </a:solidFill>
              </a:rPr>
              <a:t>вычислять погрешности прямых и косвенных измерений; </a:t>
            </a:r>
          </a:p>
          <a:p>
            <a:r>
              <a:rPr lang="ru-RU" b="1" dirty="0">
                <a:solidFill>
                  <a:srgbClr val="0070C0"/>
                </a:solidFill>
              </a:rPr>
              <a:t>представлять результаты измерений в виде таблиц и графиков; </a:t>
            </a:r>
          </a:p>
          <a:p>
            <a:r>
              <a:rPr lang="ru-RU" b="1" dirty="0">
                <a:solidFill>
                  <a:srgbClr val="0070C0"/>
                </a:solidFill>
              </a:rPr>
              <a:t>интерпретировать результаты экспериментов; </a:t>
            </a:r>
          </a:p>
          <a:p>
            <a:r>
              <a:rPr lang="ru-RU" b="1" dirty="0">
                <a:solidFill>
                  <a:srgbClr val="0070C0"/>
                </a:solidFill>
              </a:rPr>
              <a:t>делать выводы; </a:t>
            </a:r>
          </a:p>
          <a:p>
            <a:r>
              <a:rPr lang="ru-RU" b="1" dirty="0">
                <a:solidFill>
                  <a:srgbClr val="0070C0"/>
                </a:solidFill>
              </a:rPr>
              <a:t>обсуждать результаты эксперимента, участвовать в дискуссии.</a:t>
            </a:r>
          </a:p>
        </p:txBody>
      </p:sp>
    </p:spTree>
    <p:extLst>
      <p:ext uri="{BB962C8B-B14F-4D97-AF65-F5344CB8AC3E}">
        <p14:creationId xmlns:p14="http://schemas.microsoft.com/office/powerpoint/2010/main" val="2351124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2" y="911280"/>
            <a:ext cx="8532440" cy="5686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Презентация5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val 18"/>
          <p:cNvSpPr>
            <a:spLocks noChangeArrowheads="1"/>
          </p:cNvSpPr>
          <p:nvPr/>
        </p:nvSpPr>
        <p:spPr bwMode="auto">
          <a:xfrm>
            <a:off x="7164388" y="1125538"/>
            <a:ext cx="9366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200" b="1"/>
              <a:t>Помощь</a:t>
            </a:r>
          </a:p>
          <a:p>
            <a:pPr algn="ctr"/>
            <a:r>
              <a:rPr lang="ru-RU" sz="1200" b="1"/>
              <a:t>класса</a:t>
            </a:r>
          </a:p>
        </p:txBody>
      </p:sp>
      <p:sp>
        <p:nvSpPr>
          <p:cNvPr id="5124" name="Oval 20"/>
          <p:cNvSpPr>
            <a:spLocks noChangeArrowheads="1"/>
          </p:cNvSpPr>
          <p:nvPr/>
        </p:nvSpPr>
        <p:spPr bwMode="auto">
          <a:xfrm>
            <a:off x="8207375" y="1125538"/>
            <a:ext cx="9366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200" b="1"/>
              <a:t>Звонок</a:t>
            </a:r>
          </a:p>
          <a:p>
            <a:pPr algn="ctr"/>
            <a:r>
              <a:rPr lang="ru-RU" sz="1200" b="1"/>
              <a:t>к другу</a:t>
            </a:r>
          </a:p>
        </p:txBody>
      </p:sp>
      <p:sp>
        <p:nvSpPr>
          <p:cNvPr id="5125" name="Oval 21"/>
          <p:cNvSpPr>
            <a:spLocks noChangeArrowheads="1"/>
          </p:cNvSpPr>
          <p:nvPr/>
        </p:nvSpPr>
        <p:spPr bwMode="auto">
          <a:xfrm>
            <a:off x="6084888" y="1125538"/>
            <a:ext cx="9366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200" b="1"/>
              <a:t>50</a:t>
            </a:r>
            <a:r>
              <a:rPr lang="en-US" sz="1200" b="1"/>
              <a:t>/50</a:t>
            </a:r>
            <a:endParaRPr lang="ru-RU" sz="1200" b="1"/>
          </a:p>
        </p:txBody>
      </p:sp>
      <p:sp>
        <p:nvSpPr>
          <p:cNvPr id="5126" name="AutoShape 22"/>
          <p:cNvSpPr>
            <a:spLocks noChangeArrowheads="1"/>
          </p:cNvSpPr>
          <p:nvPr/>
        </p:nvSpPr>
        <p:spPr bwMode="auto">
          <a:xfrm>
            <a:off x="6877050" y="6524625"/>
            <a:ext cx="719138" cy="188913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hlinkClick r:id="rId3" action="ppaction://hlinksldjump"/>
              </a:rPr>
              <a:t>100</a:t>
            </a:r>
            <a:endParaRPr lang="ru-RU" sz="1400" b="1"/>
          </a:p>
        </p:txBody>
      </p:sp>
      <p:sp>
        <p:nvSpPr>
          <p:cNvPr id="5127" name="AutoShape 23"/>
          <p:cNvSpPr>
            <a:spLocks noChangeArrowheads="1"/>
          </p:cNvSpPr>
          <p:nvPr/>
        </p:nvSpPr>
        <p:spPr bwMode="auto">
          <a:xfrm>
            <a:off x="6877050" y="6237288"/>
            <a:ext cx="719138" cy="188912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hlinkClick r:id="rId4" action="ppaction://hlinksldjump"/>
              </a:rPr>
              <a:t>200</a:t>
            </a:r>
            <a:endParaRPr lang="ru-RU" sz="1400" b="1"/>
          </a:p>
        </p:txBody>
      </p:sp>
      <p:sp>
        <p:nvSpPr>
          <p:cNvPr id="5128" name="AutoShape 24"/>
          <p:cNvSpPr>
            <a:spLocks noChangeArrowheads="1"/>
          </p:cNvSpPr>
          <p:nvPr/>
        </p:nvSpPr>
        <p:spPr bwMode="auto">
          <a:xfrm>
            <a:off x="6877050" y="5949950"/>
            <a:ext cx="719138" cy="188913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hlinkClick r:id="rId5" action="ppaction://hlinksldjump"/>
              </a:rPr>
              <a:t>300</a:t>
            </a:r>
            <a:endParaRPr lang="ru-RU" sz="1400" b="1"/>
          </a:p>
        </p:txBody>
      </p:sp>
      <p:sp>
        <p:nvSpPr>
          <p:cNvPr id="5129" name="AutoShape 25"/>
          <p:cNvSpPr>
            <a:spLocks noChangeArrowheads="1"/>
          </p:cNvSpPr>
          <p:nvPr/>
        </p:nvSpPr>
        <p:spPr bwMode="auto">
          <a:xfrm>
            <a:off x="6877050" y="5589588"/>
            <a:ext cx="719138" cy="188912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hlinkClick r:id="rId6" action="ppaction://hlinksldjump"/>
              </a:rPr>
              <a:t>400</a:t>
            </a:r>
            <a:endParaRPr lang="ru-RU" sz="1400" b="1"/>
          </a:p>
        </p:txBody>
      </p:sp>
      <p:sp>
        <p:nvSpPr>
          <p:cNvPr id="5130" name="AutoShape 26"/>
          <p:cNvSpPr>
            <a:spLocks noChangeArrowheads="1"/>
          </p:cNvSpPr>
          <p:nvPr/>
        </p:nvSpPr>
        <p:spPr bwMode="auto">
          <a:xfrm>
            <a:off x="6877050" y="5300663"/>
            <a:ext cx="719138" cy="188912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hlinkClick r:id="rId3" action="ppaction://hlinksldjump"/>
              </a:rPr>
              <a:t>500</a:t>
            </a:r>
            <a:endParaRPr lang="ru-RU" sz="1400" b="1"/>
          </a:p>
        </p:txBody>
      </p:sp>
      <p:sp>
        <p:nvSpPr>
          <p:cNvPr id="5131" name="AutoShape 28"/>
          <p:cNvSpPr>
            <a:spLocks noChangeArrowheads="1"/>
          </p:cNvSpPr>
          <p:nvPr/>
        </p:nvSpPr>
        <p:spPr bwMode="auto">
          <a:xfrm>
            <a:off x="6877050" y="5013325"/>
            <a:ext cx="719138" cy="188913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hlinkClick r:id="rId7" action="ppaction://hlinksldjump"/>
              </a:rPr>
              <a:t>600</a:t>
            </a:r>
            <a:endParaRPr lang="ru-RU" sz="1400" b="1"/>
          </a:p>
        </p:txBody>
      </p:sp>
      <p:sp>
        <p:nvSpPr>
          <p:cNvPr id="5132" name="AutoShape 29"/>
          <p:cNvSpPr>
            <a:spLocks noChangeArrowheads="1"/>
          </p:cNvSpPr>
          <p:nvPr/>
        </p:nvSpPr>
        <p:spPr bwMode="auto">
          <a:xfrm>
            <a:off x="6877050" y="4724400"/>
            <a:ext cx="719138" cy="188913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hlinkClick r:id="rId7" action="ppaction://hlinksldjump"/>
              </a:rPr>
              <a:t>700</a:t>
            </a:r>
            <a:endParaRPr lang="ru-RU" sz="1400" b="1"/>
          </a:p>
        </p:txBody>
      </p:sp>
      <p:sp>
        <p:nvSpPr>
          <p:cNvPr id="5133" name="AutoShape 30"/>
          <p:cNvSpPr>
            <a:spLocks noChangeArrowheads="1"/>
          </p:cNvSpPr>
          <p:nvPr/>
        </p:nvSpPr>
        <p:spPr bwMode="auto">
          <a:xfrm>
            <a:off x="6877050" y="4365625"/>
            <a:ext cx="719138" cy="188913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hlinkClick r:id="rId8" action="ppaction://hlinksldjump"/>
              </a:rPr>
              <a:t>800</a:t>
            </a:r>
            <a:endParaRPr lang="ru-RU" sz="1400" b="1"/>
          </a:p>
        </p:txBody>
      </p:sp>
      <p:sp>
        <p:nvSpPr>
          <p:cNvPr id="5134" name="AutoShape 31"/>
          <p:cNvSpPr>
            <a:spLocks noChangeArrowheads="1"/>
          </p:cNvSpPr>
          <p:nvPr/>
        </p:nvSpPr>
        <p:spPr bwMode="auto">
          <a:xfrm>
            <a:off x="6877050" y="4076700"/>
            <a:ext cx="719138" cy="188913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hlinkClick r:id="rId9" action="ppaction://hlinksldjump"/>
              </a:rPr>
              <a:t>900</a:t>
            </a:r>
            <a:endParaRPr lang="ru-RU" sz="1400" b="1"/>
          </a:p>
        </p:txBody>
      </p:sp>
      <p:sp>
        <p:nvSpPr>
          <p:cNvPr id="5135" name="AutoShape 32"/>
          <p:cNvSpPr>
            <a:spLocks noChangeArrowheads="1"/>
          </p:cNvSpPr>
          <p:nvPr/>
        </p:nvSpPr>
        <p:spPr bwMode="auto">
          <a:xfrm>
            <a:off x="6877050" y="3716338"/>
            <a:ext cx="719138" cy="188912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hlinkClick r:id="rId10" action="ppaction://hlinksldjump"/>
              </a:rPr>
              <a:t>1000</a:t>
            </a:r>
            <a:endParaRPr lang="ru-RU" sz="1400" b="1"/>
          </a:p>
        </p:txBody>
      </p:sp>
      <p:sp>
        <p:nvSpPr>
          <p:cNvPr id="5136" name="AutoShape 33"/>
          <p:cNvSpPr>
            <a:spLocks noChangeArrowheads="1"/>
          </p:cNvSpPr>
          <p:nvPr/>
        </p:nvSpPr>
        <p:spPr bwMode="auto">
          <a:xfrm>
            <a:off x="6877050" y="3429000"/>
            <a:ext cx="719138" cy="188913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hlinkClick r:id="rId11" action="ppaction://hlinksldjump"/>
              </a:rPr>
              <a:t>1100</a:t>
            </a:r>
            <a:endParaRPr lang="ru-RU" sz="1400" b="1"/>
          </a:p>
        </p:txBody>
      </p:sp>
      <p:sp>
        <p:nvSpPr>
          <p:cNvPr id="5137" name="AutoShape 34"/>
          <p:cNvSpPr>
            <a:spLocks noChangeArrowheads="1"/>
          </p:cNvSpPr>
          <p:nvPr/>
        </p:nvSpPr>
        <p:spPr bwMode="auto">
          <a:xfrm>
            <a:off x="6877050" y="3141663"/>
            <a:ext cx="719138" cy="188912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hlinkClick r:id="rId12" action="ppaction://hlinksldjump"/>
              </a:rPr>
              <a:t>1200</a:t>
            </a:r>
            <a:endParaRPr lang="ru-RU" sz="1400" b="1"/>
          </a:p>
        </p:txBody>
      </p:sp>
      <p:sp>
        <p:nvSpPr>
          <p:cNvPr id="5138" name="AutoShape 35"/>
          <p:cNvSpPr>
            <a:spLocks noChangeArrowheads="1"/>
          </p:cNvSpPr>
          <p:nvPr/>
        </p:nvSpPr>
        <p:spPr bwMode="auto">
          <a:xfrm>
            <a:off x="6877050" y="2781300"/>
            <a:ext cx="719138" cy="188913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hlinkClick r:id="rId13" action="ppaction://hlinksldjump"/>
              </a:rPr>
              <a:t>1300</a:t>
            </a:r>
            <a:endParaRPr lang="ru-RU" sz="1400" b="1"/>
          </a:p>
        </p:txBody>
      </p:sp>
      <p:sp>
        <p:nvSpPr>
          <p:cNvPr id="5139" name="AutoShape 36"/>
          <p:cNvSpPr>
            <a:spLocks noChangeArrowheads="1"/>
          </p:cNvSpPr>
          <p:nvPr/>
        </p:nvSpPr>
        <p:spPr bwMode="auto">
          <a:xfrm>
            <a:off x="6877050" y="2492375"/>
            <a:ext cx="719138" cy="188913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hlinkClick r:id="rId14" action="ppaction://hlinksldjump"/>
              </a:rPr>
              <a:t>1400</a:t>
            </a:r>
            <a:endParaRPr lang="ru-RU" sz="1400" b="1"/>
          </a:p>
        </p:txBody>
      </p:sp>
      <p:sp>
        <p:nvSpPr>
          <p:cNvPr id="5140" name="AutoShape 37"/>
          <p:cNvSpPr>
            <a:spLocks noChangeArrowheads="1"/>
          </p:cNvSpPr>
          <p:nvPr/>
        </p:nvSpPr>
        <p:spPr bwMode="auto">
          <a:xfrm>
            <a:off x="6877050" y="2205038"/>
            <a:ext cx="719138" cy="188912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hlinkClick r:id="rId15" action="ppaction://hlinksldjump"/>
              </a:rPr>
              <a:t>1500</a:t>
            </a:r>
            <a:endParaRPr lang="ru-RU" sz="1400" b="1"/>
          </a:p>
        </p:txBody>
      </p:sp>
      <p:sp>
        <p:nvSpPr>
          <p:cNvPr id="22" name="Текст 3"/>
          <p:cNvSpPr txBox="1">
            <a:spLocks/>
          </p:cNvSpPr>
          <p:nvPr/>
        </p:nvSpPr>
        <p:spPr>
          <a:xfrm>
            <a:off x="0" y="0"/>
            <a:ext cx="5976664" cy="2420888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64008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закрепления пройденного материала был проведен отдельный урок, в течение которого ученики принимали участие в «школьной» версии популярной телевизионной игры – в игре «Кто хочет стать отличником».</a:t>
            </a:r>
          </a:p>
        </p:txBody>
      </p:sp>
    </p:spTree>
    <p:extLst>
      <p:ext uri="{BB962C8B-B14F-4D97-AF65-F5344CB8AC3E}">
        <p14:creationId xmlns:p14="http://schemas.microsoft.com/office/powerpoint/2010/main" val="30642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331.JPG"/>
          <p:cNvPicPr>
            <a:picLocks noChangeAspect="1"/>
          </p:cNvPicPr>
          <p:nvPr/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57064"/>
            <a:ext cx="8352420" cy="5568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357.JPG"/>
          <p:cNvPicPr>
            <a:picLocks noChangeAspect="1"/>
          </p:cNvPicPr>
          <p:nvPr/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44" y="908720"/>
            <a:ext cx="8352420" cy="5568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358.JPG"/>
          <p:cNvPicPr>
            <a:picLocks noChangeAspect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885056"/>
            <a:ext cx="8460432" cy="5640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374.JPG"/>
          <p:cNvPicPr>
            <a:picLocks noChangeAspect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884717"/>
            <a:ext cx="8568952" cy="5712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Задачи: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136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отработать </a:t>
            </a:r>
            <a:r>
              <a:rPr lang="ru-RU" sz="2400" b="1" dirty="0">
                <a:solidFill>
                  <a:srgbClr val="0070C0"/>
                </a:solidFill>
              </a:rPr>
              <a:t>общие методологические основы организации исследований через содержание темы «Механические </a:t>
            </a:r>
            <a:r>
              <a:rPr lang="ru-RU" sz="2400" b="1" dirty="0" smtClean="0">
                <a:solidFill>
                  <a:srgbClr val="0070C0"/>
                </a:solidFill>
              </a:rPr>
              <a:t>колебания и волны»;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продолжить формирование умения  </a:t>
            </a:r>
            <a:r>
              <a:rPr lang="ru-RU" sz="2400" b="1" dirty="0">
                <a:solidFill>
                  <a:srgbClr val="0070C0"/>
                </a:solidFill>
              </a:rPr>
              <a:t>делать </a:t>
            </a:r>
            <a:r>
              <a:rPr lang="ru-RU" sz="2400" b="1" dirty="0" smtClean="0">
                <a:solidFill>
                  <a:srgbClr val="0070C0"/>
                </a:solidFill>
              </a:rPr>
              <a:t>теоретические обобщения и выводы по результатам эксперимента,</a:t>
            </a:r>
            <a:r>
              <a:rPr lang="ru-RU" sz="2400" b="1" dirty="0">
                <a:solidFill>
                  <a:srgbClr val="0070C0"/>
                </a:solidFill>
              </a:rPr>
              <a:t> интерпретировать </a:t>
            </a:r>
            <a:r>
              <a:rPr lang="ru-RU" sz="2400" b="1" dirty="0" smtClean="0">
                <a:solidFill>
                  <a:srgbClr val="0070C0"/>
                </a:solidFill>
              </a:rPr>
              <a:t>полученные результаты ;</a:t>
            </a:r>
            <a:r>
              <a:rPr lang="ru-RU" sz="2400" b="1" i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продолжить </a:t>
            </a:r>
            <a:r>
              <a:rPr lang="ru-RU" sz="2400" b="1" dirty="0">
                <a:solidFill>
                  <a:srgbClr val="0070C0"/>
                </a:solidFill>
              </a:rPr>
              <a:t>формирование умения </a:t>
            </a:r>
            <a:r>
              <a:rPr lang="ru-RU" sz="2400" b="1" dirty="0" smtClean="0">
                <a:solidFill>
                  <a:srgbClr val="0070C0"/>
                </a:solidFill>
                <a:cs typeface="Arial" pitchFamily="34" charset="0"/>
              </a:rPr>
              <a:t>обращаться с приборами физической лаборатории. </a:t>
            </a:r>
          </a:p>
          <a:p>
            <a:endParaRPr lang="ru-RU" sz="2400" b="1" i="1" dirty="0" smtClean="0">
              <a:solidFill>
                <a:srgbClr val="0070C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341.JPG"/>
          <p:cNvPicPr>
            <a:picLocks noChangeAspect="1"/>
          </p:cNvPicPr>
          <p:nvPr/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0" y="908720"/>
            <a:ext cx="8460432" cy="5640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solidFill>
                  <a:schemeClr val="tx1"/>
                </a:solidFill>
                <a:effectLst/>
                <a:latin typeface="Arial" charset="0"/>
              </a:rPr>
              <a:t>Спасибо за игру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39940" name="Picture 4" descr="new_year17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2492375"/>
            <a:ext cx="35290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3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71500"/>
            <a:ext cx="9144000" cy="2071688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 smtClean="0">
                <a:latin typeface="+mn-lt"/>
              </a:rPr>
              <a:t>ГРУППОВАЯ РЕФЛЕКСИЯ –  по кругу высказываемся одним предложением, используя начало фразы из рефлексивного экрана</a:t>
            </a:r>
            <a:r>
              <a:rPr lang="ru-RU" sz="2800" b="1" dirty="0" smtClean="0">
                <a:latin typeface="+mn-lt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714625"/>
            <a:ext cx="4041775" cy="3886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smtClean="0">
                <a:solidFill>
                  <a:srgbClr val="0070C0"/>
                </a:solidFill>
              </a:rPr>
              <a:t>сегодня я узнал…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smtClean="0">
                <a:solidFill>
                  <a:srgbClr val="0070C0"/>
                </a:solidFill>
              </a:rPr>
              <a:t>было интересно…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smtClean="0">
                <a:solidFill>
                  <a:srgbClr val="0070C0"/>
                </a:solidFill>
              </a:rPr>
              <a:t>было трудно…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smtClean="0">
                <a:solidFill>
                  <a:srgbClr val="0070C0"/>
                </a:solidFill>
              </a:rPr>
              <a:t>я выполнял задания…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smtClean="0">
                <a:solidFill>
                  <a:srgbClr val="0070C0"/>
                </a:solidFill>
              </a:rPr>
              <a:t>я понял, что…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smtClean="0">
                <a:solidFill>
                  <a:srgbClr val="0070C0"/>
                </a:solidFill>
              </a:rPr>
              <a:t>теперь я могу…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smtClean="0">
                <a:solidFill>
                  <a:srgbClr val="0070C0"/>
                </a:solidFill>
              </a:rPr>
              <a:t>я почувствовал, что…</a:t>
            </a:r>
          </a:p>
          <a:p>
            <a:pPr>
              <a:buFont typeface="Wingdings" pitchFamily="2" charset="2"/>
              <a:buChar char="ü"/>
            </a:pPr>
            <a:endParaRPr lang="ru-RU" smtClean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102225" y="2714625"/>
            <a:ext cx="4041775" cy="3886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smtClean="0">
                <a:solidFill>
                  <a:srgbClr val="0070C0"/>
                </a:solidFill>
              </a:rPr>
              <a:t>я научился…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smtClean="0">
                <a:solidFill>
                  <a:srgbClr val="0070C0"/>
                </a:solidFill>
              </a:rPr>
              <a:t>у меня получилось …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smtClean="0">
                <a:solidFill>
                  <a:srgbClr val="0070C0"/>
                </a:solidFill>
              </a:rPr>
              <a:t>я смог…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smtClean="0">
                <a:solidFill>
                  <a:srgbClr val="0070C0"/>
                </a:solidFill>
              </a:rPr>
              <a:t>я попробую…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smtClean="0">
                <a:solidFill>
                  <a:srgbClr val="0070C0"/>
                </a:solidFill>
              </a:rPr>
              <a:t>меня удивило…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smtClean="0">
                <a:solidFill>
                  <a:srgbClr val="0070C0"/>
                </a:solidFill>
              </a:rPr>
              <a:t>урок дал мне для жизни…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smtClean="0">
                <a:solidFill>
                  <a:srgbClr val="0070C0"/>
                </a:solidFill>
              </a:rPr>
              <a:t>я приобрел…</a:t>
            </a:r>
          </a:p>
        </p:txBody>
      </p:sp>
      <p:pic>
        <p:nvPicPr>
          <p:cNvPr id="57349" name="Рисунок 6" descr="an4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228600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Рисунок 7" descr="an1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3286125"/>
            <a:ext cx="4968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Рисунок 8" descr="an142.gif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4714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Рисунок 9" descr="an177.gif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1433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Рисунок 10" descr="an25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5214938"/>
            <a:ext cx="6429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Рисунок 11" descr="an231.gif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643563"/>
            <a:ext cx="4079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Рисунок 12" descr="an281.gif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643188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Рисунок 13" descr="an1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688" y="3286125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Рисунок 14" descr="an25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3786188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Рисунок 15" descr="an130.gif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286375"/>
            <a:ext cx="1587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9" name="Рисунок 16" descr="an4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3786188"/>
            <a:ext cx="6842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0" name="Рисунок 17" descr="smile336.gif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6102350"/>
            <a:ext cx="8302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1" name="Рисунок 18" descr="smile31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3071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2" name="Рисунок 19" descr="smile346.gif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714750"/>
            <a:ext cx="3333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Рисунок 20" descr="smile31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47148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8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3"/>
                </a:solidFill>
                <a:latin typeface="Times New Roman"/>
                <a:ea typeface="Times New Roman"/>
              </a:rPr>
              <a:t>Обобщенная модель физического </a:t>
            </a:r>
            <a:r>
              <a:rPr lang="ru-RU" b="1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эксперимента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Сформулировать проблему исследования.</a:t>
            </a:r>
          </a:p>
          <a:p>
            <a:pPr lvl="0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Выдвинуть гипотезу, на основании которой может быть решена поставленная    проблема.</a:t>
            </a:r>
          </a:p>
          <a:p>
            <a:pPr lvl="0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Определить место и цель эксперимента.</a:t>
            </a:r>
          </a:p>
          <a:p>
            <a:pPr lvl="0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Определить порядок проведения эксперимента.</a:t>
            </a:r>
          </a:p>
          <a:p>
            <a:pPr lvl="0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Разработать проект экспериментальной установки или сконструировать её из данного оборудования.</a:t>
            </a:r>
          </a:p>
          <a:p>
            <a:pPr lvl="0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Провести эксперимент: выполнить необходимые наблюдения и измерения, оценить их точность.</a:t>
            </a:r>
          </a:p>
          <a:p>
            <a:pPr lvl="0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Проанализировать полученные результаты, сформулировать вывод.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603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1728192"/>
          </a:xfrm>
        </p:spPr>
        <p:txBody>
          <a:bodyPr>
            <a:normAutofit/>
          </a:bodyPr>
          <a:lstStyle/>
          <a:p>
            <a:pPr marL="64008" algn="ctr">
              <a:buNone/>
            </a:pPr>
            <a:r>
              <a:rPr lang="ru-RU" sz="3200" dirty="0" smtClean="0">
                <a:solidFill>
                  <a:schemeClr val="tx2"/>
                </a:solidFill>
              </a:rPr>
              <a:t>Первая часть проекта.</a:t>
            </a:r>
          </a:p>
          <a:p>
            <a:pPr marL="64008" algn="ctr">
              <a:buNone/>
            </a:pPr>
            <a:r>
              <a:rPr lang="ru-RU" sz="3200" dirty="0" smtClean="0">
                <a:solidFill>
                  <a:schemeClr val="tx2"/>
                </a:solidFill>
              </a:rPr>
              <a:t> Ученики делятся на шесть команд в соответствии с предложенными темами: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1556792"/>
          <a:ext cx="89644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17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10" y="1052737"/>
            <a:ext cx="8281654" cy="5521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17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80728"/>
            <a:ext cx="7956376" cy="5304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19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52" y="1029072"/>
            <a:ext cx="8136396" cy="5424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837051"/>
            <a:ext cx="8424428" cy="5616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925</TotalTime>
  <Words>473</Words>
  <Application>Microsoft Office PowerPoint</Application>
  <PresentationFormat>Экран (4:3)</PresentationFormat>
  <Paragraphs>82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Городская</vt:lpstr>
      <vt:lpstr>Бегущие по волнам</vt:lpstr>
      <vt:lpstr>    Цель проекта</vt:lpstr>
      <vt:lpstr>    Задачи:</vt:lpstr>
      <vt:lpstr>Обобщенная модель физического эксперимента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 целом, в процессе самостоятельной экспериментальной деятельности учащиеся приобретают следующие конкретные умения: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игру</vt:lpstr>
      <vt:lpstr>ГРУППОВАЯ РЕФЛЕКСИЯ –  по кругу высказываемся одним предложением, используя начало фразы из рефлексивного экрана: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Бегущие по волнам</dc:title>
  <dc:creator>настена</dc:creator>
  <cp:lastModifiedBy>osolodkov</cp:lastModifiedBy>
  <cp:revision>62</cp:revision>
  <dcterms:created xsi:type="dcterms:W3CDTF">2012-03-10T13:36:10Z</dcterms:created>
  <dcterms:modified xsi:type="dcterms:W3CDTF">2012-05-31T13:22:47Z</dcterms:modified>
</cp:coreProperties>
</file>