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33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63F22-02C1-4A4D-9A69-B58B685309F9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116C9-AC6C-4115-AEB2-C0644276BC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ttp://104.uralschool.ru/images/NR818d23cfe11332996a3f30b9588a7bd3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76672"/>
            <a:ext cx="1584176" cy="16561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501122" cy="1470025"/>
          </a:xfrm>
        </p:spPr>
        <p:txBody>
          <a:bodyPr/>
          <a:lstStyle/>
          <a:p>
            <a:r>
              <a:rPr lang="ru-RU" dirty="0" smtClean="0">
                <a:latin typeface="Book Antiqua" pitchFamily="18" charset="0"/>
                <a:cs typeface="David" pitchFamily="34" charset="-79"/>
              </a:rPr>
              <a:t>По ту сторону здравого смысла</a:t>
            </a:r>
            <a:endParaRPr lang="ru-RU" dirty="0">
              <a:latin typeface="Book Antiqua" pitchFamily="18" charset="0"/>
              <a:cs typeface="David" pitchFamily="34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6400800" cy="175260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Book Antiqua" pitchFamily="18" charset="0"/>
              </a:rPr>
              <a:t>Исполнитель:  </a:t>
            </a:r>
            <a:r>
              <a:rPr lang="ru-RU" dirty="0">
                <a:solidFill>
                  <a:schemeClr val="tx1"/>
                </a:solidFill>
                <a:latin typeface="Book Antiqua" pitchFamily="18" charset="0"/>
              </a:rPr>
              <a:t>Ханов Никита Сергеевич, </a:t>
            </a:r>
          </a:p>
          <a:p>
            <a:r>
              <a:rPr lang="ru-RU" dirty="0">
                <a:solidFill>
                  <a:schemeClr val="tx1"/>
                </a:solidFill>
                <a:latin typeface="Book Antiqua" pitchFamily="18" charset="0"/>
              </a:rPr>
              <a:t>10 класс, МАОУ гимназия № 104 «Классическая гимназия»</a:t>
            </a:r>
          </a:p>
          <a:p>
            <a:r>
              <a:rPr lang="ru-RU" dirty="0">
                <a:solidFill>
                  <a:schemeClr val="tx1"/>
                </a:solidFill>
                <a:latin typeface="Book Antiqua" pitchFamily="18" charset="0"/>
              </a:rPr>
              <a:t> </a:t>
            </a:r>
          </a:p>
          <a:p>
            <a:r>
              <a:rPr lang="ru-RU" b="1" dirty="0">
                <a:solidFill>
                  <a:schemeClr val="tx1"/>
                </a:solidFill>
                <a:latin typeface="Book Antiqua" pitchFamily="18" charset="0"/>
              </a:rPr>
              <a:t>Руководитель: </a:t>
            </a:r>
            <a:r>
              <a:rPr lang="ru-RU" dirty="0">
                <a:solidFill>
                  <a:schemeClr val="tx1"/>
                </a:solidFill>
                <a:latin typeface="Book Antiqua" pitchFamily="18" charset="0"/>
              </a:rPr>
              <a:t>Борисова Елена Анатольевна, учитель математики высшей категории, МАОУ гимназия № 104 «Классическая гимназия»</a:t>
            </a:r>
          </a:p>
          <a:p>
            <a:r>
              <a:rPr lang="ru-RU" dirty="0">
                <a:solidFill>
                  <a:schemeClr val="tx1"/>
                </a:solidFill>
                <a:latin typeface="Book Antiqua" pitchFamily="18" charset="0"/>
              </a:rPr>
              <a:t> </a:t>
            </a:r>
          </a:p>
          <a:p>
            <a:endParaRPr lang="ru-RU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19672" y="476672"/>
            <a:ext cx="5879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Министерство общего и профессионального образования</a:t>
            </a:r>
            <a:endParaRPr lang="ru-RU" dirty="0"/>
          </a:p>
          <a:p>
            <a:r>
              <a:rPr lang="ru-RU" b="1" dirty="0"/>
              <a:t>Свердловской области</a:t>
            </a:r>
            <a:endParaRPr lang="ru-RU" dirty="0"/>
          </a:p>
          <a:p>
            <a:r>
              <a:rPr lang="ru-RU" b="1" dirty="0"/>
              <a:t>Муниципальное автономное общеобразовательное учреждение</a:t>
            </a:r>
            <a:endParaRPr lang="ru-RU" dirty="0"/>
          </a:p>
          <a:p>
            <a:r>
              <a:rPr lang="ru-RU" b="1" dirty="0"/>
              <a:t>Гимназия № 104 «Классическая гимназия»</a:t>
            </a:r>
            <a:endParaRPr lang="ru-RU" dirty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643306" y="5000636"/>
            <a:ext cx="15380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Екатеринбург</a:t>
            </a:r>
            <a:endParaRPr lang="ru-RU" dirty="0"/>
          </a:p>
          <a:p>
            <a:pPr algn="ctr"/>
            <a:r>
              <a:rPr lang="ru-RU" b="1" dirty="0"/>
              <a:t>2014</a:t>
            </a:r>
            <a:endParaRPr lang="ru-RU" dirty="0"/>
          </a:p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04867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600" b="1" u="sng" dirty="0">
                <a:latin typeface="Book Antiqua" pitchFamily="18" charset="0"/>
              </a:rPr>
              <a:t>Список литературы</a:t>
            </a:r>
            <a:endParaRPr lang="ru-RU" sz="3600" b="1" dirty="0">
              <a:latin typeface="Book Antiqua" pitchFamily="18" charset="0"/>
            </a:endParaRPr>
          </a:p>
          <a:p>
            <a:pPr lvl="0"/>
            <a:r>
              <a:rPr lang="ru-RU" sz="3600" dirty="0" err="1">
                <a:latin typeface="Book Antiqua" pitchFamily="18" charset="0"/>
              </a:rPr>
              <a:t>Атанасян</a:t>
            </a:r>
            <a:r>
              <a:rPr lang="ru-RU" sz="3600" dirty="0">
                <a:latin typeface="Book Antiqua" pitchFamily="18" charset="0"/>
              </a:rPr>
              <a:t> Л.С. Геометрия Лобачевского: Кн. Для учащихся/Л.С. </a:t>
            </a:r>
            <a:r>
              <a:rPr lang="ru-RU" sz="3600" dirty="0" err="1">
                <a:latin typeface="Book Antiqua" pitchFamily="18" charset="0"/>
              </a:rPr>
              <a:t>Атанасян</a:t>
            </a:r>
            <a:r>
              <a:rPr lang="ru-RU" sz="3600" dirty="0">
                <a:latin typeface="Book Antiqua" pitchFamily="18" charset="0"/>
              </a:rPr>
              <a:t>. – М.: Просвещение,2001. - 336 с.: ил. -  </a:t>
            </a:r>
            <a:r>
              <a:rPr lang="en-US" sz="3600" dirty="0">
                <a:latin typeface="Book Antiqua" pitchFamily="18" charset="0"/>
              </a:rPr>
              <a:t>ISBN</a:t>
            </a:r>
            <a:r>
              <a:rPr lang="ru-RU" sz="3600" dirty="0">
                <a:latin typeface="Book Antiqua" pitchFamily="18" charset="0"/>
              </a:rPr>
              <a:t> 5-09-009734-8/</a:t>
            </a:r>
          </a:p>
          <a:p>
            <a:pPr lvl="0"/>
            <a:r>
              <a:rPr lang="ru-RU" sz="3600" dirty="0">
                <a:latin typeface="Book Antiqua" pitchFamily="18" charset="0"/>
              </a:rPr>
              <a:t>Глейзер. Г.И. История математики в школе  </a:t>
            </a:r>
            <a:r>
              <a:rPr lang="en-US" sz="3600" dirty="0">
                <a:latin typeface="Book Antiqua" pitchFamily="18" charset="0"/>
              </a:rPr>
              <a:t>VII</a:t>
            </a:r>
            <a:r>
              <a:rPr lang="ru-RU" sz="3600" dirty="0">
                <a:latin typeface="Book Antiqua" pitchFamily="18" charset="0"/>
              </a:rPr>
              <a:t> – </a:t>
            </a:r>
            <a:r>
              <a:rPr lang="en-US" sz="3600" dirty="0">
                <a:latin typeface="Book Antiqua" pitchFamily="18" charset="0"/>
              </a:rPr>
              <a:t>VIII</a:t>
            </a:r>
            <a:r>
              <a:rPr lang="ru-RU" sz="3600" dirty="0">
                <a:latin typeface="Book Antiqua" pitchFamily="18" charset="0"/>
              </a:rPr>
              <a:t> </a:t>
            </a:r>
            <a:r>
              <a:rPr lang="ru-RU" sz="3600" dirty="0" err="1">
                <a:latin typeface="Book Antiqua" pitchFamily="18" charset="0"/>
              </a:rPr>
              <a:t>кл</a:t>
            </a:r>
            <a:r>
              <a:rPr lang="ru-RU" sz="3600" dirty="0">
                <a:latin typeface="Book Antiqua" pitchFamily="18" charset="0"/>
              </a:rPr>
              <a:t>. Пособие для учителей. – М.: Просвещение, 1982. – 240 с.</a:t>
            </a:r>
          </a:p>
          <a:p>
            <a:pPr lvl="0"/>
            <a:r>
              <a:rPr lang="ru-RU" sz="3600" dirty="0" err="1">
                <a:latin typeface="Book Antiqua" pitchFamily="18" charset="0"/>
              </a:rPr>
              <a:t>Кордемский</a:t>
            </a:r>
            <a:r>
              <a:rPr lang="ru-RU" sz="3600" dirty="0">
                <a:latin typeface="Book Antiqua" pitchFamily="18" charset="0"/>
              </a:rPr>
              <a:t> Б.А.  Великие жизни в математике: Кн. Для учащихся 8-11 </a:t>
            </a:r>
            <a:r>
              <a:rPr lang="ru-RU" sz="3600" dirty="0" err="1">
                <a:latin typeface="Book Antiqua" pitchFamily="18" charset="0"/>
              </a:rPr>
              <a:t>кл</a:t>
            </a:r>
            <a:r>
              <a:rPr lang="ru-RU" sz="3600" dirty="0">
                <a:latin typeface="Book Antiqua" pitchFamily="18" charset="0"/>
              </a:rPr>
              <a:t>. – М.: Просвещение, 1995. – 192 с.: ил. – </a:t>
            </a:r>
            <a:r>
              <a:rPr lang="en-US" sz="3600" dirty="0">
                <a:latin typeface="Book Antiqua" pitchFamily="18" charset="0"/>
              </a:rPr>
              <a:t>ISBN</a:t>
            </a:r>
            <a:r>
              <a:rPr lang="ru-RU" sz="3600" dirty="0">
                <a:latin typeface="Book Antiqua" pitchFamily="18" charset="0"/>
              </a:rPr>
              <a:t> 5-09-003859-7.</a:t>
            </a:r>
          </a:p>
          <a:p>
            <a:pPr lvl="0"/>
            <a:r>
              <a:rPr lang="ru-RU" sz="3600" dirty="0">
                <a:latin typeface="Book Antiqua" pitchFamily="18" charset="0"/>
              </a:rPr>
              <a:t>Математика: Школьная энциклопедия/ Гл.ред.М34С.М. Никольский. – М.: Научное издательство «Большая Российская энциклопедия», 1996, - 527 с.: ил. </a:t>
            </a:r>
            <a:r>
              <a:rPr lang="en-US" sz="3600" dirty="0">
                <a:latin typeface="Book Antiqua" pitchFamily="18" charset="0"/>
              </a:rPr>
              <a:t>ISBN</a:t>
            </a:r>
            <a:r>
              <a:rPr lang="ru-RU" sz="3600" dirty="0">
                <a:latin typeface="Book Antiqua" pitchFamily="18" charset="0"/>
              </a:rPr>
              <a:t>5-85270-128-9</a:t>
            </a:r>
          </a:p>
          <a:p>
            <a:pPr lvl="0"/>
            <a:r>
              <a:rPr lang="ru-RU" sz="3600" dirty="0" err="1">
                <a:latin typeface="Book Antiqua" pitchFamily="18" charset="0"/>
              </a:rPr>
              <a:t>Виленкин</a:t>
            </a:r>
            <a:r>
              <a:rPr lang="ru-RU" sz="3600" dirty="0">
                <a:latin typeface="Book Antiqua" pitchFamily="18" charset="0"/>
              </a:rPr>
              <a:t> Н.Я. и др.  За страницами учебника математики: Арифметика. Алгебра. Геометрия. Книга для учащихся 10-11 классов общеобразовательных учреждений/ Н.Я. </a:t>
            </a:r>
            <a:r>
              <a:rPr lang="ru-RU" sz="3600" dirty="0" err="1">
                <a:latin typeface="Book Antiqua" pitchFamily="18" charset="0"/>
              </a:rPr>
              <a:t>Виленкин</a:t>
            </a:r>
            <a:r>
              <a:rPr lang="ru-RU" sz="3600" dirty="0">
                <a:latin typeface="Book Antiqua" pitchFamily="18" charset="0"/>
              </a:rPr>
              <a:t>, Л.П. </a:t>
            </a:r>
            <a:r>
              <a:rPr lang="ru-RU" sz="3600" dirty="0" err="1">
                <a:latin typeface="Book Antiqua" pitchFamily="18" charset="0"/>
              </a:rPr>
              <a:t>Шибасов</a:t>
            </a:r>
            <a:r>
              <a:rPr lang="ru-RU" sz="3600" dirty="0">
                <a:latin typeface="Book Antiqua" pitchFamily="18" charset="0"/>
              </a:rPr>
              <a:t>, З.Ф. </a:t>
            </a:r>
            <a:r>
              <a:rPr lang="ru-RU" sz="3600" dirty="0" err="1">
                <a:latin typeface="Book Antiqua" pitchFamily="18" charset="0"/>
              </a:rPr>
              <a:t>Шибасова</a:t>
            </a:r>
            <a:r>
              <a:rPr lang="ru-RU" sz="3600" dirty="0">
                <a:latin typeface="Book Antiqua" pitchFamily="18" charset="0"/>
              </a:rPr>
              <a:t>. – М.: </a:t>
            </a:r>
            <a:r>
              <a:rPr lang="ru-RU" sz="3600" dirty="0" err="1">
                <a:latin typeface="Book Antiqua" pitchFamily="18" charset="0"/>
              </a:rPr>
              <a:t>Просвещение:АО</a:t>
            </a:r>
            <a:r>
              <a:rPr lang="ru-RU" sz="3600" dirty="0">
                <a:latin typeface="Book Antiqua" pitchFamily="18" charset="0"/>
              </a:rPr>
              <a:t> «Учеб. лит.», 1996. – 320 с: ил. – </a:t>
            </a:r>
            <a:r>
              <a:rPr lang="en-US" sz="3600" dirty="0">
                <a:latin typeface="Book Antiqua" pitchFamily="18" charset="0"/>
              </a:rPr>
              <a:t>ISBN</a:t>
            </a:r>
            <a:r>
              <a:rPr lang="ru-RU" sz="3600" dirty="0">
                <a:latin typeface="Book Antiqua" pitchFamily="18" charset="0"/>
              </a:rPr>
              <a:t> 5-09000575 – 6</a:t>
            </a:r>
          </a:p>
          <a:p>
            <a:pPr>
              <a:buNone/>
            </a:pPr>
            <a:r>
              <a:rPr lang="ru-RU" sz="3600" b="1" u="sng" dirty="0">
                <a:latin typeface="Book Antiqua" pitchFamily="18" charset="0"/>
              </a:rPr>
              <a:t>Интернет-ресурсы</a:t>
            </a:r>
            <a:endParaRPr lang="ru-RU" sz="3600" dirty="0">
              <a:latin typeface="Book Antiqua" pitchFamily="18" charset="0"/>
            </a:endParaRPr>
          </a:p>
          <a:p>
            <a:r>
              <a:rPr lang="ru-RU" sz="3600" dirty="0" smtClean="0">
                <a:latin typeface="Book Antiqua" pitchFamily="18" charset="0"/>
              </a:rPr>
              <a:t>Материал </a:t>
            </a:r>
            <a:r>
              <a:rPr lang="ru-RU" sz="3600" dirty="0">
                <a:latin typeface="Book Antiqua" pitchFamily="18" charset="0"/>
              </a:rPr>
              <a:t>из </a:t>
            </a:r>
            <a:r>
              <a:rPr lang="ru-RU" sz="3600" dirty="0" err="1">
                <a:latin typeface="Book Antiqua" pitchFamily="18" charset="0"/>
              </a:rPr>
              <a:t>Википедии</a:t>
            </a:r>
            <a:r>
              <a:rPr lang="ru-RU" sz="3600" dirty="0">
                <a:latin typeface="Book Antiqua" pitchFamily="18" charset="0"/>
              </a:rPr>
              <a:t> — свободной энциклопедии</a:t>
            </a:r>
          </a:p>
          <a:p>
            <a:r>
              <a:rPr lang="ru-RU" sz="3600" dirty="0">
                <a:latin typeface="Book Antiqua" pitchFamily="18" charset="0"/>
              </a:rPr>
              <a:t>    </a:t>
            </a:r>
            <a:r>
              <a:rPr lang="ru-RU" sz="3600" u="sng" dirty="0">
                <a:latin typeface="Book Antiqua" pitchFamily="18" charset="0"/>
              </a:rPr>
              <a:t> </a:t>
            </a:r>
            <a:r>
              <a:rPr lang="ru-RU" sz="3600" u="sng" dirty="0">
                <a:latin typeface="Book Antiqua" pitchFamily="18" charset="0"/>
                <a:hlinkClick r:id="rId2"/>
              </a:rPr>
              <a:t>http://ru.wikipedia.or</a:t>
            </a:r>
            <a:endParaRPr lang="ru-RU" sz="3600" dirty="0">
              <a:latin typeface="Book Antiqua" pitchFamily="18" charset="0"/>
            </a:endParaRPr>
          </a:p>
          <a:p>
            <a:r>
              <a:rPr lang="ru-RU" sz="3600" dirty="0" smtClean="0">
                <a:latin typeface="Book Antiqua" pitchFamily="18" charset="0"/>
              </a:rPr>
              <a:t>Сухотин </a:t>
            </a:r>
            <a:r>
              <a:rPr lang="ru-RU" sz="3600" dirty="0">
                <a:latin typeface="Book Antiqua" pitchFamily="18" charset="0"/>
              </a:rPr>
              <a:t>А.К. Парадоксы науки.</a:t>
            </a:r>
          </a:p>
          <a:p>
            <a:r>
              <a:rPr lang="ru-RU" sz="3600" dirty="0">
                <a:latin typeface="Book Antiqua" pitchFamily="18" charset="0"/>
              </a:rPr>
              <a:t>     </a:t>
            </a:r>
            <a:r>
              <a:rPr lang="ru-RU" sz="3600" u="sng" dirty="0">
                <a:latin typeface="Book Antiqua" pitchFamily="18" charset="0"/>
              </a:rPr>
              <a:t> http://nplit.ru/books/item/f00/s00/z0000026/st013.shtm</a:t>
            </a:r>
            <a:endParaRPr lang="ru-RU" sz="3600" dirty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772816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Цель работы :</a:t>
            </a:r>
            <a: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700" kern="800" dirty="0" smtClean="0">
                <a:solidFill>
                  <a:schemeClr val="tx2">
                    <a:lumMod val="75000"/>
                  </a:schemeClr>
                </a:solidFill>
              </a:rPr>
              <a:t>найти общее  и  различное в основополагающих принципах построения «евклидовой» и «неевклидовой» геометрии.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i="1" dirty="0" smtClean="0">
                <a:solidFill>
                  <a:srgbClr val="333333"/>
                </a:solidFill>
                <a:latin typeface="Book Antiqua" pitchFamily="18" charset="0"/>
              </a:rPr>
              <a:t>Гипотеза</a:t>
            </a:r>
            <a:r>
              <a:rPr lang="ru-RU" sz="1800" b="1" i="1" dirty="0">
                <a:solidFill>
                  <a:srgbClr val="333333"/>
                </a:solidFill>
                <a:latin typeface="Book Antiqua" pitchFamily="18" charset="0"/>
              </a:rPr>
              <a:t>: </a:t>
            </a: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Не может быть различия в геометриях Эвклида и Лобачевского, поскольку геометрия Лобачевского основана на тех же основных посылках, что и обычная евклидова геометрия, за исключением аксиомы о параллельных, которая заменяется на аксиому о параллельных Лобачевского.</a:t>
            </a:r>
          </a:p>
          <a:p>
            <a:pPr>
              <a:buNone/>
            </a:pPr>
            <a:r>
              <a:rPr lang="ru-RU" sz="1800" b="1" i="1" dirty="0">
                <a:solidFill>
                  <a:srgbClr val="333333"/>
                </a:solidFill>
                <a:latin typeface="Book Antiqua" pitchFamily="18" charset="0"/>
              </a:rPr>
              <a:t>Задачи:</a:t>
            </a:r>
            <a:endParaRPr lang="ru-RU" sz="1800" dirty="0">
              <a:solidFill>
                <a:srgbClr val="333333"/>
              </a:solidFill>
              <a:latin typeface="Book Antiqua" pitchFamily="18" charset="0"/>
            </a:endParaRP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1. Изучить аксиомы, на которых строится школьный курс геометрии.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2. Сформулировать основную идею геометрии Лобачевского, рассмотреть на этом основании некоторые утверждения геометрии Эвклида.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3. Рассмотреть доказательства 7 «непривычностей» неевклидовой геометрии.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4. Изучить биографии и жизненный путь «лоцманов неевклидовой геометрии».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5. Обсудить общечеловеческий и нравственный аспект в истории  открытия «Неевклидовой геометрии».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6. Рассмотреть приложения геометрии Лобачевского.</a:t>
            </a:r>
          </a:p>
          <a:p>
            <a:pPr>
              <a:buNone/>
            </a:pPr>
            <a:r>
              <a:rPr lang="ru-RU" sz="1800" dirty="0">
                <a:solidFill>
                  <a:srgbClr val="333333"/>
                </a:solidFill>
                <a:latin typeface="Book Antiqua" pitchFamily="18" charset="0"/>
              </a:rPr>
              <a:t>7. Разработать продукты (презентацию и публикацию), которые преподаватель математики сможет использовать на уроках геометрии в 10-11 классах.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Book Antiqua" pitchFamily="18" charset="0"/>
              </a:rPr>
              <a:t>Семь безупречных непривычностей в непривычной геометрии.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Book Antiqua" pitchFamily="18" charset="0"/>
              </a:rPr>
              <a:t>1</a:t>
            </a:r>
            <a:r>
              <a:rPr lang="ru-RU" dirty="0">
                <a:latin typeface="Book Antiqua" pitchFamily="18" charset="0"/>
              </a:rPr>
              <a:t>. Сумма углов любого треугольника меньше 180 ° и меняется от треугольника к треугольнику.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2. Среди фигур с четырьмя углами совсем нет прямоугольников, так как сумма углов всякого выпуклого четырёхугольника меньше 360°.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3. Не около всякого треугольника можно описать окружность.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4. Подобных треугольников не существует.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5. Если три угла одного треугольника соответственно равны трём углам другого треугольника, то такие треугольники равны. Монотонно убывающей функцией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6. Угол между двумя прямыми, проходящими через одну точку и параллельными данной прямой является монотонно убывающей функцией, принимающей все значения от 90° до 0°.</a:t>
            </a:r>
          </a:p>
          <a:p>
            <a:pPr>
              <a:buNone/>
            </a:pPr>
            <a:r>
              <a:rPr lang="ru-RU" dirty="0">
                <a:latin typeface="Book Antiqua" pitchFamily="18" charset="0"/>
              </a:rPr>
              <a:t>7.Чем дальше продолжаются параллельные линии в сторону параллельности, тем больше они сближаются.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dic.academic.ru/pictures/es/2760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2924175" cy="3810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4725144"/>
            <a:ext cx="2952328" cy="566738"/>
          </a:xfrm>
        </p:spPr>
        <p:txBody>
          <a:bodyPr/>
          <a:lstStyle/>
          <a:p>
            <a:pPr algn="ctr"/>
            <a:r>
              <a:rPr lang="ru-RU" i="1" dirty="0" smtClean="0">
                <a:latin typeface="Book Antiqua" pitchFamily="18" charset="0"/>
              </a:rPr>
              <a:t>Н.И. Лобачевский</a:t>
            </a:r>
            <a:endParaRPr lang="ru-RU" i="1" dirty="0">
              <a:latin typeface="Book Antiqua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467544" y="5301208"/>
            <a:ext cx="2952328" cy="80486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6" name="Picture 6" descr="File:Bolyai János (Márkos Ferenc festménye).jpg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3275856" y="879725"/>
            <a:ext cx="2407399" cy="3845419"/>
          </a:xfrm>
          <a:prstGeom prst="rect">
            <a:avLst/>
          </a:prstGeom>
          <a:noFill/>
        </p:spPr>
      </p:pic>
      <p:pic>
        <p:nvPicPr>
          <p:cNvPr id="5128" name="Picture 8" descr="http://colony.by/files/article/10_04_30_09_35_gaus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908720"/>
            <a:ext cx="2640335" cy="381381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347864" y="4869160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latin typeface="Book Antiqua" pitchFamily="18" charset="0"/>
              </a:rPr>
              <a:t>Янош </a:t>
            </a:r>
            <a:r>
              <a:rPr lang="ru-RU" sz="2000" b="1" i="1" dirty="0" err="1" smtClean="0">
                <a:latin typeface="Book Antiqua" pitchFamily="18" charset="0"/>
              </a:rPr>
              <a:t>Бойяи</a:t>
            </a:r>
            <a:endParaRPr lang="ru-RU" sz="2000" i="1" dirty="0">
              <a:latin typeface="Book Antiqu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12160" y="4941168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 Antiqua" pitchFamily="18" charset="0"/>
              </a:rPr>
              <a:t>К.Ф. Гаусс</a:t>
            </a:r>
            <a:endParaRPr lang="ru-RU" sz="2000" b="1" i="1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Псевдосфера</a:t>
            </a:r>
            <a:endParaRPr lang="ru-RU" dirty="0"/>
          </a:p>
        </p:txBody>
      </p:sp>
      <p:pic>
        <p:nvPicPr>
          <p:cNvPr id="4" name="Picture 3" descr="C:\Documents and Settings\Макс\Рабочий стол\пересечения псевдосфер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2140" y="1600200"/>
            <a:ext cx="401972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411760" y="1340768"/>
            <a:ext cx="4176464" cy="417646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3"/>
            <a:endCxn id="4" idx="5"/>
          </p:cNvCxnSpPr>
          <p:nvPr/>
        </p:nvCxnSpPr>
        <p:spPr>
          <a:xfrm>
            <a:off x="3023389" y="4905603"/>
            <a:ext cx="2953206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4" idx="7"/>
          </p:cNvCxnSpPr>
          <p:nvPr/>
        </p:nvCxnSpPr>
        <p:spPr>
          <a:xfrm flipV="1">
            <a:off x="2843808" y="1952397"/>
            <a:ext cx="3132787" cy="2772747"/>
          </a:xfrm>
          <a:prstGeom prst="line">
            <a:avLst/>
          </a:prstGeom>
          <a:ln w="3492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2483768" y="2996952"/>
            <a:ext cx="3744416" cy="1620620"/>
          </a:xfrm>
          <a:prstGeom prst="line">
            <a:avLst/>
          </a:prstGeom>
          <a:ln w="3492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4" idx="3"/>
          </p:cNvCxnSpPr>
          <p:nvPr/>
        </p:nvCxnSpPr>
        <p:spPr>
          <a:xfrm flipH="1">
            <a:off x="0" y="4905603"/>
            <a:ext cx="3023389" cy="3556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868145" y="4869160"/>
            <a:ext cx="3275855" cy="3556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0" y="1916832"/>
            <a:ext cx="2555776" cy="1116564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6156176" y="4581128"/>
            <a:ext cx="2987824" cy="1296144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4" idx="7"/>
          </p:cNvCxnSpPr>
          <p:nvPr/>
        </p:nvCxnSpPr>
        <p:spPr>
          <a:xfrm flipV="1">
            <a:off x="5976595" y="0"/>
            <a:ext cx="2195805" cy="1952397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467544" y="4725144"/>
            <a:ext cx="2376264" cy="2132857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067944" y="3645024"/>
            <a:ext cx="0" cy="1296144"/>
          </a:xfrm>
          <a:prstGeom prst="line">
            <a:avLst/>
          </a:prstGeom>
          <a:ln w="22225"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195736" y="332656"/>
            <a:ext cx="48360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модель Клейна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http://uploads.ru/i/v/i/F/viFN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12968" cy="653472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Book Antiqua" pitchFamily="18" charset="0"/>
              </a:rPr>
              <a:t>Выводы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900634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Book Antiqua" pitchFamily="18" charset="0"/>
              </a:rPr>
              <a:t>я </a:t>
            </a:r>
            <a:r>
              <a:rPr lang="ru-RU" dirty="0">
                <a:latin typeface="Book Antiqua" pitchFamily="18" charset="0"/>
              </a:rPr>
              <a:t>изучил аксиомы, на которых строится школьный курс геометрии</a:t>
            </a:r>
            <a:r>
              <a:rPr lang="ru-RU" dirty="0" smtClean="0">
                <a:latin typeface="Book Antiqua" pitchFamily="18" charset="0"/>
              </a:rPr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Book Antiqua" pitchFamily="18" charset="0"/>
              </a:rPr>
              <a:t> </a:t>
            </a:r>
            <a:r>
              <a:rPr lang="ru-RU" dirty="0">
                <a:latin typeface="Book Antiqua" pitchFamily="18" charset="0"/>
              </a:rPr>
              <a:t>рассмотрел содержание геометрии Лобачевского, </a:t>
            </a:r>
            <a:endParaRPr lang="ru-RU" dirty="0" smtClean="0">
              <a:latin typeface="Book Antiqu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Book Antiqua" pitchFamily="18" charset="0"/>
              </a:rPr>
              <a:t>рассмотрел </a:t>
            </a:r>
            <a:r>
              <a:rPr lang="ru-RU" dirty="0">
                <a:latin typeface="Book Antiqua" pitchFamily="18" charset="0"/>
              </a:rPr>
              <a:t>доказательства 7 «непривычностей» неевклидовой геометрии, </a:t>
            </a:r>
            <a:r>
              <a:rPr lang="ru-RU" dirty="0" smtClean="0">
                <a:latin typeface="Book Antiqua" pitchFamily="18" charset="0"/>
              </a:rPr>
              <a:t>Изучил </a:t>
            </a:r>
            <a:r>
              <a:rPr lang="ru-RU" dirty="0">
                <a:latin typeface="Book Antiqua" pitchFamily="18" charset="0"/>
              </a:rPr>
              <a:t>биографии и жизненный путь «лоцманов неевклидовой геометрии» Яноша </a:t>
            </a:r>
            <a:r>
              <a:rPr lang="ru-RU" dirty="0" err="1">
                <a:latin typeface="Book Antiqua" pitchFamily="18" charset="0"/>
              </a:rPr>
              <a:t>Бойяи</a:t>
            </a:r>
            <a:r>
              <a:rPr lang="ru-RU" dirty="0">
                <a:latin typeface="Book Antiqua" pitchFamily="18" charset="0"/>
              </a:rPr>
              <a:t> и Карла Гаусса, </a:t>
            </a:r>
            <a:endParaRPr lang="ru-RU" dirty="0" smtClean="0">
              <a:latin typeface="Book Antiqu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Book Antiqua" pitchFamily="18" charset="0"/>
              </a:rPr>
              <a:t> рассмотрел модели плоскостей и фигур на которых выполняется геометрия </a:t>
            </a:r>
            <a:r>
              <a:rPr lang="ru-RU" dirty="0" smtClean="0">
                <a:latin typeface="Book Antiqua" pitchFamily="18" charset="0"/>
              </a:rPr>
              <a:t>Лобачевского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Book Antiqua" pitchFamily="18" charset="0"/>
              </a:rPr>
              <a:t>Спасибо за внимание!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http://i.allday.ru/uploads/posts/1182830078_escher64_twon_print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844824"/>
            <a:ext cx="3672408" cy="36724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475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 ту сторону здравого смысла</vt:lpstr>
      <vt:lpstr> Цель работы : найти общее  и  различное в основополагающих принципах построения «евклидовой» и «неевклидовой» геометрии. </vt:lpstr>
      <vt:lpstr>Семь безупречных непривычностей в непривычной геометрии. </vt:lpstr>
      <vt:lpstr>Н.И. Лобачевский</vt:lpstr>
      <vt:lpstr>Псевдосфера</vt:lpstr>
      <vt:lpstr>Слайд 6</vt:lpstr>
      <vt:lpstr>Слайд 7</vt:lpstr>
      <vt:lpstr>Выводы</vt:lpstr>
      <vt:lpstr>Спасибо за внимание!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u338</dc:creator>
  <cp:lastModifiedBy>u338</cp:lastModifiedBy>
  <cp:revision>41</cp:revision>
  <dcterms:created xsi:type="dcterms:W3CDTF">2014-01-30T06:10:12Z</dcterms:created>
  <dcterms:modified xsi:type="dcterms:W3CDTF">2014-02-10T11:47:20Z</dcterms:modified>
</cp:coreProperties>
</file>