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48" autoAdjust="0"/>
  </p:normalViewPr>
  <p:slideViewPr>
    <p:cSldViewPr>
      <p:cViewPr varScale="1">
        <p:scale>
          <a:sx n="92" d="100"/>
          <a:sy n="92" d="100"/>
        </p:scale>
        <p:origin x="-45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" descr="C:\Documents and Settings\Zam\Рабочий стол\mchs.jpg"/>
          <p:cNvPicPr>
            <a:picLocks noChangeAspect="1" noChangeArrowheads="1"/>
          </p:cNvPicPr>
          <p:nvPr/>
        </p:nvPicPr>
        <p:blipFill>
          <a:blip r:embed="rId2"/>
          <a:srcRect l="30873" t="26404" r="41159" b="31297"/>
          <a:stretch>
            <a:fillRect/>
          </a:stretch>
        </p:blipFill>
        <p:spPr bwMode="auto">
          <a:xfrm>
            <a:off x="642910" y="285728"/>
            <a:ext cx="106177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Рисунок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8152" y="285728"/>
            <a:ext cx="188182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 descr="10-2-big"/>
          <p:cNvPicPr>
            <a:picLocks noChangeAspect="1" noChangeArrowheads="1"/>
          </p:cNvPicPr>
          <p:nvPr/>
        </p:nvPicPr>
        <p:blipFill>
          <a:blip r:embed="rId4"/>
          <a:srcRect t="1852" r="9239" b="12038"/>
          <a:stretch>
            <a:fillRect/>
          </a:stretch>
        </p:blipFill>
        <p:spPr bwMode="auto">
          <a:xfrm>
            <a:off x="7143768" y="4732337"/>
            <a:ext cx="1571636" cy="212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Documents and Settings\Zam\Рабочий стол\фейрверк.JPG"/>
          <p:cNvPicPr/>
          <p:nvPr/>
        </p:nvPicPr>
        <p:blipFill>
          <a:blip r:embed="rId5"/>
          <a:srcRect l="15036" t="7673" r="2779" b="3232"/>
          <a:stretch>
            <a:fillRect/>
          </a:stretch>
        </p:blipFill>
        <p:spPr bwMode="auto">
          <a:xfrm>
            <a:off x="285720" y="5072074"/>
            <a:ext cx="2141205" cy="159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214414" y="928670"/>
            <a:ext cx="7358114" cy="50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-53958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ЕЛКА, РАДОСТЬ И … ОГОНЬ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endParaRPr lang="ru-RU" sz="10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r>
              <a:rPr lang="ru-RU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 один новогодний праздник не обходится без пожаров, источником которых становится украшенная елка. Чтобы в ваш дом не пришла беда, помните: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147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елку надо располагать подальше от печей и электробытовых приборов;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147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подставка для нее должна быть устойчивой;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147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украшайте елку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электрогирляндой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только заводского изготовления, предварительно проверив ее исправность;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147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ни в коем случае не используйте для украшения елки свечи и бенгальские огни.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Именно от стеариновых свечей, бенгальских огней, хлопушек и других огневых эффектов в новогодние ночи вспыхивали пожары в квартирах, горели дома, люди получали ожоги.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ПИРОТЕХНИКА – КРАСИВО, НО ОПАСНО!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Чрезвычайные происшествия, связанные с применением пиротехники, нередко приводят не только к травмам, но и гибели. Большинство пострадавших, как правило, - дети. Поэтому: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147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не разрешайте детям покупать огнеопасные игрушки и самостоятельно пользоваться ими;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147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советуем, предпочтение отдавать российской пиротехнике, которая сертифицирована, имеет инструкцию, в которой указаны дата изготовления, срок хранения, правила пользования;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147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использовать всю пиротехнику следует только на улице, на открытых площадках, подальше от домов.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endParaRPr lang="ru-RU" sz="10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01 – ЕДИНЫЙ ТЕЛЕФОН СПАСЕНИЯ</a:t>
            </a:r>
            <a:endParaRPr lang="ru-RU" sz="1100" b="1" dirty="0" smtClean="0"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Вызов экстренных служб   с мобильных телефонов – 112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ТЕЛЕФОН ДОВЕРИЯ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Главного Управления МЧС России по Свердловской области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262-99-99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47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B050">
                <a:alpha val="69000"/>
              </a:srgb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" descr="C:\Documents and Settings\Zam\Рабочий стол\mchs.jpg"/>
          <p:cNvPicPr>
            <a:picLocks noChangeAspect="1" noChangeArrowheads="1"/>
          </p:cNvPicPr>
          <p:nvPr/>
        </p:nvPicPr>
        <p:blipFill>
          <a:blip r:embed="rId2"/>
          <a:srcRect l="30873" t="26404" r="41159" b="31297"/>
          <a:stretch>
            <a:fillRect/>
          </a:stretch>
        </p:blipFill>
        <p:spPr bwMode="auto">
          <a:xfrm>
            <a:off x="642910" y="285728"/>
            <a:ext cx="106177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8152" y="285728"/>
            <a:ext cx="188182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428728" y="928670"/>
            <a:ext cx="7143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МЕРЫ ПОЖАРНОЙ БЕЗОПАСНОСТИ ПРИ ЭКСПЛУАТАЦИИ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ПЕЧНОГО ОТОПЛЕНИЯ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для кладки печи привлекайте профессионалов-печников, контролируйте наличие противопожарной разделки и отступки (разделка – утолщение в кладке печи и дымохода, создающее малотеплопроводимый слой между нагретой частью печи и легковоспламеняющимися элементами; отступка – зазор между перегородкой и нагретой частью печи или дымохода)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перед началом отопительного сезона ремонтируйте печь, чистите дымоход, белите печь и дымовую трубу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обязательно наличие предтопочного листа размером 50 см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70 см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не разжигайте печь бензином и другими горючими жидкостями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заготавливайте дрова по размерам топливника, топите печь с закрытой дверцей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не храните около печей легковоспламеняющиеся вещества и           материалы;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не перекаливайте печи;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не оставляйте без присмотра топящиеся печи, не поручайте надзор за ними детям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не выносите горячую золу и угли во дворы, не высыпайте их вблизи надворных построек.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4500570"/>
            <a:ext cx="66437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01 – ЕДИНЫЙ ТЕЛЕФОН СПАСЕНИЯ</a:t>
            </a:r>
            <a:endParaRPr lang="ru-RU" sz="1200" b="1" dirty="0" smtClean="0"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Вызов экстренных служб   с мобильных телефонов – 112</a:t>
            </a:r>
            <a:r>
              <a:rPr lang="ru-RU" sz="1200" b="1" dirty="0" smtClean="0">
                <a:latin typeface="Arial" pitchFamily="34" charset="0"/>
              </a:rPr>
              <a:t>                                </a:t>
            </a:r>
            <a:r>
              <a:rPr lang="ru-RU" sz="1200" b="1" dirty="0" smtClean="0">
                <a:latin typeface="Arial" pitchFamily="34" charset="0"/>
                <a:ea typeface="Times New Roman" pitchFamily="18" charset="0"/>
              </a:rPr>
              <a:t>ТЕЛЕФОН ДОВЕРИЯ </a:t>
            </a: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Главного Управления МЧС России по Свердловской области</a:t>
            </a:r>
            <a:endParaRPr lang="ru-RU" sz="1200" b="1" dirty="0" smtClean="0">
              <a:latin typeface="Arial" pitchFamily="34" charset="0"/>
            </a:endParaRPr>
          </a:p>
          <a:p>
            <a:pPr lvl="0" indent="449263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262-99-99</a:t>
            </a:r>
            <a:endParaRPr lang="ru-RU" sz="1200" b="1" dirty="0" smtClean="0">
              <a:latin typeface="Arial" pitchFamily="34" charset="0"/>
            </a:endParaRPr>
          </a:p>
        </p:txBody>
      </p:sp>
      <p:pic>
        <p:nvPicPr>
          <p:cNvPr id="3074" name="Picture 2" descr="C:\Documents and Settings\Zam\Рабочий стол\106-bi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4572008"/>
            <a:ext cx="1323975" cy="1914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" descr="C:\Documents and Settings\Zam\Рабочий стол\mchs.jpg"/>
          <p:cNvPicPr>
            <a:picLocks noChangeAspect="1" noChangeArrowheads="1"/>
          </p:cNvPicPr>
          <p:nvPr/>
        </p:nvPicPr>
        <p:blipFill>
          <a:blip r:embed="rId2"/>
          <a:srcRect l="30873" t="26404" r="41159" b="31297"/>
          <a:stretch>
            <a:fillRect/>
          </a:stretch>
        </p:blipFill>
        <p:spPr bwMode="auto">
          <a:xfrm>
            <a:off x="500034" y="214290"/>
            <a:ext cx="106177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8152" y="285728"/>
            <a:ext cx="188182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57158" y="857232"/>
            <a:ext cx="8215370" cy="484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ДЕЙСТВИЯ ПРИ ПОЖАРЕ В ДОМЕ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заметив признаки пожара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определить, откуда они исходят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 можно быстрее позвонить в пожарную охрану, точно назвать адрес, что горит, где горит (улица, номер дома), есть ли там люди, кратчайшие подъездные пути, номер телефона, с которого звоните, свою фамилию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оценить свои возможности по тушению пожара, при небольшом очаге попытаться погасить его первичными средствами тушения огня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удается сбить пламя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немедленно сообщить соседям о пожаре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эвакуировать людей в безопасное место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защиты от дыма использовать влажные повязки, голову накрыть плотной тканью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покидая горящее помещение, плотно закрыть окна и дверь – приток свежего воздуха усиливает горение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удается покинуть помещение – выход отрезан огнем и дымом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привлекать внимание, выйдя на балкон или встав в проеме окна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пожаре недопустимо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поддаваться панике, устраивать переполох или, напротив, дать страху сковать себя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бороться с огнем самостоятельно, не вызвав пожарных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гасить водой воспламенившиеся электроприборы, не отключив от электросети - можно получить удар током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открывать окна и двери, чтобы выпустить дым - горение усиливается из-за притока воздуха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прятаться от огня в шкафах или по углам – спасателям вас трудно будет найти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пользоваться лифтом – он может остановиться между этажами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спускаться по водосточным трубам и стоякам, а также с помощью штор, простыней – они могут оборваться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прыгать из окна: начиная с четвертого этажа, каждый второй прыжок смертелен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пытаться выйти через задымленный коридор или лестницу - дым токсичен, горячий воздух может обжечь легкие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5643578"/>
            <a:ext cx="82153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01 – ЕДИНЫЙ ТЕЛЕФОН СПАСЕНИЯ</a:t>
            </a:r>
            <a:endParaRPr lang="ru-RU" sz="1200" b="1" dirty="0" smtClean="0"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Вызов экстренных служб   с мобильных телефонов – 112</a:t>
            </a:r>
            <a:r>
              <a:rPr lang="ru-RU" sz="1200" b="1" dirty="0" smtClean="0">
                <a:latin typeface="Arial" pitchFamily="34" charset="0"/>
              </a:rPr>
              <a:t>                                                                         </a:t>
            </a:r>
            <a:r>
              <a:rPr lang="ru-RU" sz="1200" b="1" dirty="0" smtClean="0">
                <a:latin typeface="Arial" pitchFamily="34" charset="0"/>
                <a:ea typeface="Times New Roman" pitchFamily="18" charset="0"/>
              </a:rPr>
              <a:t>ТЕЛЕФОН ДОВЕРИЯ </a:t>
            </a: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Главного Управления МЧС России по Свердловской области</a:t>
            </a:r>
            <a:endParaRPr lang="ru-RU" sz="1200" b="1" dirty="0" smtClean="0">
              <a:latin typeface="Arial" pitchFamily="34" charset="0"/>
            </a:endParaRPr>
          </a:p>
          <a:p>
            <a:pPr lvl="0" indent="449263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262-99-99</a:t>
            </a:r>
            <a:endParaRPr lang="ru-RU" sz="1200" b="1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Zam\Рабочий стол\детская шалост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500570"/>
            <a:ext cx="1819275" cy="1981200"/>
          </a:xfrm>
          <a:prstGeom prst="rect">
            <a:avLst/>
          </a:prstGeom>
          <a:noFill/>
        </p:spPr>
      </p:pic>
      <p:pic>
        <p:nvPicPr>
          <p:cNvPr id="2051" name="Picture 3" descr="C:\Documents and Settings\Zam\Рабочий стол\дети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48" y="4429132"/>
            <a:ext cx="1171575" cy="2219325"/>
          </a:xfrm>
          <a:prstGeom prst="rect">
            <a:avLst/>
          </a:prstGeom>
          <a:noFill/>
        </p:spPr>
      </p:pic>
      <p:pic>
        <p:nvPicPr>
          <p:cNvPr id="4" name="Рисунок 1" descr="C:\Documents and Settings\Zam\Рабочий стол\mchs.jpg"/>
          <p:cNvPicPr>
            <a:picLocks noChangeAspect="1" noChangeArrowheads="1"/>
          </p:cNvPicPr>
          <p:nvPr/>
        </p:nvPicPr>
        <p:blipFill>
          <a:blip r:embed="rId4"/>
          <a:srcRect l="30873" t="26404" r="41159" b="31297"/>
          <a:stretch>
            <a:fillRect/>
          </a:stretch>
        </p:blipFill>
        <p:spPr bwMode="auto">
          <a:xfrm>
            <a:off x="642910" y="285728"/>
            <a:ext cx="106177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8152" y="285728"/>
            <a:ext cx="188182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71472" y="642918"/>
            <a:ext cx="8001056" cy="410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Причина пожара – детская шалость с огнем.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Пожары, возникающие по причине детской шалости с огнем, – явление, к сожалению, далеко не редкое</a:t>
            </a: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Финал таких пожаров может быть очень трагичным – гибель ребенка.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Что нужно делать для того, чтобы избежать пожара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 детской шалости с огнем: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рассказывайте детям о пожароопасном поведении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будьте примером во всех ситуациях, связанных с соблюдением правил пожарной безопасности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не оставляйте спички в доступном для детей месте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не поручайте детям разжигать печи, газовые плиты, самостоятельно включать электробытовые приборы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следите, чтобы дети не разжигали костер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уходя из дома, не оставляйте малолетних детей без присмотра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организуйте детям интересный досуг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Научите ребенка правильным действиям при пожаре.</a:t>
            </a:r>
            <a:b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  При обнаружении пожара или признака горения (задымления, повышенной температуры, запаха гари и.т.п.) ребенок должен немедленно покинуть помещение.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  Сообщить о пожаре взрослым или в пожарную охрану по номеру 01.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ВЗРОСЛЫЕ, БЕРЕГИТЕ ДЕТЕЙ ОТ ПОЖАРОВ!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4929198"/>
            <a:ext cx="78581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01 – ЕДИНЫЙ ТЕЛЕФОН СПАСЕНИЯ</a:t>
            </a:r>
            <a:endParaRPr lang="ru-RU" sz="1200" b="1" dirty="0" smtClean="0"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Вызов экстренных служб   с мобильных телефонов – 112</a:t>
            </a:r>
            <a:r>
              <a:rPr lang="ru-RU" sz="1200" b="1" dirty="0" smtClean="0">
                <a:latin typeface="Arial" pitchFamily="34" charset="0"/>
              </a:rPr>
              <a:t>                                                                         </a:t>
            </a:r>
            <a:r>
              <a:rPr lang="ru-RU" sz="1200" b="1" dirty="0" smtClean="0">
                <a:latin typeface="Arial" pitchFamily="34" charset="0"/>
                <a:ea typeface="Times New Roman" pitchFamily="18" charset="0"/>
              </a:rPr>
              <a:t>ТЕЛЕФОН ДОВЕРИЯ </a:t>
            </a: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Главного Управления МЧС России по Свердловской области</a:t>
            </a:r>
            <a:endParaRPr lang="ru-RU" sz="1200" b="1" dirty="0" smtClean="0">
              <a:latin typeface="Arial" pitchFamily="34" charset="0"/>
            </a:endParaRPr>
          </a:p>
          <a:p>
            <a:pPr lvl="0" indent="449263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262-99-99</a:t>
            </a:r>
            <a:endParaRPr lang="ru-RU" sz="1200" b="1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3000">
              <a:schemeClr val="accent4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Zam\Рабочий стол\10-8-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1688" y="3702493"/>
            <a:ext cx="2833716" cy="2818957"/>
          </a:xfrm>
          <a:prstGeom prst="rect">
            <a:avLst/>
          </a:prstGeom>
          <a:noFill/>
        </p:spPr>
      </p:pic>
      <p:pic>
        <p:nvPicPr>
          <p:cNvPr id="4" name="Рисунок 1" descr="C:\Documents and Settings\Zam\Рабочий стол\mchs.jpg"/>
          <p:cNvPicPr>
            <a:picLocks noChangeAspect="1" noChangeArrowheads="1"/>
          </p:cNvPicPr>
          <p:nvPr/>
        </p:nvPicPr>
        <p:blipFill>
          <a:blip r:embed="rId3"/>
          <a:srcRect l="30873" t="26404" r="41159" b="31297"/>
          <a:stretch>
            <a:fillRect/>
          </a:stretch>
        </p:blipFill>
        <p:spPr bwMode="auto">
          <a:xfrm>
            <a:off x="642910" y="285728"/>
            <a:ext cx="106177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8152" y="285728"/>
            <a:ext cx="188182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42910" y="714356"/>
            <a:ext cx="792961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80962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МЕРЫ ПОЖАРНОЙ БЕЗОПАСНОСТИ </a:t>
            </a:r>
          </a:p>
          <a:p>
            <a:pPr marL="0" marR="0" lvl="0" indent="80962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ПРИ ЭКСПЛУАТАЦИИ ЭЛЕКТРООБОРУДОВАНИЯ: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поручайте монтаж и ремонт электрооборудования только специалисту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не применяйте некалиброванные плавкие вставки («жучки»)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не пользуйтесь самодельными электронагревательными приборами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электропроводку, розетки, штепсельные вилки содержите в исправном состоянии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не обертывайте поверхность электроламп бумагой или тканью – они воспламеняются от воздействия высокой температуры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ставьте электронагреватели подальше от занавесок, портьер, мебели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не перегружайте электросеть одновременным включением нескольких электроприборов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не пользуйтесь неисправными электроприборами.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не оставляйте без присмотра включенные электроприборы, не забывайте выключать их при уходе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5072074"/>
            <a:ext cx="78581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01 – ЕДИНЫЙ ТЕЛЕФОН СПАСЕНИЯ</a:t>
            </a:r>
            <a:endParaRPr lang="ru-RU" sz="1200" b="1" dirty="0" smtClean="0"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Вызов экстренных служб   с мобильных телефонов – 112</a:t>
            </a:r>
            <a:r>
              <a:rPr lang="ru-RU" sz="1200" b="1" dirty="0" smtClean="0">
                <a:latin typeface="Arial" pitchFamily="34" charset="0"/>
              </a:rPr>
              <a:t>                                                                         </a:t>
            </a:r>
            <a:r>
              <a:rPr lang="ru-RU" sz="1200" b="1" dirty="0" smtClean="0">
                <a:latin typeface="Arial" pitchFamily="34" charset="0"/>
                <a:ea typeface="Times New Roman" pitchFamily="18" charset="0"/>
              </a:rPr>
              <a:t>ТЕЛЕФОН ДОВЕРИЯ </a:t>
            </a: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Главного Управления МЧС России по Свердловской области</a:t>
            </a:r>
            <a:endParaRPr lang="ru-RU" sz="1200" b="1" dirty="0" smtClean="0">
              <a:latin typeface="Arial" pitchFamily="34" charset="0"/>
            </a:endParaRPr>
          </a:p>
          <a:p>
            <a:pPr lvl="0" indent="449263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14700" algn="l"/>
              </a:tabLst>
            </a:pP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262-99-99</a:t>
            </a:r>
            <a:endParaRPr lang="ru-RU" sz="1200" b="1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938</Words>
  <PresentationFormat>Экран (4:3)</PresentationFormat>
  <Paragraphs>99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Zam</cp:lastModifiedBy>
  <cp:revision>10</cp:revision>
  <dcterms:modified xsi:type="dcterms:W3CDTF">2011-02-03T04:45:53Z</dcterms:modified>
</cp:coreProperties>
</file>