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B1E76-6827-4717-BF14-357333460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2FD69-246C-446C-BE7F-2A5525CC21B9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7132A-B500-4B7C-87CD-B83367576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Математика 3 класс</a:t>
            </a:r>
            <a:br>
              <a:rPr lang="ru-RU" dirty="0" smtClean="0"/>
            </a:br>
            <a:r>
              <a:rPr lang="ru-RU" dirty="0"/>
              <a:t>М</a:t>
            </a:r>
            <a:r>
              <a:rPr lang="ru-RU" dirty="0" smtClean="0"/>
              <a:t>ногозначные числа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smtClean="0">
                <a:solidFill>
                  <a:schemeClr val="tx1"/>
                </a:solidFill>
              </a:rPr>
              <a:t>                                                                                        Екатерина </a:t>
            </a:r>
            <a:r>
              <a:rPr lang="ru-RU" sz="1400" dirty="0" smtClean="0">
                <a:solidFill>
                  <a:schemeClr val="tx1"/>
                </a:solidFill>
              </a:rPr>
              <a:t>Львовна </a:t>
            </a:r>
            <a:r>
              <a:rPr lang="ru-RU" sz="1400" dirty="0" err="1" smtClean="0">
                <a:solidFill>
                  <a:schemeClr val="tx1"/>
                </a:solidFill>
              </a:rPr>
              <a:t>Брусенская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28625" y="285750"/>
            <a:ext cx="8358188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72000" bIns="0"/>
          <a:lstStyle/>
          <a:p>
            <a:r>
              <a:rPr lang="ru-RU" sz="2800" b="1">
                <a:solidFill>
                  <a:srgbClr val="002060"/>
                </a:solidFill>
              </a:rPr>
              <a:t>1. Записать однозначное число под разрядом единиц двузначного числа.</a:t>
            </a:r>
          </a:p>
          <a:p>
            <a:r>
              <a:rPr lang="ru-RU" sz="2800" b="1">
                <a:solidFill>
                  <a:srgbClr val="002060"/>
                </a:solidFill>
              </a:rPr>
              <a:t>2. Умножить единицы, записать единицы под единицами, а десятки (если они есть) запоминаю.</a:t>
            </a:r>
          </a:p>
          <a:p>
            <a:r>
              <a:rPr lang="ru-RU" sz="2800" b="1">
                <a:solidFill>
                  <a:srgbClr val="002060"/>
                </a:solidFill>
              </a:rPr>
              <a:t>3. Умножить десятки и прибавить количество десятков, которые запоминали.</a:t>
            </a:r>
          </a:p>
          <a:p>
            <a:r>
              <a:rPr lang="ru-RU" sz="2800" b="1">
                <a:solidFill>
                  <a:srgbClr val="002060"/>
                </a:solidFill>
              </a:rPr>
              <a:t>4. Записать десятки под десятками, а сотни (если они есть) записать в разряд сотен.</a:t>
            </a:r>
          </a:p>
          <a:p>
            <a:r>
              <a:rPr lang="ru-RU" sz="2800" b="1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57250" y="4143375"/>
            <a:ext cx="77152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Аналогично умножить все разряды      	</a:t>
            </a:r>
            <a:r>
              <a:rPr lang="ru-RU" sz="2800" b="1" dirty="0" smtClean="0">
                <a:solidFill>
                  <a:srgbClr val="002060"/>
                </a:solidFill>
              </a:rPr>
              <a:t>многозначного </a:t>
            </a:r>
            <a:r>
              <a:rPr lang="ru-RU" sz="2800" b="1" dirty="0">
                <a:solidFill>
                  <a:srgbClr val="002060"/>
                </a:solidFill>
              </a:rPr>
              <a:t>числа.</a:t>
            </a:r>
          </a:p>
        </p:txBody>
      </p:sp>
      <p:sp useBgFill="1"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5288" y="4214813"/>
            <a:ext cx="481012" cy="16922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2060"/>
                </a:solidFill>
              </a:rPr>
              <a:t>5.</a:t>
            </a:r>
          </a:p>
          <a:p>
            <a:endParaRPr lang="ru-RU" sz="2000" b="1">
              <a:solidFill>
                <a:srgbClr val="002060"/>
              </a:solidFill>
            </a:endParaRPr>
          </a:p>
          <a:p>
            <a:r>
              <a:rPr lang="ru-RU" sz="2800" b="1">
                <a:solidFill>
                  <a:srgbClr val="002060"/>
                </a:solidFill>
              </a:rPr>
              <a:t>6.</a:t>
            </a:r>
          </a:p>
          <a:p>
            <a:r>
              <a:rPr lang="ru-RU" sz="2800" b="1">
                <a:solidFill>
                  <a:srgbClr val="002060"/>
                </a:solidFill>
              </a:rPr>
              <a:t>7.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857224" y="5000636"/>
            <a:ext cx="8001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72000" bIns="0"/>
          <a:lstStyle/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При необходимости сделать проверку.</a:t>
            </a:r>
          </a:p>
          <a:p>
            <a:pPr>
              <a:spcAft>
                <a:spcPts val="1000"/>
              </a:spcAft>
            </a:pP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Записать ответ.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-0.00382 0.116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00125" y="714375"/>
          <a:ext cx="7429500" cy="5486400"/>
        </p:xfrm>
        <a:graphic>
          <a:graphicData uri="http://schemas.openxmlformats.org/drawingml/2006/table">
            <a:tbl>
              <a:tblPr/>
              <a:tblGrid>
                <a:gridCol w="6000750"/>
                <a:gridCol w="142875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Пишу однозначный множитель под разрядом единиц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329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Умножаю единицы 9 ∙ 5 = 45. Записываю 5 единиц под единицами, а 4 десятка запоминаю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4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329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Умножаю десятки 2 ∙ 5 =10 и прибавляю десятки, которые запоминали 10 + 4 =14. Записываю 4 десятка под десятками, а 1 сотню запоминаю.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1 4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329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45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Умножаю сотни 3 ∙ 5= 15 и прибавляю сотни, которые запомнили 15 +1=16 . Записываю 6 сотен под сотнями, а 1 тысячи запоминаю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11 4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329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645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Записываю 1 тысячу в разряд тысяч. Ответ: 1645.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11 4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329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1645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6261" marR="66261" marT="0" marB="0" horzOverflow="overflow">
                    <a:lnL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277938" y="893763"/>
            <a:ext cx="7339012" cy="1119187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93688" y="1625600"/>
            <a:ext cx="8555037" cy="3605213"/>
            <a:chOff x="4174" y="7202"/>
            <a:chExt cx="3420" cy="1917"/>
          </a:xfrm>
        </p:grpSpPr>
        <p:sp>
          <p:nvSpPr>
            <p:cNvPr id="9220" name="Rectangle 16"/>
            <p:cNvSpPr>
              <a:spLocks noChangeArrowheads="1"/>
            </p:cNvSpPr>
            <p:nvPr/>
          </p:nvSpPr>
          <p:spPr bwMode="auto">
            <a:xfrm>
              <a:off x="4174" y="7202"/>
              <a:ext cx="3420" cy="191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3200">
                  <a:solidFill>
                    <a:srgbClr val="000000"/>
                  </a:solidFill>
                </a:rPr>
                <a:t>1) разбиваем на классы</a:t>
              </a:r>
            </a:p>
            <a:p>
              <a:endParaRPr lang="ru-RU" sz="3200">
                <a:solidFill>
                  <a:srgbClr val="000000"/>
                </a:solidFill>
              </a:endParaRPr>
            </a:p>
            <a:p>
              <a:pPr algn="ctr"/>
              <a:r>
                <a:rPr lang="ru-RU" sz="3200" b="1">
                  <a:solidFill>
                    <a:srgbClr val="000000"/>
                  </a:solidFill>
                  <a:sym typeface="Wingdings 2" pitchFamily="18" charset="2"/>
                </a:rPr>
                <a:t></a:t>
              </a:r>
              <a:r>
                <a:rPr lang="ru-RU" sz="3200" b="1"/>
                <a:t>’ </a:t>
              </a:r>
              <a:r>
                <a:rPr lang="ru-RU" sz="3200" b="1">
                  <a:solidFill>
                    <a:srgbClr val="FF0000"/>
                  </a:solidFill>
                  <a:sym typeface="Wingdings 2" pitchFamily="18" charset="2"/>
                </a:rPr>
                <a:t></a:t>
              </a:r>
              <a:r>
                <a:rPr lang="ru-RU" sz="3200" b="1">
                  <a:solidFill>
                    <a:srgbClr val="000080"/>
                  </a:solidFill>
                </a:rPr>
                <a:t>’</a:t>
              </a:r>
              <a:r>
                <a:rPr lang="ru-RU" sz="3200" b="1"/>
                <a:t> </a:t>
              </a:r>
              <a:r>
                <a:rPr lang="ru-RU" sz="3200" b="1">
                  <a:solidFill>
                    <a:srgbClr val="000080"/>
                  </a:solidFill>
                  <a:sym typeface="Wingdings 2" pitchFamily="18" charset="2"/>
                </a:rPr>
                <a:t></a:t>
              </a:r>
              <a:r>
                <a:rPr lang="ru-RU" sz="3200" b="1" i="1">
                  <a:solidFill>
                    <a:srgbClr val="000080"/>
                  </a:solidFill>
                </a:rPr>
                <a:t>’</a:t>
              </a:r>
              <a:r>
                <a:rPr lang="ru-RU" sz="3200" b="1"/>
                <a:t> </a:t>
              </a:r>
              <a:r>
                <a:rPr lang="ru-RU" sz="3200" b="1">
                  <a:solidFill>
                    <a:srgbClr val="008000"/>
                  </a:solidFill>
                  <a:sym typeface="Wingdings 2" pitchFamily="18" charset="2"/>
                </a:rPr>
                <a:t></a:t>
              </a:r>
              <a:endParaRPr lang="ru-RU" sz="3200" b="1">
                <a:solidFill>
                  <a:srgbClr val="008000"/>
                </a:solidFill>
              </a:endParaRPr>
            </a:p>
            <a:p>
              <a:pPr algn="ctr"/>
              <a:endParaRPr lang="ru-RU" sz="3200" b="1"/>
            </a:p>
            <a:p>
              <a:pPr algn="ctr"/>
              <a:r>
                <a:rPr lang="ru-RU" sz="3200">
                  <a:solidFill>
                    <a:srgbClr val="000000"/>
                  </a:solidFill>
                </a:rPr>
                <a:t>2) читаем, называя классы</a:t>
              </a:r>
            </a:p>
            <a:p>
              <a:pPr algn="ctr"/>
              <a:r>
                <a:rPr lang="ru-RU" sz="3200">
                  <a:solidFill>
                    <a:srgbClr val="000000"/>
                  </a:solidFill>
                </a:rPr>
                <a:t>миллиарды </a:t>
              </a:r>
              <a:r>
                <a:rPr lang="ru-RU" sz="3200">
                  <a:solidFill>
                    <a:srgbClr val="FF0000"/>
                  </a:solidFill>
                </a:rPr>
                <a:t>миллионы</a:t>
              </a:r>
              <a:r>
                <a:rPr lang="ru-RU" sz="3200">
                  <a:solidFill>
                    <a:srgbClr val="000000"/>
                  </a:solidFill>
                </a:rPr>
                <a:t> </a:t>
              </a:r>
              <a:r>
                <a:rPr lang="ru-RU" sz="3200">
                  <a:solidFill>
                    <a:srgbClr val="000080"/>
                  </a:solidFill>
                </a:rPr>
                <a:t>тысячи </a:t>
              </a:r>
              <a:r>
                <a:rPr lang="ru-RU" sz="3200">
                  <a:solidFill>
                    <a:srgbClr val="008000"/>
                  </a:solidFill>
                </a:rPr>
                <a:t>(единицы)*</a:t>
              </a:r>
              <a:endParaRPr lang="ru-RU" sz="4400"/>
            </a:p>
          </p:txBody>
        </p:sp>
        <p:sp>
          <p:nvSpPr>
            <p:cNvPr id="9221" name="Line 17"/>
            <p:cNvSpPr>
              <a:spLocks noChangeShapeType="1"/>
            </p:cNvSpPr>
            <p:nvPr/>
          </p:nvSpPr>
          <p:spPr bwMode="auto">
            <a:xfrm flipH="1">
              <a:off x="4894" y="7742"/>
              <a:ext cx="16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2" name="Line 18"/>
            <p:cNvSpPr>
              <a:spLocks noChangeShapeType="1"/>
            </p:cNvSpPr>
            <p:nvPr/>
          </p:nvSpPr>
          <p:spPr bwMode="auto">
            <a:xfrm>
              <a:off x="5074" y="8282"/>
              <a:ext cx="14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3" name="Rectangle 2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</p:txBody>
      </p:sp>
      <p:graphicFrame>
        <p:nvGraphicFramePr>
          <p:cNvPr id="6620" name="Group 476"/>
          <p:cNvGraphicFramePr>
            <a:graphicFrameLocks noGrp="1"/>
          </p:cNvGraphicFramePr>
          <p:nvPr>
            <p:ph idx="1"/>
          </p:nvPr>
        </p:nvGraphicFramePr>
        <p:xfrm>
          <a:off x="252413" y="982663"/>
          <a:ext cx="8651875" cy="2017714"/>
        </p:xfrm>
        <a:graphic>
          <a:graphicData uri="http://schemas.openxmlformats.org/drawingml/2006/table">
            <a:tbl>
              <a:tblPr/>
              <a:tblGrid>
                <a:gridCol w="1344612"/>
                <a:gridCol w="608013"/>
                <a:gridCol w="609600"/>
                <a:gridCol w="609600"/>
                <a:gridCol w="608012"/>
                <a:gridCol w="609600"/>
                <a:gridCol w="608013"/>
                <a:gridCol w="609600"/>
                <a:gridCol w="609600"/>
                <a:gridCol w="608012"/>
                <a:gridCol w="609600"/>
                <a:gridCol w="608013"/>
                <a:gridCol w="609600"/>
              </a:tblGrid>
              <a:tr h="6651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классы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миллиарды</a:t>
                      </a:r>
                      <a:endParaRPr kumimoji="0" lang="en-US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миллионы</a:t>
                      </a:r>
                      <a:endParaRPr kumimoji="0" lang="en-US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тысячи</a:t>
                      </a:r>
                      <a:endParaRPr kumimoji="0" lang="en-US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единицы</a:t>
                      </a:r>
                      <a:endParaRPr kumimoji="0" lang="en-US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77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разряды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сот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spc="-150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сот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spc="-150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сот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spc="-150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сот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spc="-150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дес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числа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477"/>
          <p:cNvGrpSpPr>
            <a:grpSpLocks/>
          </p:cNvGrpSpPr>
          <p:nvPr/>
        </p:nvGrpSpPr>
        <p:grpSpPr bwMode="auto">
          <a:xfrm>
            <a:off x="950913" y="3763963"/>
            <a:ext cx="7240587" cy="2617787"/>
            <a:chOff x="4174" y="7202"/>
            <a:chExt cx="3420" cy="1917"/>
          </a:xfrm>
        </p:grpSpPr>
        <p:sp>
          <p:nvSpPr>
            <p:cNvPr id="4150" name="Rectangle 478"/>
            <p:cNvSpPr>
              <a:spLocks noChangeArrowheads="1"/>
            </p:cNvSpPr>
            <p:nvPr/>
          </p:nvSpPr>
          <p:spPr bwMode="auto">
            <a:xfrm>
              <a:off x="4174" y="7202"/>
              <a:ext cx="3420" cy="191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85000"/>
                </a:lnSpc>
              </a:pPr>
              <a:r>
                <a:rPr lang="ru-RU" sz="2800">
                  <a:solidFill>
                    <a:srgbClr val="000000"/>
                  </a:solidFill>
                  <a:latin typeface="Tahoma" pitchFamily="34" charset="0"/>
                </a:rPr>
                <a:t>1) разбиваем на классы</a:t>
              </a:r>
            </a:p>
            <a:p>
              <a:pPr>
                <a:lnSpc>
                  <a:spcPct val="85000"/>
                </a:lnSpc>
              </a:pPr>
              <a:endParaRPr lang="ru-RU" sz="3200">
                <a:solidFill>
                  <a:srgbClr val="000000"/>
                </a:solidFill>
                <a:latin typeface="Tahoma" pitchFamily="34" charset="0"/>
              </a:endParaRPr>
            </a:p>
            <a:p>
              <a:pPr algn="ctr">
                <a:lnSpc>
                  <a:spcPct val="85000"/>
                </a:lnSpc>
              </a:pPr>
              <a:r>
                <a:rPr lang="ru-RU" sz="3200" b="1">
                  <a:solidFill>
                    <a:srgbClr val="000000"/>
                  </a:solidFill>
                  <a:latin typeface="Tahoma" pitchFamily="34" charset="0"/>
                  <a:sym typeface="Wingdings 2" pitchFamily="18" charset="2"/>
                </a:rPr>
                <a:t></a:t>
              </a:r>
              <a:r>
                <a:rPr lang="ru-RU" sz="3200" b="1">
                  <a:latin typeface="Tahoma" pitchFamily="34" charset="0"/>
                </a:rPr>
                <a:t>’ </a:t>
              </a:r>
              <a:r>
                <a:rPr lang="ru-RU" sz="3200" b="1">
                  <a:solidFill>
                    <a:srgbClr val="FF0000"/>
                  </a:solidFill>
                  <a:latin typeface="Tahoma" pitchFamily="34" charset="0"/>
                  <a:sym typeface="Wingdings 2" pitchFamily="18" charset="2"/>
                </a:rPr>
                <a:t></a:t>
              </a:r>
              <a:r>
                <a:rPr lang="ru-RU" sz="3200" b="1">
                  <a:solidFill>
                    <a:srgbClr val="000080"/>
                  </a:solidFill>
                  <a:latin typeface="Tahoma" pitchFamily="34" charset="0"/>
                </a:rPr>
                <a:t>’</a:t>
              </a:r>
              <a:r>
                <a:rPr lang="ru-RU" sz="3200" b="1">
                  <a:latin typeface="Tahoma" pitchFamily="34" charset="0"/>
                </a:rPr>
                <a:t> </a:t>
              </a:r>
              <a:r>
                <a:rPr lang="ru-RU" sz="3200" b="1">
                  <a:solidFill>
                    <a:srgbClr val="000080"/>
                  </a:solidFill>
                  <a:latin typeface="Tahoma" pitchFamily="34" charset="0"/>
                  <a:sym typeface="Wingdings 2" pitchFamily="18" charset="2"/>
                </a:rPr>
                <a:t></a:t>
              </a:r>
              <a:r>
                <a:rPr lang="ru-RU" sz="3200" b="1" i="1">
                  <a:solidFill>
                    <a:srgbClr val="000080"/>
                  </a:solidFill>
                  <a:latin typeface="Tahoma" pitchFamily="34" charset="0"/>
                </a:rPr>
                <a:t>’</a:t>
              </a:r>
              <a:r>
                <a:rPr lang="ru-RU" sz="3200" b="1">
                  <a:latin typeface="Tahoma" pitchFamily="34" charset="0"/>
                </a:rPr>
                <a:t> </a:t>
              </a:r>
              <a:r>
                <a:rPr lang="ru-RU" sz="3200" b="1">
                  <a:solidFill>
                    <a:srgbClr val="008000"/>
                  </a:solidFill>
                  <a:latin typeface="Tahoma" pitchFamily="34" charset="0"/>
                  <a:sym typeface="Wingdings 2" pitchFamily="18" charset="2"/>
                </a:rPr>
                <a:t></a:t>
              </a:r>
              <a:endParaRPr lang="ru-RU" sz="3200" b="1">
                <a:solidFill>
                  <a:srgbClr val="008000"/>
                </a:solidFill>
                <a:latin typeface="Tahoma" pitchFamily="34" charset="0"/>
              </a:endParaRPr>
            </a:p>
            <a:p>
              <a:pPr algn="ctr">
                <a:lnSpc>
                  <a:spcPct val="85000"/>
                </a:lnSpc>
              </a:pPr>
              <a:endParaRPr lang="ru-RU" sz="3200" b="1">
                <a:latin typeface="Tahoma" pitchFamily="34" charset="0"/>
              </a:endParaRPr>
            </a:p>
            <a:p>
              <a:pPr algn="ctr">
                <a:lnSpc>
                  <a:spcPct val="85000"/>
                </a:lnSpc>
              </a:pPr>
              <a:r>
                <a:rPr lang="ru-RU" sz="2800">
                  <a:solidFill>
                    <a:srgbClr val="000000"/>
                  </a:solidFill>
                  <a:latin typeface="Tahoma" pitchFamily="34" charset="0"/>
                </a:rPr>
                <a:t>2) читаем, называя классы</a:t>
              </a:r>
            </a:p>
            <a:p>
              <a:pPr algn="ctr">
                <a:lnSpc>
                  <a:spcPct val="85000"/>
                </a:lnSpc>
              </a:pPr>
              <a:r>
                <a:rPr lang="ru-RU" sz="2800">
                  <a:solidFill>
                    <a:srgbClr val="000000"/>
                  </a:solidFill>
                  <a:latin typeface="Tahoma" pitchFamily="34" charset="0"/>
                </a:rPr>
                <a:t>миллиарды </a:t>
              </a:r>
              <a:r>
                <a:rPr lang="ru-RU" sz="2800">
                  <a:solidFill>
                    <a:srgbClr val="FF0000"/>
                  </a:solidFill>
                  <a:latin typeface="Tahoma" pitchFamily="34" charset="0"/>
                </a:rPr>
                <a:t>миллионы</a:t>
              </a:r>
              <a:r>
                <a:rPr lang="ru-RU" sz="280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2800">
                  <a:solidFill>
                    <a:srgbClr val="000080"/>
                  </a:solidFill>
                  <a:latin typeface="Tahoma" pitchFamily="34" charset="0"/>
                </a:rPr>
                <a:t>тысячи </a:t>
              </a:r>
              <a:r>
                <a:rPr lang="ru-RU" sz="2800">
                  <a:solidFill>
                    <a:srgbClr val="008000"/>
                  </a:solidFill>
                  <a:latin typeface="Tahoma" pitchFamily="34" charset="0"/>
                </a:rPr>
                <a:t>(единицы)*</a:t>
              </a:r>
              <a:endParaRPr lang="ru-RU" sz="4000">
                <a:latin typeface="Tahoma" pitchFamily="34" charset="0"/>
              </a:endParaRPr>
            </a:p>
          </p:txBody>
        </p:sp>
        <p:sp>
          <p:nvSpPr>
            <p:cNvPr id="4151" name="Line 479"/>
            <p:cNvSpPr>
              <a:spLocks noChangeShapeType="1"/>
            </p:cNvSpPr>
            <p:nvPr/>
          </p:nvSpPr>
          <p:spPr bwMode="auto">
            <a:xfrm flipH="1">
              <a:off x="4894" y="7742"/>
              <a:ext cx="16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2" name="Line 480"/>
            <p:cNvSpPr>
              <a:spLocks noChangeShapeType="1"/>
            </p:cNvSpPr>
            <p:nvPr/>
          </p:nvSpPr>
          <p:spPr bwMode="auto">
            <a:xfrm>
              <a:off x="5074" y="8282"/>
              <a:ext cx="14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4"/>
          <p:cNvSpPr>
            <a:spLocks noChangeArrowheads="1"/>
          </p:cNvSpPr>
          <p:nvPr/>
        </p:nvSpPr>
        <p:spPr bwMode="auto">
          <a:xfrm>
            <a:off x="5535613" y="373063"/>
            <a:ext cx="3398837" cy="750887"/>
          </a:xfrm>
          <a:prstGeom prst="roundRect">
            <a:avLst>
              <a:gd name="adj" fmla="val 25296"/>
            </a:avLst>
          </a:prstGeom>
          <a:solidFill>
            <a:srgbClr val="DFFFE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800000"/>
                </a:solidFill>
              </a:rPr>
              <a:t>869</a:t>
            </a:r>
            <a:r>
              <a:rPr lang="ru-RU" sz="3200" b="1">
                <a:solidFill>
                  <a:srgbClr val="800000"/>
                </a:solidFill>
              </a:rPr>
              <a:t>    </a:t>
            </a:r>
            <a:r>
              <a:rPr lang="en-US" sz="3200" b="1">
                <a:solidFill>
                  <a:srgbClr val="800000"/>
                </a:solidFill>
              </a:rPr>
              <a:t>431</a:t>
            </a:r>
            <a:r>
              <a:rPr lang="ru-RU" sz="3200" b="1">
                <a:solidFill>
                  <a:srgbClr val="800000"/>
                </a:solidFill>
              </a:rPr>
              <a:t>   </a:t>
            </a:r>
            <a:r>
              <a:rPr lang="en-US" sz="3200" b="1">
                <a:solidFill>
                  <a:srgbClr val="800000"/>
                </a:solidFill>
              </a:rPr>
              <a:t>477</a:t>
            </a:r>
            <a:endParaRPr lang="ru-RU">
              <a:solidFill>
                <a:srgbClr val="800000"/>
              </a:solidFill>
            </a:endParaRP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6630988" y="6099175"/>
            <a:ext cx="944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6148" name="AutoShape 9"/>
          <p:cNvSpPr>
            <a:spLocks noChangeArrowheads="1"/>
          </p:cNvSpPr>
          <p:nvPr/>
        </p:nvSpPr>
        <p:spPr bwMode="auto">
          <a:xfrm>
            <a:off x="1006475" y="379413"/>
            <a:ext cx="2563813" cy="420687"/>
          </a:xfrm>
          <a:prstGeom prst="flowChartProcess">
            <a:avLst/>
          </a:prstGeom>
          <a:solidFill>
            <a:srgbClr val="DFFF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>
                <a:cs typeface="Arial" charset="0"/>
              </a:rPr>
              <a:t>Сравниваю </a:t>
            </a:r>
            <a:r>
              <a:rPr lang="ru-RU" sz="2000" b="1" i="1">
                <a:cs typeface="Arial" charset="0"/>
              </a:rPr>
              <a:t>сотни</a:t>
            </a:r>
            <a:endParaRPr lang="ru-RU" sz="3200" b="1" i="1">
              <a:cs typeface="Arial" charset="0"/>
            </a:endParaRP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749300" y="1127125"/>
            <a:ext cx="2997200" cy="815975"/>
          </a:xfrm>
          <a:prstGeom prst="flowChartDecision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tIns="0" bIns="0"/>
          <a:lstStyle/>
          <a:p>
            <a:pPr algn="ctr">
              <a:lnSpc>
                <a:spcPct val="96000"/>
              </a:lnSpc>
              <a:defRPr/>
            </a:pPr>
            <a:endParaRPr lang="ru-RU">
              <a:latin typeface="Tahoma" pitchFamily="34" charset="0"/>
            </a:endParaRP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4321175" y="1933575"/>
            <a:ext cx="2963863" cy="1333500"/>
          </a:xfrm>
          <a:prstGeom prst="roundRect">
            <a:avLst>
              <a:gd name="adj" fmla="val 48019"/>
            </a:avLst>
          </a:prstGeom>
          <a:solidFill>
            <a:schemeClr val="bg1"/>
          </a:solidFill>
          <a:ln w="19050">
            <a:solidFill>
              <a:srgbClr val="005800"/>
            </a:solidFill>
            <a:miter lim="800000"/>
            <a:headEnd/>
            <a:tailEnd/>
          </a:ln>
        </p:spPr>
        <p:txBody>
          <a:bodyPr lIns="36000" tIns="36000" rIns="36000" bIns="36000" anchor="ctr">
            <a:normAutofit fontScale="92500" lnSpcReduction="20000"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5800"/>
                </a:solidFill>
              </a:rPr>
              <a:t>То число больше, где цифра разряда больше</a:t>
            </a:r>
            <a:endParaRPr lang="ru-RU" sz="3600" b="1" dirty="0">
              <a:solidFill>
                <a:srgbClr val="005800"/>
              </a:solidFill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709988" y="1560513"/>
            <a:ext cx="1025525" cy="528637"/>
            <a:chOff x="4737" y="7233"/>
            <a:chExt cx="2455" cy="593"/>
          </a:xfrm>
        </p:grpSpPr>
        <p:sp>
          <p:nvSpPr>
            <p:cNvPr id="6177" name="Line 13"/>
            <p:cNvSpPr>
              <a:spLocks noChangeShapeType="1"/>
            </p:cNvSpPr>
            <p:nvPr/>
          </p:nvSpPr>
          <p:spPr bwMode="auto">
            <a:xfrm>
              <a:off x="4737" y="7233"/>
              <a:ext cx="245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8" name="Line 14"/>
            <p:cNvSpPr>
              <a:spLocks noChangeShapeType="1"/>
            </p:cNvSpPr>
            <p:nvPr/>
          </p:nvSpPr>
          <p:spPr bwMode="auto">
            <a:xfrm flipH="1">
              <a:off x="7185" y="7236"/>
              <a:ext cx="2" cy="59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2" name="AutoShape 15"/>
          <p:cNvSpPr>
            <a:spLocks noChangeArrowheads="1"/>
          </p:cNvSpPr>
          <p:nvPr/>
        </p:nvSpPr>
        <p:spPr bwMode="auto">
          <a:xfrm>
            <a:off x="944563" y="2290763"/>
            <a:ext cx="2833687" cy="398462"/>
          </a:xfrm>
          <a:prstGeom prst="flowChartProcess">
            <a:avLst/>
          </a:prstGeom>
          <a:solidFill>
            <a:srgbClr val="DFFF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lnSpc>
                <a:spcPct val="96000"/>
              </a:lnSpc>
            </a:pPr>
            <a:r>
              <a:rPr lang="ru-RU" sz="2000" b="1">
                <a:cs typeface="Arial" charset="0"/>
              </a:rPr>
              <a:t>Сравниваю </a:t>
            </a:r>
            <a:r>
              <a:rPr lang="ru-RU" sz="2000" b="1" i="1">
                <a:cs typeface="Arial" charset="0"/>
              </a:rPr>
              <a:t>десятки</a:t>
            </a:r>
            <a:endParaRPr lang="ru-RU" sz="3200" b="1" i="1">
              <a:cs typeface="Arial" charset="0"/>
            </a:endParaRPr>
          </a:p>
        </p:txBody>
      </p:sp>
      <p:sp>
        <p:nvSpPr>
          <p:cNvPr id="7184" name="AutoShape 16"/>
          <p:cNvSpPr>
            <a:spLocks noChangeArrowheads="1"/>
          </p:cNvSpPr>
          <p:nvPr/>
        </p:nvSpPr>
        <p:spPr bwMode="auto">
          <a:xfrm>
            <a:off x="723900" y="2997200"/>
            <a:ext cx="2922588" cy="862013"/>
          </a:xfrm>
          <a:prstGeom prst="flowChartDecision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lnSpc>
                <a:spcPct val="96000"/>
              </a:lnSpc>
              <a:defRPr/>
            </a:pPr>
            <a:endParaRPr lang="ru-RU" sz="2400" b="1">
              <a:latin typeface="Arial Narrow" pitchFamily="34" charset="0"/>
            </a:endParaRPr>
          </a:p>
        </p:txBody>
      </p:sp>
      <p:sp>
        <p:nvSpPr>
          <p:cNvPr id="6154" name="AutoShape 17"/>
          <p:cNvSpPr>
            <a:spLocks noChangeArrowheads="1"/>
          </p:cNvSpPr>
          <p:nvPr/>
        </p:nvSpPr>
        <p:spPr bwMode="auto">
          <a:xfrm>
            <a:off x="900113" y="4211638"/>
            <a:ext cx="2847975" cy="409575"/>
          </a:xfrm>
          <a:prstGeom prst="flowChartProcess">
            <a:avLst/>
          </a:prstGeom>
          <a:solidFill>
            <a:srgbClr val="DFFF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2000" b="1">
                <a:cs typeface="Arial" charset="0"/>
              </a:rPr>
              <a:t>Сравниваю </a:t>
            </a:r>
            <a:r>
              <a:rPr lang="ru-RU" sz="2000" b="1" i="1">
                <a:cs typeface="Arial" charset="0"/>
              </a:rPr>
              <a:t>единицы</a:t>
            </a:r>
            <a:endParaRPr lang="ru-RU" sz="3200" b="1" i="1">
              <a:cs typeface="Arial" charset="0"/>
            </a:endParaRPr>
          </a:p>
        </p:txBody>
      </p:sp>
      <p:sp>
        <p:nvSpPr>
          <p:cNvPr id="6155" name="Line 18"/>
          <p:cNvSpPr>
            <a:spLocks noChangeShapeType="1"/>
          </p:cNvSpPr>
          <p:nvPr/>
        </p:nvSpPr>
        <p:spPr bwMode="auto">
          <a:xfrm>
            <a:off x="3663950" y="3429000"/>
            <a:ext cx="908050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6156" name="Text Box 20"/>
          <p:cNvSpPr txBox="1">
            <a:spLocks noChangeArrowheads="1"/>
          </p:cNvSpPr>
          <p:nvPr/>
        </p:nvSpPr>
        <p:spPr bwMode="auto">
          <a:xfrm>
            <a:off x="3779838" y="1195388"/>
            <a:ext cx="554037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ru-RU" sz="1600" b="1" i="1">
                <a:solidFill>
                  <a:srgbClr val="800000"/>
                </a:solidFill>
                <a:latin typeface="Tahoma" pitchFamily="34" charset="0"/>
              </a:rPr>
              <a:t>нет</a:t>
            </a:r>
            <a:endParaRPr lang="ru-RU" sz="2400" b="1" i="1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6157" name="Line 22"/>
          <p:cNvSpPr>
            <a:spLocks noChangeShapeType="1"/>
          </p:cNvSpPr>
          <p:nvPr/>
        </p:nvSpPr>
        <p:spPr bwMode="auto">
          <a:xfrm flipH="1" flipV="1">
            <a:off x="4743450" y="3121025"/>
            <a:ext cx="6350" cy="22034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58" name="Rectangle 24"/>
          <p:cNvSpPr>
            <a:spLocks noChangeArrowheads="1"/>
          </p:cNvSpPr>
          <p:nvPr/>
        </p:nvSpPr>
        <p:spPr bwMode="auto">
          <a:xfrm>
            <a:off x="1379538" y="3163888"/>
            <a:ext cx="1738312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/>
              <a:t>Цифры одинаковые?</a:t>
            </a:r>
          </a:p>
        </p:txBody>
      </p:sp>
      <p:sp>
        <p:nvSpPr>
          <p:cNvPr id="6159" name="Rectangle 26"/>
          <p:cNvSpPr>
            <a:spLocks noChangeArrowheads="1"/>
          </p:cNvSpPr>
          <p:nvPr/>
        </p:nvSpPr>
        <p:spPr bwMode="auto">
          <a:xfrm>
            <a:off x="1384300" y="1241425"/>
            <a:ext cx="17478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/>
              <a:t>Цифр</a:t>
            </a:r>
            <a:r>
              <a:rPr lang="ru-RU" b="1">
                <a:latin typeface="Tahora" pitchFamily="34" charset="0"/>
              </a:rPr>
              <a:t>ы </a:t>
            </a:r>
            <a:r>
              <a:rPr lang="ru-RU" b="1"/>
              <a:t>одинаковые</a:t>
            </a:r>
            <a:r>
              <a:rPr lang="ru-RU" b="1">
                <a:latin typeface="Tahora" pitchFamily="34" charset="0"/>
              </a:rPr>
              <a:t>?</a:t>
            </a: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739775" y="4900613"/>
            <a:ext cx="2922588" cy="862012"/>
          </a:xfrm>
          <a:prstGeom prst="flowChartDecision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lnSpc>
                <a:spcPct val="96000"/>
              </a:lnSpc>
              <a:defRPr/>
            </a:pPr>
            <a:endParaRPr lang="ru-RU" sz="2400" b="1">
              <a:latin typeface="Arial Narrow" pitchFamily="34" charset="0"/>
            </a:endParaRPr>
          </a:p>
        </p:txBody>
      </p:sp>
      <p:sp>
        <p:nvSpPr>
          <p:cNvPr id="6161" name="Rectangle 28"/>
          <p:cNvSpPr>
            <a:spLocks noChangeArrowheads="1"/>
          </p:cNvSpPr>
          <p:nvPr/>
        </p:nvSpPr>
        <p:spPr bwMode="auto">
          <a:xfrm>
            <a:off x="1338263" y="5057775"/>
            <a:ext cx="1738312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/>
              <a:t>Цифры одинаковые?</a:t>
            </a:r>
          </a:p>
        </p:txBody>
      </p:sp>
      <p:sp>
        <p:nvSpPr>
          <p:cNvPr id="6162" name="Text Box 29"/>
          <p:cNvSpPr txBox="1">
            <a:spLocks noChangeArrowheads="1"/>
          </p:cNvSpPr>
          <p:nvPr/>
        </p:nvSpPr>
        <p:spPr bwMode="auto">
          <a:xfrm>
            <a:off x="3763963" y="3106738"/>
            <a:ext cx="554037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ru-RU" sz="1600" b="1" i="1">
                <a:solidFill>
                  <a:srgbClr val="800000"/>
                </a:solidFill>
                <a:latin typeface="Tahoma" pitchFamily="34" charset="0"/>
              </a:rPr>
              <a:t>нет</a:t>
            </a:r>
            <a:endParaRPr lang="ru-RU" sz="2400" b="1" i="1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6163" name="Line 30"/>
          <p:cNvSpPr>
            <a:spLocks noChangeShapeType="1"/>
          </p:cNvSpPr>
          <p:nvPr/>
        </p:nvSpPr>
        <p:spPr bwMode="auto">
          <a:xfrm>
            <a:off x="3665538" y="5335588"/>
            <a:ext cx="1079500" cy="95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4" name="Text Box 31"/>
          <p:cNvSpPr txBox="1">
            <a:spLocks noChangeArrowheads="1"/>
          </p:cNvSpPr>
          <p:nvPr/>
        </p:nvSpPr>
        <p:spPr bwMode="auto">
          <a:xfrm>
            <a:off x="3608388" y="4948238"/>
            <a:ext cx="601662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ru-RU" sz="1600" b="1" i="1">
                <a:solidFill>
                  <a:srgbClr val="800000"/>
                </a:solidFill>
                <a:latin typeface="Tahoma" pitchFamily="34" charset="0"/>
              </a:rPr>
              <a:t>нет</a:t>
            </a:r>
            <a:endParaRPr lang="ru-RU" sz="2400" b="1" i="1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6165" name="Line 32"/>
          <p:cNvSpPr>
            <a:spLocks noChangeShapeType="1"/>
          </p:cNvSpPr>
          <p:nvPr/>
        </p:nvSpPr>
        <p:spPr bwMode="auto">
          <a:xfrm flipH="1" flipV="1">
            <a:off x="4572000" y="3122613"/>
            <a:ext cx="6350" cy="3063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66" name="Line 33"/>
          <p:cNvSpPr>
            <a:spLocks noChangeShapeType="1"/>
          </p:cNvSpPr>
          <p:nvPr/>
        </p:nvSpPr>
        <p:spPr bwMode="auto">
          <a:xfrm rot="10800000" flipH="1" flipV="1">
            <a:off x="2197100" y="5762625"/>
            <a:ext cx="6350" cy="4460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67" name="Line 34"/>
          <p:cNvSpPr>
            <a:spLocks noChangeShapeType="1"/>
          </p:cNvSpPr>
          <p:nvPr/>
        </p:nvSpPr>
        <p:spPr bwMode="auto">
          <a:xfrm rot="10800000" flipH="1" flipV="1">
            <a:off x="2227263" y="4584700"/>
            <a:ext cx="0" cy="3254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68" name="Line 35"/>
          <p:cNvSpPr>
            <a:spLocks noChangeShapeType="1"/>
          </p:cNvSpPr>
          <p:nvPr/>
        </p:nvSpPr>
        <p:spPr bwMode="auto">
          <a:xfrm rot="10800000" flipH="1" flipV="1">
            <a:off x="2190750" y="3871913"/>
            <a:ext cx="0" cy="325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69" name="Line 36"/>
          <p:cNvSpPr>
            <a:spLocks noChangeShapeType="1"/>
          </p:cNvSpPr>
          <p:nvPr/>
        </p:nvSpPr>
        <p:spPr bwMode="auto">
          <a:xfrm rot="10800000" flipH="1" flipV="1">
            <a:off x="2195513" y="2662238"/>
            <a:ext cx="0" cy="325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70" name="Line 37"/>
          <p:cNvSpPr>
            <a:spLocks noChangeShapeType="1"/>
          </p:cNvSpPr>
          <p:nvPr/>
        </p:nvSpPr>
        <p:spPr bwMode="auto">
          <a:xfrm rot="10800000" flipH="1" flipV="1">
            <a:off x="2243138" y="1962150"/>
            <a:ext cx="0" cy="3254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71" name="Line 38"/>
          <p:cNvSpPr>
            <a:spLocks noChangeShapeType="1"/>
          </p:cNvSpPr>
          <p:nvPr/>
        </p:nvSpPr>
        <p:spPr bwMode="auto">
          <a:xfrm rot="10800000" flipH="1" flipV="1">
            <a:off x="2247900" y="795338"/>
            <a:ext cx="0" cy="325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6172" name="Text Box 39"/>
          <p:cNvSpPr txBox="1">
            <a:spLocks noChangeArrowheads="1"/>
          </p:cNvSpPr>
          <p:nvPr/>
        </p:nvSpPr>
        <p:spPr bwMode="auto">
          <a:xfrm>
            <a:off x="2362200" y="1863725"/>
            <a:ext cx="4921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ru-RU" sz="1600" b="1" i="1">
                <a:solidFill>
                  <a:srgbClr val="800000"/>
                </a:solidFill>
                <a:latin typeface="Tahoma" pitchFamily="34" charset="0"/>
              </a:rPr>
              <a:t>да</a:t>
            </a:r>
            <a:endParaRPr lang="ru-RU" sz="2400" b="1" i="1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6173" name="Text Box 40"/>
          <p:cNvSpPr txBox="1">
            <a:spLocks noChangeArrowheads="1"/>
          </p:cNvSpPr>
          <p:nvPr/>
        </p:nvSpPr>
        <p:spPr bwMode="auto">
          <a:xfrm>
            <a:off x="2306638" y="3808413"/>
            <a:ext cx="4921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ru-RU" sz="1600" b="1" i="1">
                <a:solidFill>
                  <a:srgbClr val="800000"/>
                </a:solidFill>
                <a:latin typeface="Tahoma" pitchFamily="34" charset="0"/>
              </a:rPr>
              <a:t>да</a:t>
            </a:r>
            <a:endParaRPr lang="ru-RU" sz="2400" b="1" i="1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6174" name="Text Box 41"/>
          <p:cNvSpPr txBox="1">
            <a:spLocks noChangeArrowheads="1"/>
          </p:cNvSpPr>
          <p:nvPr/>
        </p:nvSpPr>
        <p:spPr bwMode="auto">
          <a:xfrm>
            <a:off x="2259013" y="5784850"/>
            <a:ext cx="4921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ru-RU" sz="1600" b="1" i="1">
                <a:solidFill>
                  <a:srgbClr val="800000"/>
                </a:solidFill>
                <a:latin typeface="Tahoma" pitchFamily="34" charset="0"/>
              </a:rPr>
              <a:t>да</a:t>
            </a:r>
            <a:endParaRPr lang="ru-RU" sz="2400" b="1" i="1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5800725" y="4408488"/>
            <a:ext cx="2924175" cy="1931987"/>
          </a:xfrm>
          <a:prstGeom prst="round2DiagRect">
            <a:avLst>
              <a:gd name="adj1" fmla="val 50000"/>
              <a:gd name="adj2" fmla="val 16297"/>
            </a:avLst>
          </a:prstGeom>
          <a:solidFill>
            <a:srgbClr val="FFE7FF"/>
          </a:solidFill>
          <a:ln w="19050">
            <a:solidFill>
              <a:srgbClr val="80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ru-RU" sz="2800" dirty="0">
                <a:solidFill>
                  <a:srgbClr val="800000"/>
                </a:solidFill>
                <a:latin typeface="Tahoma" pitchFamily="34" charset="0"/>
                <a:sym typeface="Wingdings 2" pitchFamily="18" charset="2"/>
              </a:rPr>
              <a:t></a:t>
            </a:r>
            <a:r>
              <a:rPr lang="ru-RU" sz="2800" dirty="0">
                <a:solidFill>
                  <a:srgbClr val="800000"/>
                </a:solidFill>
                <a:latin typeface="Tahoma" pitchFamily="34" charset="0"/>
              </a:rPr>
              <a:t> &lt; </a:t>
            </a:r>
            <a:r>
              <a:rPr lang="ru-RU" sz="2800" dirty="0">
                <a:solidFill>
                  <a:srgbClr val="800000"/>
                </a:solidFill>
                <a:latin typeface="Tahoma" pitchFamily="34" charset="0"/>
                <a:sym typeface="Wingdings 2" pitchFamily="18" charset="2"/>
              </a:rPr>
              <a:t></a:t>
            </a:r>
            <a:endParaRPr lang="ru-RU" sz="2800" dirty="0">
              <a:solidFill>
                <a:srgbClr val="8000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ru-RU" sz="2800" dirty="0">
                <a:solidFill>
                  <a:srgbClr val="800000"/>
                </a:solidFill>
                <a:latin typeface="Tahoma" pitchFamily="34" charset="0"/>
                <a:sym typeface="Wingdings 2" pitchFamily="18" charset="2"/>
              </a:rPr>
              <a:t>   </a:t>
            </a:r>
            <a:r>
              <a:rPr lang="ru-RU" sz="2800" dirty="0">
                <a:solidFill>
                  <a:srgbClr val="800000"/>
                </a:solidFill>
                <a:latin typeface="Tahoma" pitchFamily="34" charset="0"/>
              </a:rPr>
              <a:t> &lt; </a:t>
            </a:r>
            <a:r>
              <a:rPr lang="ru-RU" sz="2800" dirty="0">
                <a:solidFill>
                  <a:srgbClr val="800000"/>
                </a:solidFill>
                <a:latin typeface="Tahoma" pitchFamily="34" charset="0"/>
                <a:sym typeface="Wingdings 2" pitchFamily="18" charset="2"/>
              </a:rPr>
              <a:t></a:t>
            </a:r>
            <a:endParaRPr lang="ru-RU" sz="2800" dirty="0">
              <a:solidFill>
                <a:srgbClr val="800000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ru-RU" sz="2800" dirty="0">
                <a:solidFill>
                  <a:srgbClr val="800000"/>
                </a:solidFill>
                <a:latin typeface="Tahoma" pitchFamily="34" charset="0"/>
                <a:sym typeface="Wingdings 2" pitchFamily="18" charset="2"/>
              </a:rPr>
              <a:t></a:t>
            </a:r>
            <a:r>
              <a:rPr lang="ru-RU" sz="2800" dirty="0">
                <a:solidFill>
                  <a:srgbClr val="800000"/>
                </a:solidFill>
                <a:latin typeface="Tahoma" pitchFamily="34" charset="0"/>
              </a:rPr>
              <a:t> &lt; </a:t>
            </a:r>
            <a:r>
              <a:rPr lang="ru-RU" sz="2800" dirty="0">
                <a:solidFill>
                  <a:srgbClr val="800000"/>
                </a:solidFill>
                <a:latin typeface="Tahoma" pitchFamily="34" charset="0"/>
                <a:sym typeface="Wingdings 2" pitchFamily="18" charset="2"/>
              </a:rPr>
              <a:t></a:t>
            </a:r>
            <a:endParaRPr lang="ru-RU" sz="4000" dirty="0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39" name="AutoShape 11"/>
          <p:cNvSpPr>
            <a:spLocks noChangeArrowheads="1"/>
          </p:cNvSpPr>
          <p:nvPr/>
        </p:nvSpPr>
        <p:spPr bwMode="auto">
          <a:xfrm>
            <a:off x="876300" y="6256338"/>
            <a:ext cx="2736850" cy="6016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rgbClr val="005800"/>
            </a:solidFill>
            <a:miter lim="800000"/>
            <a:headEnd/>
            <a:tailEnd/>
          </a:ln>
        </p:spPr>
        <p:txBody>
          <a:bodyPr lIns="36000" tIns="36000" rIns="36000" bIns="36000" anchor="ctr">
            <a:normAutofit lnSpcReduction="10000"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5800"/>
                </a:solidFill>
              </a:rPr>
              <a:t>Числа равны</a:t>
            </a:r>
            <a:endParaRPr lang="ru-RU" sz="3600" b="1" dirty="0">
              <a:solidFill>
                <a:srgbClr val="0058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431800"/>
            <a:ext cx="8343900" cy="5064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ru-RU" sz="4800" b="0" smtClean="0">
              <a:solidFill>
                <a:srgbClr val="006666"/>
              </a:solidFill>
              <a:latin typeface="Comic Sans MS" pitchFamily="66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303338" y="444500"/>
            <a:ext cx="3268662" cy="571500"/>
          </a:xfrm>
          <a:prstGeom prst="rect">
            <a:avLst/>
          </a:prstGeom>
          <a:solidFill>
            <a:srgbClr val="DFFFD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</a:pPr>
            <a:r>
              <a:rPr lang="ru-RU" sz="2000" b="1"/>
              <a:t>Разбить многозначные числа на классы</a:t>
            </a:r>
            <a:endParaRPr lang="ru-RU" sz="1000" b="1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233488" y="1455738"/>
            <a:ext cx="3338512" cy="1001712"/>
            <a:chOff x="777" y="917"/>
            <a:chExt cx="2103" cy="631"/>
          </a:xfrm>
        </p:grpSpPr>
        <p:sp>
          <p:nvSpPr>
            <p:cNvPr id="9244" name="AutoShape 11"/>
            <p:cNvSpPr>
              <a:spLocks noChangeArrowheads="1"/>
            </p:cNvSpPr>
            <p:nvPr/>
          </p:nvSpPr>
          <p:spPr bwMode="auto">
            <a:xfrm>
              <a:off x="777" y="917"/>
              <a:ext cx="2103" cy="631"/>
            </a:xfrm>
            <a:prstGeom prst="diamond">
              <a:avLst/>
            </a:prstGeom>
            <a:solidFill>
              <a:srgbClr val="FFE7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>
                <a:lnSpc>
                  <a:spcPct val="80000"/>
                </a:lnSpc>
              </a:pPr>
              <a:endParaRPr lang="ru-RU" sz="2000">
                <a:latin typeface="Tahoma" pitchFamily="34" charset="0"/>
              </a:endParaRPr>
            </a:p>
          </p:txBody>
        </p:sp>
        <p:sp>
          <p:nvSpPr>
            <p:cNvPr id="9245" name="Rectangle 14"/>
            <p:cNvSpPr>
              <a:spLocks noChangeArrowheads="1"/>
            </p:cNvSpPr>
            <p:nvPr/>
          </p:nvSpPr>
          <p:spPr bwMode="auto">
            <a:xfrm>
              <a:off x="990" y="1076"/>
              <a:ext cx="1733" cy="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sz="2000" b="1"/>
                <a:t>Количество</a:t>
              </a:r>
              <a:r>
                <a:rPr lang="ru-RU" b="1"/>
                <a:t> цифр одинаковое?</a:t>
              </a:r>
            </a:p>
          </p:txBody>
        </p:sp>
      </p:grp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2916238" y="1031875"/>
            <a:ext cx="4762" cy="4476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4494213" y="3852863"/>
            <a:ext cx="4352925" cy="1176337"/>
            <a:chOff x="2831" y="2427"/>
            <a:chExt cx="2742" cy="741"/>
          </a:xfrm>
        </p:grpSpPr>
        <p:sp>
          <p:nvSpPr>
            <p:cNvPr id="9241" name="Text Box 4"/>
            <p:cNvSpPr>
              <a:spLocks noChangeArrowheads="1"/>
            </p:cNvSpPr>
            <p:nvPr/>
          </p:nvSpPr>
          <p:spPr bwMode="auto">
            <a:xfrm>
              <a:off x="3456" y="2427"/>
              <a:ext cx="2117" cy="741"/>
            </a:xfrm>
            <a:prstGeom prst="roundRect">
              <a:avLst>
                <a:gd name="adj" fmla="val 40718"/>
              </a:avLst>
            </a:prstGeom>
            <a:solidFill>
              <a:srgbClr val="FFFF99"/>
            </a:solidFill>
            <a:ln w="19050">
              <a:solidFill>
                <a:srgbClr val="003A00"/>
              </a:solidFill>
              <a:miter lim="800000"/>
              <a:headEnd/>
              <a:tailEnd/>
            </a:ln>
          </p:spPr>
          <p:txBody>
            <a:bodyPr lIns="72000" tIns="108000" rIns="72000" bIns="108000" anchor="ctr"/>
            <a:lstStyle/>
            <a:p>
              <a:pPr algn="ctr">
                <a:lnSpc>
                  <a:spcPts val="2200"/>
                </a:lnSpc>
              </a:pPr>
              <a:r>
                <a:rPr lang="ru-RU" sz="2000" b="1">
                  <a:solidFill>
                    <a:srgbClr val="003A00"/>
                  </a:solidFill>
                  <a:cs typeface="Arial" charset="0"/>
                </a:rPr>
                <a:t>То число больше,</a:t>
              </a:r>
              <a:r>
                <a:rPr lang="ru-RU" sz="2800" b="1">
                  <a:solidFill>
                    <a:srgbClr val="003A00"/>
                  </a:solidFill>
                  <a:cs typeface="Arial" charset="0"/>
                </a:rPr>
                <a:t> </a:t>
              </a:r>
              <a:r>
                <a:rPr lang="ru-RU" sz="2000" b="1">
                  <a:solidFill>
                    <a:srgbClr val="003A00"/>
                  </a:solidFill>
                  <a:cs typeface="Arial" charset="0"/>
                </a:rPr>
                <a:t>у которого первая несовпадающая цифра слева больше</a:t>
              </a:r>
            </a:p>
          </p:txBody>
        </p:sp>
        <p:sp>
          <p:nvSpPr>
            <p:cNvPr id="26637" name="Text Box 13"/>
            <p:cNvSpPr txBox="1">
              <a:spLocks noChangeArrowheads="1"/>
            </p:cNvSpPr>
            <p:nvPr/>
          </p:nvSpPr>
          <p:spPr bwMode="auto">
            <a:xfrm>
              <a:off x="3057" y="2495"/>
              <a:ext cx="375" cy="2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normAutofit fontScale="92500" lnSpcReduction="20000"/>
            </a:bodyPr>
            <a:lstStyle/>
            <a:p>
              <a:pPr algn="r">
                <a:defRPr/>
              </a:pPr>
              <a:r>
                <a:rPr lang="ru-RU" b="1" i="1" dirty="0">
                  <a:solidFill>
                    <a:srgbClr val="8E0000"/>
                  </a:solidFill>
                  <a:latin typeface="Tahoma" pitchFamily="34" charset="0"/>
                </a:rPr>
                <a:t>нет</a:t>
              </a:r>
              <a:endParaRPr lang="ru-RU" sz="2800" b="1" i="1" dirty="0">
                <a:solidFill>
                  <a:srgbClr val="8E0000"/>
                </a:solidFill>
                <a:latin typeface="Tahoma" pitchFamily="34" charset="0"/>
              </a:endParaRPr>
            </a:p>
          </p:txBody>
        </p:sp>
        <p:sp>
          <p:nvSpPr>
            <p:cNvPr id="9243" name="Line 19"/>
            <p:cNvSpPr>
              <a:spLocks noChangeShapeType="1"/>
            </p:cNvSpPr>
            <p:nvPr/>
          </p:nvSpPr>
          <p:spPr bwMode="auto">
            <a:xfrm flipV="1">
              <a:off x="2831" y="2780"/>
              <a:ext cx="604" cy="2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4572000" y="1376363"/>
            <a:ext cx="3929063" cy="966787"/>
            <a:chOff x="2880" y="867"/>
            <a:chExt cx="2475" cy="609"/>
          </a:xfrm>
        </p:grpSpPr>
        <p:sp>
          <p:nvSpPr>
            <p:cNvPr id="9237" name="Text Box 12"/>
            <p:cNvSpPr>
              <a:spLocks noChangeArrowheads="1"/>
            </p:cNvSpPr>
            <p:nvPr/>
          </p:nvSpPr>
          <p:spPr bwMode="auto">
            <a:xfrm>
              <a:off x="3533" y="867"/>
              <a:ext cx="1822" cy="609"/>
            </a:xfrm>
            <a:prstGeom prst="roundRect">
              <a:avLst>
                <a:gd name="adj" fmla="val 39787"/>
              </a:avLst>
            </a:prstGeom>
            <a:solidFill>
              <a:srgbClr val="FFFF99"/>
            </a:solidFill>
            <a:ln w="19050">
              <a:solidFill>
                <a:srgbClr val="0058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5000"/>
                </a:lnSpc>
              </a:pPr>
              <a:r>
                <a:rPr lang="ru-RU" sz="2000" b="1">
                  <a:solidFill>
                    <a:srgbClr val="005800"/>
                  </a:solidFill>
                </a:rPr>
                <a:t>То число больше, где количество цифр больше</a:t>
              </a:r>
              <a:endParaRPr lang="ru-RU" sz="4000" b="1">
                <a:solidFill>
                  <a:srgbClr val="005800"/>
                </a:solidFill>
              </a:endParaRPr>
            </a:p>
          </p:txBody>
        </p:sp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880" y="939"/>
              <a:ext cx="656" cy="323"/>
              <a:chOff x="2880" y="939"/>
              <a:chExt cx="656" cy="323"/>
            </a:xfrm>
          </p:grpSpPr>
          <p:sp>
            <p:nvSpPr>
              <p:cNvPr id="9239" name="Line 18"/>
              <p:cNvSpPr>
                <a:spLocks noChangeShapeType="1"/>
              </p:cNvSpPr>
              <p:nvPr/>
            </p:nvSpPr>
            <p:spPr bwMode="auto">
              <a:xfrm>
                <a:off x="2880" y="1233"/>
                <a:ext cx="656" cy="29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stealth" w="med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4" name="Text Box 20"/>
              <p:cNvSpPr txBox="1">
                <a:spLocks noChangeArrowheads="1"/>
              </p:cNvSpPr>
              <p:nvPr/>
            </p:nvSpPr>
            <p:spPr bwMode="auto">
              <a:xfrm>
                <a:off x="3010" y="939"/>
                <a:ext cx="436" cy="1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ctr">
                <a:normAutofit/>
              </a:bodyPr>
              <a:lstStyle/>
              <a:p>
                <a:pPr algn="r">
                  <a:defRPr/>
                </a:pPr>
                <a:r>
                  <a:rPr lang="ru-RU" b="1" i="1" dirty="0">
                    <a:solidFill>
                      <a:srgbClr val="8E0000"/>
                    </a:solidFill>
                    <a:latin typeface="Tahoma" pitchFamily="34" charset="0"/>
                  </a:rPr>
                  <a:t>нет</a:t>
                </a:r>
                <a:endParaRPr lang="ru-RU" sz="2800" b="1" i="1" dirty="0">
                  <a:solidFill>
                    <a:srgbClr val="8E0000"/>
                  </a:solidFill>
                  <a:latin typeface="Tahoma" pitchFamily="34" charset="0"/>
                </a:endParaRPr>
              </a:p>
            </p:txBody>
          </p:sp>
        </p:grp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1223963" y="2419350"/>
            <a:ext cx="3348037" cy="1211263"/>
            <a:chOff x="771" y="1524"/>
            <a:chExt cx="2109" cy="763"/>
          </a:xfrm>
        </p:grpSpPr>
        <p:sp>
          <p:nvSpPr>
            <p:cNvPr id="9234" name="Text Box 8"/>
            <p:cNvSpPr txBox="1">
              <a:spLocks noChangeArrowheads="1"/>
            </p:cNvSpPr>
            <p:nvPr/>
          </p:nvSpPr>
          <p:spPr bwMode="auto">
            <a:xfrm>
              <a:off x="771" y="1803"/>
              <a:ext cx="2109" cy="484"/>
            </a:xfrm>
            <a:prstGeom prst="rect">
              <a:avLst/>
            </a:prstGeom>
            <a:solidFill>
              <a:srgbClr val="DFFFD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5000"/>
                </a:lnSpc>
              </a:pPr>
              <a:r>
                <a:rPr lang="ru-RU" sz="2000">
                  <a:latin typeface="Times New Roman" pitchFamily="18" charset="0"/>
                </a:rPr>
                <a:t> </a:t>
              </a:r>
              <a:r>
                <a:rPr lang="ru-RU" sz="2000" b="1"/>
                <a:t>Сравнить, начиная слева, цифры </a:t>
              </a:r>
              <a:r>
                <a:rPr lang="ru-RU" sz="2000" b="1" i="1"/>
                <a:t>одинаковых</a:t>
              </a:r>
              <a:r>
                <a:rPr lang="ru-RU" sz="2000" b="1"/>
                <a:t> разрядов</a:t>
              </a:r>
              <a:endParaRPr lang="ru-RU" sz="4000" b="1"/>
            </a:p>
          </p:txBody>
        </p:sp>
        <p:sp>
          <p:nvSpPr>
            <p:cNvPr id="9235" name="Line 16"/>
            <p:cNvSpPr>
              <a:spLocks noChangeShapeType="1"/>
            </p:cNvSpPr>
            <p:nvPr/>
          </p:nvSpPr>
          <p:spPr bwMode="auto">
            <a:xfrm flipH="1">
              <a:off x="1833" y="1545"/>
              <a:ext cx="3" cy="26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5" name="Text Box 21"/>
            <p:cNvSpPr txBox="1">
              <a:spLocks noChangeArrowheads="1"/>
            </p:cNvSpPr>
            <p:nvPr/>
          </p:nvSpPr>
          <p:spPr bwMode="auto">
            <a:xfrm>
              <a:off x="1916" y="1524"/>
              <a:ext cx="303" cy="2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normAutofit fontScale="92500" lnSpcReduction="20000"/>
            </a:bodyPr>
            <a:lstStyle/>
            <a:p>
              <a:pPr algn="r">
                <a:defRPr/>
              </a:pPr>
              <a:r>
                <a:rPr lang="ru-RU" b="1" i="1" dirty="0">
                  <a:solidFill>
                    <a:srgbClr val="8E0000"/>
                  </a:solidFill>
                  <a:latin typeface="Tahoma" pitchFamily="34" charset="0"/>
                </a:rPr>
                <a:t>да</a:t>
              </a:r>
              <a:endParaRPr lang="ru-RU" sz="2800" b="1" i="1" dirty="0">
                <a:solidFill>
                  <a:srgbClr val="8E0000"/>
                </a:solidFill>
                <a:latin typeface="Tahoma" pitchFamily="34" charset="0"/>
              </a:endParaRP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1493838" y="4884738"/>
            <a:ext cx="2743200" cy="777875"/>
            <a:chOff x="941" y="3077"/>
            <a:chExt cx="1728" cy="490"/>
          </a:xfrm>
        </p:grpSpPr>
        <p:sp>
          <p:nvSpPr>
            <p:cNvPr id="9231" name="Text Box 6"/>
            <p:cNvSpPr>
              <a:spLocks noChangeArrowheads="1"/>
            </p:cNvSpPr>
            <p:nvPr/>
          </p:nvSpPr>
          <p:spPr bwMode="auto">
            <a:xfrm>
              <a:off x="941" y="3364"/>
              <a:ext cx="1728" cy="203"/>
            </a:xfrm>
            <a:prstGeom prst="roundRect">
              <a:avLst>
                <a:gd name="adj" fmla="val 40310"/>
              </a:avLst>
            </a:prstGeom>
            <a:solidFill>
              <a:srgbClr val="FFFF99"/>
            </a:solidFill>
            <a:ln w="12700">
              <a:solidFill>
                <a:srgbClr val="003A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2000" b="1">
                  <a:solidFill>
                    <a:srgbClr val="003A00"/>
                  </a:solidFill>
                </a:rPr>
                <a:t>Числа</a:t>
              </a:r>
              <a:r>
                <a:rPr lang="ru-RU" sz="2000" b="1">
                  <a:solidFill>
                    <a:srgbClr val="003A00"/>
                  </a:solidFill>
                  <a:latin typeface="Comic Sans MS" pitchFamily="66" charset="0"/>
                </a:rPr>
                <a:t> </a:t>
              </a:r>
              <a:r>
                <a:rPr lang="ru-RU" sz="2000" b="1">
                  <a:solidFill>
                    <a:srgbClr val="003A00"/>
                  </a:solidFill>
                </a:rPr>
                <a:t>равны</a:t>
              </a:r>
              <a:endParaRPr lang="ru-RU" sz="4000" b="1">
                <a:solidFill>
                  <a:srgbClr val="003A00"/>
                </a:solidFill>
              </a:endParaRPr>
            </a:p>
          </p:txBody>
        </p:sp>
        <p:sp>
          <p:nvSpPr>
            <p:cNvPr id="9232" name="Line 17"/>
            <p:cNvSpPr>
              <a:spLocks noChangeShapeType="1"/>
            </p:cNvSpPr>
            <p:nvPr/>
          </p:nvSpPr>
          <p:spPr bwMode="auto">
            <a:xfrm>
              <a:off x="1814" y="3113"/>
              <a:ext cx="5" cy="24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6" name="Text Box 22"/>
            <p:cNvSpPr txBox="1">
              <a:spLocks noChangeArrowheads="1"/>
            </p:cNvSpPr>
            <p:nvPr/>
          </p:nvSpPr>
          <p:spPr bwMode="auto">
            <a:xfrm>
              <a:off x="1895" y="3077"/>
              <a:ext cx="345" cy="2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normAutofit fontScale="92500" lnSpcReduction="20000"/>
            </a:bodyPr>
            <a:lstStyle/>
            <a:p>
              <a:pPr algn="r">
                <a:defRPr/>
              </a:pPr>
              <a:r>
                <a:rPr lang="ru-RU" b="1" i="1" dirty="0">
                  <a:solidFill>
                    <a:srgbClr val="8E0000"/>
                  </a:solidFill>
                  <a:latin typeface="Tahoma" pitchFamily="34" charset="0"/>
                </a:rPr>
                <a:t>да</a:t>
              </a:r>
              <a:endParaRPr lang="ru-RU" sz="2800" b="1" i="1" dirty="0">
                <a:solidFill>
                  <a:srgbClr val="8E0000"/>
                </a:solidFill>
                <a:latin typeface="Tahoma" pitchFamily="34" charset="0"/>
              </a:endParaRP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1270000" y="3630613"/>
            <a:ext cx="3222625" cy="1301750"/>
            <a:chOff x="800" y="2287"/>
            <a:chExt cx="2030" cy="820"/>
          </a:xfrm>
        </p:grpSpPr>
        <p:sp>
          <p:nvSpPr>
            <p:cNvPr id="9228" name="AutoShape 5"/>
            <p:cNvSpPr>
              <a:spLocks noChangeArrowheads="1"/>
            </p:cNvSpPr>
            <p:nvPr/>
          </p:nvSpPr>
          <p:spPr bwMode="auto">
            <a:xfrm>
              <a:off x="800" y="2514"/>
              <a:ext cx="2030" cy="593"/>
            </a:xfrm>
            <a:prstGeom prst="diamond">
              <a:avLst/>
            </a:prstGeom>
            <a:solidFill>
              <a:srgbClr val="FFD9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>
                <a:lnSpc>
                  <a:spcPct val="85000"/>
                </a:lnSpc>
              </a:pPr>
              <a:endParaRPr lang="ru-RU" sz="4000" b="1"/>
            </a:p>
          </p:txBody>
        </p:sp>
        <p:sp>
          <p:nvSpPr>
            <p:cNvPr id="9229" name="Line 9"/>
            <p:cNvSpPr>
              <a:spLocks noChangeShapeType="1"/>
            </p:cNvSpPr>
            <p:nvPr/>
          </p:nvSpPr>
          <p:spPr bwMode="auto">
            <a:xfrm>
              <a:off x="1810" y="2287"/>
              <a:ext cx="0" cy="22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Rectangle 23"/>
            <p:cNvSpPr>
              <a:spLocks noChangeArrowheads="1"/>
            </p:cNvSpPr>
            <p:nvPr/>
          </p:nvSpPr>
          <p:spPr bwMode="auto">
            <a:xfrm>
              <a:off x="1215" y="2589"/>
              <a:ext cx="119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b="1"/>
                <a:t>Все цифры </a:t>
              </a:r>
            </a:p>
            <a:p>
              <a:pPr algn="ctr"/>
              <a:r>
                <a:rPr lang="ru-RU" b="1"/>
                <a:t>одинаковые?</a:t>
              </a:r>
            </a:p>
          </p:txBody>
        </p:sp>
      </p:grp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1858963" y="5883275"/>
            <a:ext cx="6835775" cy="762000"/>
          </a:xfrm>
          <a:prstGeom prst="rect">
            <a:avLst/>
          </a:prstGeom>
          <a:solidFill>
            <a:srgbClr val="D1FFE8"/>
          </a:solidFill>
          <a:ln w="38100" cmpd="dbl">
            <a:solidFill>
              <a:srgbClr val="16442D"/>
            </a:solidFill>
            <a:miter lim="800000"/>
            <a:headEnd/>
            <a:tailEnd/>
          </a:ln>
          <a:effectLst>
            <a:outerShdw dist="71842" dir="2700000" algn="ctr" rotWithShape="0">
              <a:schemeClr val="tx2"/>
            </a:outerShdw>
          </a:effectLst>
        </p:spPr>
        <p:txBody>
          <a:bodyPr lIns="108000" tIns="72000" rIns="108000" bIns="72000" anchor="ctr"/>
          <a:lstStyle/>
          <a:p>
            <a:pPr algn="ctr">
              <a:defRPr/>
            </a:pPr>
            <a:r>
              <a:rPr lang="en-US" sz="3600" u="sng" dirty="0"/>
              <a:t>a</a:t>
            </a:r>
            <a:r>
              <a:rPr lang="en-US" sz="3600" dirty="0"/>
              <a:t> </a:t>
            </a:r>
            <a:r>
              <a:rPr lang="en-US" sz="3600" u="sng" dirty="0"/>
              <a:t>b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36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>
                <a:solidFill>
                  <a:srgbClr val="000080"/>
                </a:solidFill>
                <a:sym typeface="Wingdings 2" pitchFamily="18" charset="2"/>
              </a:rPr>
              <a:t></a:t>
            </a:r>
            <a:r>
              <a:rPr lang="en-US" sz="2800" b="1" dirty="0">
                <a:solidFill>
                  <a:srgbClr val="000080"/>
                </a:solidFill>
                <a:sym typeface="Wingdings 2" pitchFamily="18" charset="2"/>
              </a:rPr>
              <a:t> </a:t>
            </a:r>
            <a:r>
              <a:rPr lang="en-US" sz="3600" dirty="0">
                <a:sym typeface="Wingdings 2" pitchFamily="18" charset="2"/>
              </a:rPr>
              <a:t>&gt; </a:t>
            </a:r>
            <a:r>
              <a:rPr lang="en-US" sz="3600" u="sng" dirty="0">
                <a:sym typeface="Wingdings 2" pitchFamily="18" charset="2"/>
              </a:rPr>
              <a:t>a</a:t>
            </a:r>
            <a:r>
              <a:rPr lang="en-US" sz="3600" dirty="0">
                <a:sym typeface="Wingdings 2" pitchFamily="18" charset="2"/>
              </a:rPr>
              <a:t> </a:t>
            </a:r>
            <a:r>
              <a:rPr lang="en-US" sz="3600" u="sng" dirty="0">
                <a:sym typeface="Wingdings 2" pitchFamily="18" charset="2"/>
              </a:rPr>
              <a:t>b</a:t>
            </a:r>
            <a:r>
              <a:rPr lang="en-US" sz="3600" dirty="0">
                <a:sym typeface="Wingdings 2" pitchFamily="18" charset="2"/>
              </a:rPr>
              <a:t>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d</a:t>
            </a:r>
            <a:r>
              <a:rPr lang="en-US" sz="3600" dirty="0">
                <a:sym typeface="Wingdings 2" pitchFamily="18" charset="2"/>
              </a:rPr>
              <a:t> </a:t>
            </a:r>
            <a:r>
              <a:rPr lang="ru-RU" sz="2400" b="1" dirty="0">
                <a:solidFill>
                  <a:srgbClr val="000080"/>
                </a:solidFill>
                <a:sym typeface="Wingdings 2" pitchFamily="18" charset="2"/>
              </a:rPr>
              <a:t></a:t>
            </a:r>
            <a:r>
              <a:rPr lang="en-US" sz="2400" b="1" dirty="0">
                <a:solidFill>
                  <a:srgbClr val="000080"/>
                </a:solidFill>
                <a:sym typeface="Wingdings 2" pitchFamily="18" charset="2"/>
              </a:rPr>
              <a:t>     </a:t>
            </a:r>
            <a:r>
              <a:rPr lang="en-US" sz="4000" b="1" dirty="0">
                <a:sym typeface="Wingdings" pitchFamily="2" charset="2"/>
              </a:rPr>
              <a:t></a:t>
            </a:r>
            <a:r>
              <a:rPr lang="en-US" sz="2400" dirty="0">
                <a:sym typeface="Wingdings 2" pitchFamily="18" charset="2"/>
              </a:rPr>
              <a:t>    </a:t>
            </a:r>
            <a:r>
              <a:rPr lang="en-US" sz="3600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</a:t>
            </a:r>
            <a:r>
              <a:rPr lang="en-US" sz="3600" dirty="0">
                <a:sym typeface="Wingdings 2" pitchFamily="18" charset="2"/>
              </a:rPr>
              <a:t>&gt;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d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 2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4" grpId="0" animBg="1"/>
      <p:bldP spid="26639" grpId="0" animBg="1"/>
      <p:bldP spid="266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304800" y="3276600"/>
            <a:ext cx="8686800" cy="3429000"/>
          </a:xfrm>
          <a:prstGeom prst="flowChartAlternateProcess">
            <a:avLst/>
          </a:prstGeom>
          <a:solidFill>
            <a:srgbClr val="FFFFBD"/>
          </a:solidFill>
          <a:ln w="28575">
            <a:solidFill>
              <a:srgbClr val="9933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52400" y="228600"/>
            <a:ext cx="8839200" cy="2667000"/>
          </a:xfrm>
          <a:prstGeom prst="flowChartAlternateProcess">
            <a:avLst/>
          </a:prstGeom>
          <a:solidFill>
            <a:srgbClr val="FFFFCC"/>
          </a:solidFill>
          <a:ln w="28575">
            <a:solidFill>
              <a:srgbClr val="9933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52400" y="457200"/>
            <a:ext cx="8839200" cy="190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2438" indent="-452438">
              <a:lnSpc>
                <a:spcPct val="85000"/>
              </a:lnSpc>
              <a:defRPr/>
            </a:pPr>
            <a:r>
              <a:rPr lang="ru-RU" sz="2800" b="1" i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Умножить многозначные числа, не глядя на нули (применить распределительное свойство умножения).</a:t>
            </a:r>
          </a:p>
          <a:p>
            <a:pPr marL="452438" indent="-452438">
              <a:lnSpc>
                <a:spcPct val="85000"/>
              </a:lnSpc>
              <a:defRPr/>
            </a:pPr>
            <a:r>
              <a:rPr lang="ru-RU" sz="2800" b="1" i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Приписать столько нулей, сколько их в обоих множителях</a:t>
            </a:r>
            <a:r>
              <a:rPr lang="ru-RU" sz="1600" b="1" i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362200" y="2209800"/>
            <a:ext cx="4286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0 ∙ b 0 = с 00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3276600"/>
            <a:ext cx="89154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marL="893763" lvl="1" indent="-446088">
              <a:defRPr/>
            </a:pPr>
            <a:r>
              <a:rPr lang="ru-RU" sz="28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Убрать равное количество нулей в делимом и делителе.</a:t>
            </a:r>
          </a:p>
          <a:p>
            <a:pPr marL="893763" lvl="1" indent="-446088">
              <a:defRPr/>
            </a:pPr>
            <a:r>
              <a:rPr lang="ru-RU" sz="28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Выполнить деление не глядя на нули.</a:t>
            </a:r>
          </a:p>
          <a:p>
            <a:pPr marL="893763" lvl="1" indent="-446088">
              <a:defRPr/>
            </a:pPr>
            <a:r>
              <a:rPr lang="ru-RU" sz="28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Если необходимо приписать оставшиеся нули.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524000" y="5105400"/>
            <a:ext cx="5975350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1400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000 :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 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000 =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000 :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 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000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 :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 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= </a:t>
            </a:r>
            <a:r>
              <a:rPr lang="ru-RU" sz="3600" b="1" i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 </a:t>
            </a:r>
            <a:r>
              <a:rPr lang="ru-RU" sz="3600" b="1">
                <a:solidFill>
                  <a:srgbClr val="22664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AutoShape 10"/>
          <p:cNvSpPr>
            <a:spLocks noChangeArrowheads="1"/>
          </p:cNvSpPr>
          <p:nvPr/>
        </p:nvSpPr>
        <p:spPr bwMode="auto">
          <a:xfrm flipH="1">
            <a:off x="152400" y="3124200"/>
            <a:ext cx="8839200" cy="3962400"/>
          </a:xfrm>
          <a:prstGeom prst="horizontalScroll">
            <a:avLst>
              <a:gd name="adj" fmla="val 12500"/>
            </a:avLst>
          </a:prstGeom>
          <a:blipFill dpi="0" rotWithShape="1">
            <a:blip r:embed="rId2">
              <a:alphaModFix amt="65000"/>
            </a:blip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342900" indent="-342900">
              <a:lnSpc>
                <a:spcPct val="85000"/>
              </a:lnSpc>
              <a:buFontTx/>
              <a:buAutoNum type="arabicParenR"/>
              <a:defRPr/>
            </a:pPr>
            <a:r>
              <a:rPr lang="ru-RU" sz="3600" b="1">
                <a:solidFill>
                  <a:srgbClr val="A227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убрать равное количество нулей</a:t>
            </a:r>
          </a:p>
          <a:p>
            <a:pPr marL="342900" indent="-342900">
              <a:lnSpc>
                <a:spcPct val="85000"/>
              </a:lnSpc>
              <a:defRPr/>
            </a:pPr>
            <a:r>
              <a:rPr lang="ru-RU" sz="3600" b="1">
                <a:solidFill>
                  <a:srgbClr val="A227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    в делимом и делителе;</a:t>
            </a:r>
          </a:p>
          <a:p>
            <a:pPr marL="342900" indent="-342900">
              <a:lnSpc>
                <a:spcPct val="85000"/>
              </a:lnSpc>
              <a:defRPr/>
            </a:pPr>
            <a:r>
              <a:rPr lang="ru-RU" sz="3600" b="1">
                <a:solidFill>
                  <a:srgbClr val="A227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2) выполнить деление, не глядя</a:t>
            </a:r>
          </a:p>
          <a:p>
            <a:pPr marL="342900" indent="-342900">
              <a:lnSpc>
                <a:spcPct val="85000"/>
              </a:lnSpc>
              <a:defRPr/>
            </a:pPr>
            <a:r>
              <a:rPr lang="ru-RU" sz="3600" b="1">
                <a:solidFill>
                  <a:srgbClr val="A227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					    на нули;</a:t>
            </a:r>
          </a:p>
          <a:p>
            <a:pPr marL="342900" indent="-342900">
              <a:lnSpc>
                <a:spcPct val="85000"/>
              </a:lnSpc>
              <a:defRPr/>
            </a:pPr>
            <a:r>
              <a:rPr lang="ru-RU" sz="3600" b="1">
                <a:solidFill>
                  <a:srgbClr val="A227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3) если необходимо приписать </a:t>
            </a:r>
          </a:p>
          <a:p>
            <a:pPr marL="342900" indent="-342900">
              <a:lnSpc>
                <a:spcPct val="85000"/>
              </a:lnSpc>
              <a:defRPr/>
            </a:pPr>
            <a:r>
              <a:rPr lang="ru-RU" sz="3600" b="1">
                <a:solidFill>
                  <a:srgbClr val="A227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			оставшиеся нули. </a:t>
            </a:r>
          </a:p>
        </p:txBody>
      </p:sp>
      <p:sp>
        <p:nvSpPr>
          <p:cNvPr id="6153" name="AutoShape 9" descr="Пергамент"/>
          <p:cNvSpPr>
            <a:spLocks noChangeArrowheads="1"/>
          </p:cNvSpPr>
          <p:nvPr/>
        </p:nvSpPr>
        <p:spPr bwMode="auto">
          <a:xfrm>
            <a:off x="990600" y="228600"/>
            <a:ext cx="7239000" cy="3124200"/>
          </a:xfrm>
          <a:prstGeom prst="downArrowCallout">
            <a:avLst>
              <a:gd name="adj1" fmla="val 131408"/>
              <a:gd name="adj2" fmla="val 109600"/>
              <a:gd name="adj3" fmla="val 15824"/>
              <a:gd name="adj4" fmla="val 81347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8E4700"/>
                </a:solidFill>
              </a:rPr>
              <a:t>56 000 : 700 = 80</a:t>
            </a:r>
          </a:p>
          <a:p>
            <a:pPr algn="ctr"/>
            <a:r>
              <a:rPr lang="ru-RU" sz="4000" b="1">
                <a:solidFill>
                  <a:srgbClr val="8E4700"/>
                </a:solidFill>
              </a:rPr>
              <a:t>280 000 : 40 = 7000</a:t>
            </a:r>
          </a:p>
          <a:p>
            <a:pPr algn="ctr"/>
            <a:r>
              <a:rPr lang="ru-RU" sz="4000" b="1">
                <a:solidFill>
                  <a:srgbClr val="8E4700"/>
                </a:solidFill>
              </a:rPr>
              <a:t>45 000 000 : 9000 = 500</a:t>
            </a:r>
          </a:p>
          <a:p>
            <a:pPr algn="ctr"/>
            <a:r>
              <a:rPr lang="ru-RU" sz="4000" b="1">
                <a:solidFill>
                  <a:srgbClr val="8E4700"/>
                </a:solidFill>
              </a:rPr>
              <a:t>360 000:18 000 =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 animBg="1"/>
      <p:bldP spid="615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534</Words>
  <Application>Microsoft Office PowerPoint</Application>
  <PresentationFormat>Экран (4:3)</PresentationFormat>
  <Paragraphs>136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Математика 3 класс Многозначные числа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Гимназия 104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3 класс Многозначные числа</dc:title>
  <dc:creator>u234</dc:creator>
  <cp:lastModifiedBy>u234</cp:lastModifiedBy>
  <cp:revision>2</cp:revision>
  <dcterms:created xsi:type="dcterms:W3CDTF">2013-01-16T09:09:03Z</dcterms:created>
  <dcterms:modified xsi:type="dcterms:W3CDTF">2013-01-16T09:21:19Z</dcterms:modified>
</cp:coreProperties>
</file>