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4" r:id="rId2"/>
    <p:sldId id="259" r:id="rId3"/>
    <p:sldId id="260" r:id="rId4"/>
    <p:sldId id="262" r:id="rId5"/>
    <p:sldId id="263" r:id="rId6"/>
    <p:sldId id="27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embeddedFontLst>
    <p:embeddedFont>
      <p:font typeface="Constantia" pitchFamily="18" charset="0"/>
      <p:regular r:id="rId17"/>
      <p:bold r:id="rId18"/>
      <p:italic r:id="rId19"/>
      <p:boldItalic r:id="rId20"/>
    </p:embeddedFont>
    <p:embeddedFont>
      <p:font typeface="Gabriola" charset="0"/>
      <p:regular r:id="rId21"/>
    </p:embeddedFont>
    <p:embeddedFont>
      <p:font typeface="Calibri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126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813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762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381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964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05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7798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9123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74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785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153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4D9B5-E23B-49EA-BD90-8FC6454C68EE}" type="datetimeFigureOut">
              <a:rPr lang="ru-RU" smtClean="0"/>
              <a:pPr/>
              <a:t>30.11.2011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A092B-088D-4CA8-AAE6-7AF3844A69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96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ирилл\Desktop\DSCN13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809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19" y="-99391"/>
            <a:ext cx="9289032" cy="712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568952" cy="6120680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П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одъема </a:t>
            </a:r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воздуха в районах горных массивов. Даже 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небольшие возвышенности </a:t>
            </a:r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на местности приводят к усилению образования 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облаков.</a:t>
            </a:r>
            <a:endParaRPr lang="ru-RU" sz="4800" b="1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94212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496944" cy="6120680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Самолётные и радарные исследования показывают, что единичная грозовая ячейка обычно достигает высоты порядка 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8-10 </a:t>
            </a:r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км и живёт порядка 30 минут. </a:t>
            </a:r>
          </a:p>
        </p:txBody>
      </p:sp>
    </p:spTree>
    <p:extLst>
      <p:ext uri="{BB962C8B-B14F-4D97-AF65-F5344CB8AC3E}">
        <p14:creationId xmlns:p14="http://schemas.microsoft.com/office/powerpoint/2010/main" xmlns="" val="38038071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10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88640"/>
            <a:ext cx="8496944" cy="6408712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Constantia" pitchFamily="18" charset="0"/>
              </a:rPr>
              <a:t>Изолированная гроза обычно состоит из нескольких ячеек, находящихся в различных стадиях развития, и длится </a:t>
            </a:r>
            <a:r>
              <a:rPr lang="ru-RU" sz="4000" b="1" dirty="0" smtClean="0">
                <a:solidFill>
                  <a:schemeClr val="tx1"/>
                </a:solidFill>
                <a:latin typeface="Constantia" pitchFamily="18" charset="0"/>
              </a:rPr>
              <a:t>около </a:t>
            </a:r>
            <a:r>
              <a:rPr lang="ru-RU" sz="4000" b="1" dirty="0">
                <a:solidFill>
                  <a:schemeClr val="tx1"/>
                </a:solidFill>
                <a:latin typeface="Constantia" pitchFamily="18" charset="0"/>
              </a:rPr>
              <a:t>часа. Крупные грозы могут достигать в диаметре десятков километров, их вершина может достигать высоты свыше 18 км, и </a:t>
            </a:r>
            <a:r>
              <a:rPr lang="ru-RU" sz="4000" b="1" dirty="0" smtClean="0">
                <a:solidFill>
                  <a:schemeClr val="tx1"/>
                </a:solidFill>
                <a:latin typeface="Constantia" pitchFamily="18" charset="0"/>
              </a:rPr>
              <a:t>длятся много </a:t>
            </a:r>
            <a:r>
              <a:rPr lang="ru-RU" sz="4000" b="1" dirty="0">
                <a:solidFill>
                  <a:schemeClr val="tx1"/>
                </a:solidFill>
                <a:latin typeface="Constantia" pitchFamily="18" charset="0"/>
              </a:rPr>
              <a:t>часов.</a:t>
            </a:r>
          </a:p>
        </p:txBody>
      </p:sp>
    </p:spTree>
    <p:extLst>
      <p:ext uri="{BB962C8B-B14F-4D97-AF65-F5344CB8AC3E}">
        <p14:creationId xmlns:p14="http://schemas.microsoft.com/office/powerpoint/2010/main" xmlns="" val="258387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20588"/>
            <a:ext cx="9144000" cy="687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8496944" cy="6192688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onstantia" pitchFamily="18" charset="0"/>
              </a:rPr>
              <a:t>Энергия грозы </a:t>
            </a:r>
            <a:r>
              <a:rPr lang="ru-RU" sz="3600" b="1" dirty="0">
                <a:solidFill>
                  <a:schemeClr val="tx1"/>
                </a:solidFill>
                <a:latin typeface="Constantia" pitchFamily="18" charset="0"/>
              </a:rPr>
              <a:t>заключена в скрытой теплоте, высвобождающейся, когда водяной пар конденсируется и образует облачные капли. На каждый грамм конденсирующейся в атмосфере воды высвобождается приблизительно 600 </a:t>
            </a:r>
            <a:r>
              <a:rPr lang="ru-RU" sz="3600" b="1" dirty="0" smtClean="0">
                <a:solidFill>
                  <a:schemeClr val="tx1"/>
                </a:solidFill>
                <a:latin typeface="Constantia" pitchFamily="18" charset="0"/>
              </a:rPr>
              <a:t>кал. </a:t>
            </a:r>
            <a:r>
              <a:rPr lang="ru-RU" sz="3600" b="1" dirty="0">
                <a:solidFill>
                  <a:schemeClr val="tx1"/>
                </a:solidFill>
                <a:latin typeface="Constantia" pitchFamily="18" charset="0"/>
              </a:rPr>
              <a:t>тепла. Когда водяные капли замерзают в верхней части облака, </a:t>
            </a:r>
            <a:r>
              <a:rPr lang="ru-RU" sz="3600" b="1" dirty="0" smtClean="0">
                <a:solidFill>
                  <a:schemeClr val="tx1"/>
                </a:solidFill>
                <a:latin typeface="Constantia" pitchFamily="18" charset="0"/>
              </a:rPr>
              <a:t>высвобождается </a:t>
            </a:r>
            <a:r>
              <a:rPr lang="ru-RU" sz="3600" b="1" dirty="0">
                <a:solidFill>
                  <a:schemeClr val="tx1"/>
                </a:solidFill>
                <a:latin typeface="Constantia" pitchFamily="18" charset="0"/>
              </a:rPr>
              <a:t>ещё около 80 </a:t>
            </a:r>
            <a:r>
              <a:rPr lang="ru-RU" sz="3600" b="1" dirty="0" smtClean="0">
                <a:solidFill>
                  <a:schemeClr val="tx1"/>
                </a:solidFill>
                <a:latin typeface="Constantia" pitchFamily="18" charset="0"/>
              </a:rPr>
              <a:t>кал/г. </a:t>
            </a:r>
            <a:endParaRPr lang="ru-RU" sz="3600" b="1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5099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73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496944" cy="6120680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Выделение энергии: </a:t>
            </a: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Типичной </a:t>
            </a:r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является энергия порядка 100 миллионов киловатт-часов, что по приблизительной оценке эквивалентно ядерному заряду в 20 килотонн</a:t>
            </a:r>
          </a:p>
        </p:txBody>
      </p:sp>
    </p:spTree>
    <p:extLst>
      <p:ext uri="{BB962C8B-B14F-4D97-AF65-F5344CB8AC3E}">
        <p14:creationId xmlns:p14="http://schemas.microsoft.com/office/powerpoint/2010/main" xmlns="" val="4228213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0">
                <a:schemeClr val="bg1">
                  <a:alpha val="75000"/>
                  <a:lumMod val="88000"/>
                </a:schemeClr>
              </a:gs>
              <a:gs pos="100000">
                <a:schemeClr val="bg1">
                  <a:lumMod val="73000"/>
                  <a:alpha val="69000"/>
                </a:schemeClr>
              </a:gs>
              <a:gs pos="100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Конец</a:t>
            </a:r>
          </a:p>
        </p:txBody>
      </p:sp>
    </p:spTree>
    <p:extLst>
      <p:ext uri="{BB962C8B-B14F-4D97-AF65-F5344CB8AC3E}">
        <p14:creationId xmlns:p14="http://schemas.microsoft.com/office/powerpoint/2010/main" xmlns="" val="386399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xit" presetSubtype="0" accel="5000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4896544" cy="1658615"/>
          </a:xfrm>
          <a:noFill/>
          <a:ln>
            <a:noFill/>
          </a:ln>
          <a:effectLst>
            <a:outerShdw blurRad="50800" dist="101600" dir="3360000" algn="tl" rotWithShape="0">
              <a:prstClr val="black">
                <a:alpha val="31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Гроза</a:t>
            </a:r>
            <a:endParaRPr lang="ru-RU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5220072" y="548680"/>
            <a:ext cx="3561556" cy="5300662"/>
            <a:chOff x="3205522" y="454634"/>
            <a:chExt cx="3561556" cy="5300662"/>
          </a:xfrm>
        </p:grpSpPr>
        <p:pic>
          <p:nvPicPr>
            <p:cNvPr id="1026" name="Picture 2" descr="C:\Documents and Settings\Кирилл\Рабочий стол\гроза.gi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2408" y="764705"/>
              <a:ext cx="2627784" cy="46805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C:\Documents and Settings\Кирилл\Рабочий стол\7da51a5ac6c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5522" y="454634"/>
              <a:ext cx="3561556" cy="5300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61" y="2132856"/>
            <a:ext cx="4248472" cy="3186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">
                <a:schemeClr val="bg1">
                  <a:lumMod val="73000"/>
                  <a:alpha val="69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Миньков Кирилл 11 А</a:t>
            </a:r>
          </a:p>
          <a:p>
            <a:pPr algn="ctr"/>
            <a:r>
              <a:rPr lang="ru-RU" sz="1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Гроза</a:t>
            </a:r>
            <a:endParaRPr lang="ru-RU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855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Кирилл\Рабочий стол\1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68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496944" cy="6120680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Гроза - атмосферное явление, при котором внутри облаков или между облаком и земной поверхностью возникают электрические разряды - молнии, сопровождаемые громом. </a:t>
            </a:r>
          </a:p>
        </p:txBody>
      </p:sp>
    </p:spTree>
    <p:extLst>
      <p:ext uri="{BB962C8B-B14F-4D97-AF65-F5344CB8AC3E}">
        <p14:creationId xmlns:p14="http://schemas.microsoft.com/office/powerpoint/2010/main" xmlns="" val="13628324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239" y="0"/>
            <a:ext cx="9152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496944" cy="6120680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Как правило, гроза образуется в мощных кучево-дождевых облаках и связана с ливневым дождём, градом и шквальным усилением ветра.</a:t>
            </a:r>
          </a:p>
        </p:txBody>
      </p:sp>
    </p:spTree>
    <p:extLst>
      <p:ext uri="{BB962C8B-B14F-4D97-AF65-F5344CB8AC3E}">
        <p14:creationId xmlns:p14="http://schemas.microsoft.com/office/powerpoint/2010/main" xmlns="" val="1799481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332656"/>
            <a:ext cx="8712968" cy="6120680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Гроза относится к одним из самых опасных для человека природных явлений, по количеству зарегистрированных смертных 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случаев, </a:t>
            </a:r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только наводнения приводят к 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большим </a:t>
            </a:r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людским 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потерям. </a:t>
            </a:r>
            <a:endParaRPr lang="ru-RU" sz="4800" b="1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7665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Кирилл\Рабочий стол\799px-Global_Lightning_Frequency.jp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988840"/>
            <a:ext cx="8496944" cy="1584176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  <a:effectLst>
            <a:outerShdw blurRad="165100" dist="50800" dir="3660000" algn="ctr" rotWithShape="0">
              <a:srgbClr val="000000">
                <a:alpha val="7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Constantia" pitchFamily="18" charset="0"/>
              </a:rPr>
              <a:t>Распределение грозовых разрядов по поверхности Земли.</a:t>
            </a:r>
            <a:endParaRPr lang="ru-RU" sz="4000" b="1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7857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496944" cy="6120680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  <a:latin typeface="Constantia" pitchFamily="18" charset="0"/>
              </a:rPr>
              <a:t>Грозы развиваются из-за:</a:t>
            </a:r>
            <a:endParaRPr lang="ru-RU" sz="6600" b="1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95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496944" cy="6120680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Р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азличий </a:t>
            </a:r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в температуре воды и почвы. </a:t>
            </a:r>
            <a:endParaRPr lang="ru-RU" sz="4800" b="1" dirty="0" smtClean="0">
              <a:solidFill>
                <a:schemeClr val="tx1"/>
              </a:solidFill>
              <a:latin typeface="Constantia" pitchFamily="18" charset="0"/>
            </a:endParaRPr>
          </a:p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Над </a:t>
            </a:r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крупными городами 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различия в температуре значительно </a:t>
            </a:r>
            <a:r>
              <a:rPr lang="ru-RU" sz="4800" b="1" dirty="0">
                <a:solidFill>
                  <a:schemeClr val="tx1"/>
                </a:solidFill>
                <a:latin typeface="Constantia" pitchFamily="18" charset="0"/>
              </a:rPr>
              <a:t>выше, чем в </a:t>
            </a:r>
            <a:r>
              <a:rPr lang="ru-RU" sz="4800" b="1" dirty="0" smtClean="0">
                <a:solidFill>
                  <a:schemeClr val="tx1"/>
                </a:solidFill>
                <a:latin typeface="Constantia" pitchFamily="18" charset="0"/>
              </a:rPr>
              <a:t>окрестностях.</a:t>
            </a:r>
            <a:endParaRPr lang="ru-RU" sz="4800" b="1" dirty="0">
              <a:solidFill>
                <a:schemeClr val="tx1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1916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Кирилл\Рабочий стол\бордю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496944" cy="6120680"/>
          </a:xfrm>
          <a:prstGeom prst="rect">
            <a:avLst/>
          </a:prstGeom>
          <a:gradFill>
            <a:gsLst>
              <a:gs pos="1000">
                <a:schemeClr val="bg1">
                  <a:lumMod val="74000"/>
                  <a:alpha val="90000"/>
                </a:schemeClr>
              </a:gs>
              <a:gs pos="2000">
                <a:schemeClr val="bg1">
                  <a:lumMod val="73000"/>
                  <a:alpha val="69000"/>
                </a:schemeClr>
              </a:gs>
              <a:gs pos="45000">
                <a:srgbClr val="E6E6E6"/>
              </a:gs>
              <a:gs pos="100000">
                <a:srgbClr val="7D8496"/>
              </a:gs>
              <a:gs pos="100000">
                <a:srgbClr val="E6E6E6"/>
              </a:gs>
              <a:gs pos="100000">
                <a:srgbClr val="7D8496"/>
              </a:gs>
              <a:gs pos="41000">
                <a:srgbClr val="E6E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chemeClr val="tx1"/>
                </a:solidFill>
                <a:latin typeface="Constantia" pitchFamily="18" charset="0"/>
              </a:rPr>
              <a:t>П</a:t>
            </a:r>
            <a:r>
              <a:rPr lang="ru-RU" sz="5400" b="1" dirty="0" smtClean="0">
                <a:solidFill>
                  <a:schemeClr val="tx1"/>
                </a:solidFill>
                <a:latin typeface="Constantia" pitchFamily="18" charset="0"/>
              </a:rPr>
              <a:t>одъёма </a:t>
            </a:r>
            <a:r>
              <a:rPr lang="ru-RU" sz="5400" b="1" dirty="0">
                <a:solidFill>
                  <a:schemeClr val="tx1"/>
                </a:solidFill>
                <a:latin typeface="Constantia" pitchFamily="18" charset="0"/>
              </a:rPr>
              <a:t>или </a:t>
            </a:r>
            <a:r>
              <a:rPr lang="ru-RU" sz="5400" b="1" dirty="0" smtClean="0">
                <a:solidFill>
                  <a:schemeClr val="tx1"/>
                </a:solidFill>
                <a:latin typeface="Constantia" pitchFamily="18" charset="0"/>
              </a:rPr>
              <a:t>вытеснения теплого </a:t>
            </a:r>
            <a:r>
              <a:rPr lang="ru-RU" sz="5400" b="1" dirty="0">
                <a:solidFill>
                  <a:schemeClr val="tx1"/>
                </a:solidFill>
                <a:latin typeface="Constantia" pitchFamily="18" charset="0"/>
              </a:rPr>
              <a:t>воздуха холодным на атмосферных фронтах.</a:t>
            </a:r>
          </a:p>
        </p:txBody>
      </p:sp>
    </p:spTree>
    <p:extLst>
      <p:ext uri="{BB962C8B-B14F-4D97-AF65-F5344CB8AC3E}">
        <p14:creationId xmlns:p14="http://schemas.microsoft.com/office/powerpoint/2010/main" xmlns="" val="2833487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269</Words>
  <Application>Microsoft Office PowerPoint</Application>
  <PresentationFormat>Экран (4:3)</PresentationFormat>
  <Paragraphs>18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Constantia</vt:lpstr>
      <vt:lpstr>Gabriola</vt:lpstr>
      <vt:lpstr>Calibri</vt:lpstr>
      <vt:lpstr>Тема Office</vt:lpstr>
      <vt:lpstr>Слайд 1</vt:lpstr>
      <vt:lpstr>Гроза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Гроза</dc:title>
  <dc:creator>Кирилл</dc:creator>
  <cp:lastModifiedBy>u335</cp:lastModifiedBy>
  <cp:revision>25</cp:revision>
  <dcterms:created xsi:type="dcterms:W3CDTF">2011-10-16T09:24:34Z</dcterms:created>
  <dcterms:modified xsi:type="dcterms:W3CDTF">2011-11-30T08:33:01Z</dcterms:modified>
</cp:coreProperties>
</file>