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85720" y="2285992"/>
            <a:ext cx="3357586" cy="40005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57158" y="571480"/>
            <a:ext cx="8358246" cy="142876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Использование модульной технологии на уроках ОБЖ, как  средство повышения качества обучения по предмету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D:\Documents and Settings\2C\Мои документы\Мои рисунки\Фотки\осень - зима 2011\DSCN1358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500306"/>
            <a:ext cx="2927802" cy="3571900"/>
          </a:xfrm>
          <a:prstGeom prst="rect">
            <a:avLst/>
          </a:prstGeom>
          <a:noFill/>
        </p:spPr>
      </p:pic>
      <p:sp>
        <p:nvSpPr>
          <p:cNvPr id="8" name="Скругленный прямоугольник 7"/>
          <p:cNvSpPr/>
          <p:nvPr/>
        </p:nvSpPr>
        <p:spPr>
          <a:xfrm>
            <a:off x="3857620" y="4143380"/>
            <a:ext cx="4929222" cy="192882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Каргаева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Александра Валерьевна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Преподаватель-организатор ОБЖ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первой категории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МБОУ гимназия № 104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«Классическая гимназия»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http://im7-tub-ru.yandex.net/i?id=340996586-44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2357430"/>
            <a:ext cx="2166938" cy="16252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643050"/>
            <a:ext cx="8143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5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6" name="Picture 4" descr="http://muzyczna.lodz.pl/pliki/kolazainteresow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2786058"/>
            <a:ext cx="2947976" cy="37002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428604"/>
            <a:ext cx="821537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Модуль - это целевой функциональный узел, в котором объединено учебное содержание и технология овладения им в систему высокого уровня целостности. </a:t>
            </a:r>
            <a:endParaRPr lang="ru-RU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571472" y="3000372"/>
            <a:ext cx="8143932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Формулировка темы урока.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 Определение цели урока и конечных результатов обучения.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 Разбивка учебного материала на отдельные логически завершенные учебные элементы и определение цели каждого из них.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Подбор необходимого фактического материала.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Определение способов учебной деятельности учеников.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Выбор форм и методов преподавания и контроля.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 Составление модуля данного урока, его распечатка. 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2428868"/>
            <a:ext cx="6858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Алгоритм составления модульного урока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 descr="http://www.sch978.edusite.ru/images/gia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5072073"/>
            <a:ext cx="1714512" cy="15574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428604"/>
            <a:ext cx="585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Принципы модульного обучения: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000109"/>
            <a:ext cx="8215369" cy="6627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Принцип модульности</a:t>
            </a:r>
          </a:p>
          <a:p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учебный материал нужно конструировать таким образом, чтобы он обеспечивал достижение каждым обучающимся поставленных перед ним целей;</a:t>
            </a:r>
          </a:p>
          <a:p>
            <a:pPr lvl="0">
              <a:buFont typeface="Wingdings" pitchFamily="2" charset="2"/>
              <a:buChar char="ü"/>
            </a:pPr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он должен быть представлен законченными блоками, чтобы имелась возможность конструирования единого содержания обучения из отдельных модулей.</a:t>
            </a:r>
          </a:p>
          <a:p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428604"/>
            <a:ext cx="778674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Принцип выделения из содержания обучения обособленных элементов</a:t>
            </a:r>
          </a:p>
          <a:p>
            <a:endParaRPr lang="ru-RU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достижение каждой цели учебного элемента должно полностью обеспечиваться учебным материалом каждого элемента;</a:t>
            </a:r>
          </a:p>
          <a:p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совокупность отдельных частей целей, одной интегрированной  дидактической цели должна составлять один модуль</a:t>
            </a:r>
            <a:r>
              <a:rPr lang="ru-RU" sz="2800" dirty="0" smtClean="0"/>
              <a:t>.</a:t>
            </a:r>
          </a:p>
          <a:p>
            <a:endParaRPr lang="ru-RU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pic>
        <p:nvPicPr>
          <p:cNvPr id="8" name="Picture 2" descr="http://img-fotki.yandex.ru/get/4520/119528728.d94/0_a4efb_a2a96310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3889890"/>
            <a:ext cx="1571636" cy="27883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357167"/>
            <a:ext cx="77153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Принцип динамичности</a:t>
            </a:r>
          </a:p>
          <a:p>
            <a:endParaRPr lang="ru-RU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2800" dirty="0" smtClean="0"/>
              <a:t>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содержание каждого элемента и каждого модуля может легко меняться или дополняться; </a:t>
            </a:r>
          </a:p>
          <a:p>
            <a:pPr lvl="0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lvl="0"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конструируя элементы различных модулей, можно создавать новые модули.</a:t>
            </a:r>
          </a:p>
          <a:p>
            <a:endParaRPr lang="ru-RU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www.inform.76310s020.edusite.ru/images/books_pape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4071942"/>
            <a:ext cx="3395671" cy="24330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1" name="Picture 7" descr="http://www.uraledu.ru/files/images/3_1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071942"/>
            <a:ext cx="3429024" cy="249075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57158" y="428604"/>
            <a:ext cx="828680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Принцип действенности</a:t>
            </a:r>
          </a:p>
          <a:p>
            <a:endParaRPr lang="ru-RU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обучение должно быть организовано на основе проблемного подхода к усвоению знаний, чтобы обеспечивалось творческое отношение к учению;</a:t>
            </a:r>
          </a:p>
          <a:p>
            <a:pPr lvl="0">
              <a:buFont typeface="Wingdings" pitchFamily="2" charset="2"/>
              <a:buChar char="ü"/>
            </a:pPr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необходимо ясно показывать возможности переноса знаний из одного вида деятельности в другой.</a:t>
            </a:r>
          </a:p>
          <a:p>
            <a:endParaRPr lang="ru-RU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13" name="Picture 9" descr="http://forca.ru/images/instrukcii/ot/raznoe/pervaya-pomosch-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4071942"/>
            <a:ext cx="2857500" cy="2276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activerain.com/image_store/uploads/3/7/9/5/5/ar1216602449559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3000372"/>
            <a:ext cx="1837743" cy="250033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57158" y="428604"/>
            <a:ext cx="857256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Принцип гибкости</a:t>
            </a:r>
          </a:p>
          <a:p>
            <a:endParaRPr lang="ru-RU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2800" dirty="0" smtClean="0"/>
              <a:t>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необходима исходная диагностика знаний, </a:t>
            </a:r>
          </a:p>
          <a:p>
            <a:pPr lvl="0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организованная  таким образом, чтобы по ее </a:t>
            </a:r>
          </a:p>
          <a:p>
            <a:pPr lvl="0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результатам можно было легко построить </a:t>
            </a:r>
          </a:p>
          <a:p>
            <a:pPr lvl="0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индивидуализированную структуру конкретного </a:t>
            </a:r>
          </a:p>
          <a:p>
            <a:pPr lvl="0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модуля;</a:t>
            </a:r>
          </a:p>
          <a:p>
            <a:pPr lvl="0">
              <a:buFont typeface="Wingdings" pitchFamily="2" charset="2"/>
              <a:buChar char="ü"/>
            </a:pPr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важно соблюдать индивидуальный темп </a:t>
            </a:r>
          </a:p>
          <a:p>
            <a:pPr lvl="0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усвоения;</a:t>
            </a:r>
          </a:p>
          <a:p>
            <a:pPr lvl="0">
              <a:buFont typeface="Wingdings" pitchFamily="2" charset="2"/>
              <a:buChar char="ü"/>
            </a:pPr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требуется индивидуальный контроль и </a:t>
            </a:r>
          </a:p>
          <a:p>
            <a:pPr lvl="0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самоконтроль после достижения определенной </a:t>
            </a:r>
          </a:p>
          <a:p>
            <a:pPr lvl="0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цели обучения.</a:t>
            </a:r>
          </a:p>
          <a:p>
            <a:endParaRPr lang="ru-RU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75724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Принцип осознанной перспективы</a:t>
            </a:r>
          </a:p>
          <a:p>
            <a:endParaRPr lang="ru-RU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2800" dirty="0" smtClean="0"/>
              <a:t>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начале каждого модуля обязательно нужно конкретно описать интегрированные цели учения в качестве результатов деятельности;</a:t>
            </a:r>
          </a:p>
          <a:p>
            <a:pPr lvl="0">
              <a:buFont typeface="Wingdings" pitchFamily="2" charset="2"/>
              <a:buChar char="ü"/>
            </a:pPr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начале каждого элемента следует точно указать частные цели  учения в качестве результатов деятельности.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http://img-fotki.yandex.ru/get/3704/inmira.3c/0_3a857_bd2eda1d_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3857628"/>
            <a:ext cx="1531489" cy="27575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 descr="http://www.og-regen.de/grafixs/smilies/daumen-hoc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5357826"/>
            <a:ext cx="2143140" cy="1299789"/>
          </a:xfrm>
          <a:prstGeom prst="rect">
            <a:avLst/>
          </a:prstGeom>
          <a:noFill/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71472" y="1285860"/>
            <a:ext cx="807246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озволяет  перевести обучение на субъект – субъектную основу,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результате чего происходит развитие творческих способностей у участников педагогического процесса.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   Создает  надежную основу для индивидуальной и групповой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самостоятельной работы обучающихся.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   Достигается гибкость и мобильность в формировании знаний и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умений обучающихся, развивается их творческое и критическое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мышление.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4.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Повышаются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показатели качества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обученности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гимназистов,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появляется интерес к изучению предмета, облегчается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труда учащихся на уроке.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285728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Результаты внедрения модульной технологии на уроках ОБЖ</a:t>
            </a:r>
            <a:endParaRPr lang="ru-RU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385</Words>
  <PresentationFormat>Экран (4:3)</PresentationFormat>
  <Paragraphs>79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СиС</cp:lastModifiedBy>
  <cp:revision>12</cp:revision>
  <dcterms:modified xsi:type="dcterms:W3CDTF">2014-01-29T11:13:02Z</dcterms:modified>
</cp:coreProperties>
</file>