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70" r:id="rId3"/>
    <p:sldId id="307" r:id="rId4"/>
    <p:sldId id="305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8" r:id="rId17"/>
    <p:sldId id="300" r:id="rId18"/>
    <p:sldId id="301" r:id="rId19"/>
    <p:sldId id="303" r:id="rId20"/>
    <p:sldId id="265" r:id="rId21"/>
    <p:sldId id="306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91F955-5805-4EE4-828B-DF63FC9D248D}" type="datetimeFigureOut">
              <a:rPr lang="ru-RU" smtClean="0"/>
              <a:pPr/>
              <a:t>21.04.2011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BC319-22FB-4EE2-85DA-DF30FDCBD3A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8AF558-8B9A-4C5F-A4F3-BBB10B330FF1}" type="slidenum">
              <a:rPr lang="ru-RU" smtClean="0"/>
              <a:pPr/>
              <a:t>2</a:t>
            </a:fld>
            <a:endParaRPr lang="ru-RU" dirty="0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C7E873-332D-4AEE-B1A3-748B220B6DC1}" type="slidenum">
              <a:rPr lang="ru-RU" smtClean="0"/>
              <a:pPr/>
              <a:t>19</a:t>
            </a:fld>
            <a:endParaRPr lang="ru-RU" dirty="0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5B3150-38DA-441F-8A43-FBF400337E04}" type="slidenum">
              <a:rPr lang="ru-RU" smtClean="0"/>
              <a:pPr/>
              <a:t>5</a:t>
            </a:fld>
            <a:endParaRPr lang="ru-RU" dirty="0" smtClean="0"/>
          </a:p>
        </p:txBody>
      </p:sp>
      <p:sp>
        <p:nvSpPr>
          <p:cNvPr id="419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7B6BF8-441A-4BCA-B1CF-E02C70B408B1}" type="slidenum">
              <a:rPr lang="ru-RU" smtClean="0"/>
              <a:pPr/>
              <a:t>7</a:t>
            </a:fld>
            <a:endParaRPr lang="ru-RU" dirty="0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BA705D-FE4A-4BE9-A08E-20E2FF463C58}" type="slidenum">
              <a:rPr lang="ru-RU" smtClean="0"/>
              <a:pPr/>
              <a:t>9</a:t>
            </a:fld>
            <a:endParaRPr lang="ru-RU" dirty="0" smtClean="0"/>
          </a:p>
        </p:txBody>
      </p:sp>
      <p:sp>
        <p:nvSpPr>
          <p:cNvPr id="4403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AF0514-C948-4510-BB9D-0BC5E676315B}" type="slidenum">
              <a:rPr lang="ru-RU" smtClean="0"/>
              <a:pPr/>
              <a:t>12</a:t>
            </a:fld>
            <a:endParaRPr lang="ru-RU" dirty="0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26AAC9-5BEF-46B6-A382-C41E61AF3E25}" type="slidenum">
              <a:rPr lang="ru-RU" smtClean="0"/>
              <a:pPr/>
              <a:t>14</a:t>
            </a:fld>
            <a:endParaRPr lang="ru-RU" dirty="0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9E34C5-906D-44C2-8638-D93D2C0E3863}" type="slidenum">
              <a:rPr lang="ru-RU" smtClean="0"/>
              <a:pPr/>
              <a:t>15</a:t>
            </a:fld>
            <a:endParaRPr lang="ru-RU" dirty="0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F13038-177B-410B-8288-558542B861BC}" type="slidenum">
              <a:rPr lang="ru-RU" smtClean="0"/>
              <a:pPr/>
              <a:t>17</a:t>
            </a:fld>
            <a:endParaRPr lang="ru-RU" dirty="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032F81-030E-4C5D-919B-B209BD8E3898}" type="slidenum">
              <a:rPr lang="ru-RU" smtClean="0"/>
              <a:pPr/>
              <a:t>18</a:t>
            </a:fld>
            <a:endParaRPr lang="ru-RU" dirty="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04FC0-C63B-4BF7-8301-6A48B603212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F3FC22-887A-4570-8FDB-FDDE696A6C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ижний колонтитул 4"/>
          <p:cNvSpPr>
            <a:spLocks noGrp="1"/>
          </p:cNvSpPr>
          <p:nvPr>
            <p:ph type="ftr" sz="quarter" idx="11"/>
          </p:nvPr>
        </p:nvSpPr>
        <p:spPr>
          <a:xfrm flipV="1">
            <a:off x="3124200" y="7072313"/>
            <a:ext cx="2895600" cy="214312"/>
          </a:xfrm>
          <a:noFill/>
        </p:spPr>
        <p:txBody>
          <a:bodyPr/>
          <a:lstStyle/>
          <a:p>
            <a:endParaRPr lang="ru-RU" dirty="0" smtClean="0"/>
          </a:p>
        </p:txBody>
      </p:sp>
      <p:pic>
        <p:nvPicPr>
          <p:cNvPr id="2051" name="Picture 5" descr="E:\Documents and Settings\Admin\Мои документы\Мои рисунки\шк принадл\5434f88a87d4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8" y="928688"/>
            <a:ext cx="5643562" cy="559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7"/>
          <p:cNvSpPr txBox="1">
            <a:spLocks noChangeArrowheads="1"/>
          </p:cNvSpPr>
          <p:nvPr/>
        </p:nvSpPr>
        <p:spPr bwMode="auto">
          <a:xfrm>
            <a:off x="1000125" y="1000125"/>
            <a:ext cx="3952875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000" b="1" i="1" dirty="0">
                <a:solidFill>
                  <a:srgbClr val="FF3300"/>
                </a:solidFill>
                <a:latin typeface="Monotype Corsiva" pitchFamily="66" charset="0"/>
              </a:rPr>
              <a:t>  </a:t>
            </a:r>
            <a:r>
              <a:rPr lang="ru-RU" sz="7200" b="1" i="1" dirty="0">
                <a:solidFill>
                  <a:srgbClr val="FF3300"/>
                </a:solidFill>
                <a:latin typeface="Monotype Corsiva" pitchFamily="66" charset="0"/>
              </a:rPr>
              <a:t> Режим </a:t>
            </a:r>
          </a:p>
          <a:p>
            <a:pPr>
              <a:spcBef>
                <a:spcPct val="50000"/>
              </a:spcBef>
            </a:pPr>
            <a:r>
              <a:rPr lang="ru-RU" sz="6000" b="1" i="1" dirty="0">
                <a:solidFill>
                  <a:srgbClr val="FF3300"/>
                </a:solidFill>
                <a:latin typeface="Monotype Corsiva" pitchFamily="66" charset="0"/>
              </a:rPr>
              <a:t>       дня    </a:t>
            </a:r>
          </a:p>
          <a:p>
            <a:pPr>
              <a:spcBef>
                <a:spcPct val="50000"/>
              </a:spcBef>
            </a:pPr>
            <a:r>
              <a:rPr lang="ru-RU" sz="6000" b="1" i="1" dirty="0">
                <a:solidFill>
                  <a:srgbClr val="FF3300"/>
                </a:solidFill>
                <a:latin typeface="Monotype Corsiva" pitchFamily="66" charset="0"/>
              </a:rPr>
              <a:t> </a:t>
            </a:r>
            <a:r>
              <a:rPr lang="ru-RU" sz="6000" b="1" i="1" dirty="0" smtClean="0">
                <a:solidFill>
                  <a:srgbClr val="FF3300"/>
                </a:solidFill>
                <a:latin typeface="Monotype Corsiva" pitchFamily="66" charset="0"/>
              </a:rPr>
              <a:t>    ученика</a:t>
            </a:r>
            <a:endParaRPr lang="ru-RU" sz="6000" b="1" i="1" dirty="0">
              <a:solidFill>
                <a:srgbClr val="FF33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38" y="428625"/>
            <a:ext cx="31432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42938" y="1571625"/>
            <a:ext cx="7786714" cy="491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За звонком </a:t>
            </a:r>
            <a:endParaRPr lang="ru-RU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              звенит 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звонок,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ru-RU" sz="3200" dirty="0"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Точно в срок </a:t>
            </a:r>
            <a:endParaRPr lang="ru-RU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              идёт 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урок,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ru-RU" sz="3200" dirty="0"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Нужно очень </a:t>
            </a:r>
            <a:endParaRPr lang="ru-RU" sz="3200" dirty="0" smtClean="0"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               много 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знать,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                        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                          Чтоб 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полезным  в жизни стать.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85918" y="714356"/>
            <a:ext cx="17508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latin typeface="Monotype Corsiva" pitchFamily="66" charset="0"/>
              </a:rPr>
              <a:t>9.00-12.45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9" y="2428868"/>
            <a:ext cx="5143536" cy="344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ru-RU" sz="3200" dirty="0"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До свиданья, школьный дом!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Завтра снова мы придём</a:t>
            </a: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!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Завтра в школу я  пойду,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книжки, ручки соберу в  свой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портфель красивый,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Я такой счастливый!</a:t>
            </a:r>
            <a:endParaRPr lang="ru-RU" sz="3200" dirty="0"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15074" y="285728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ru-RU" sz="3200" b="1" dirty="0" smtClean="0">
                <a:solidFill>
                  <a:prstClr val="black"/>
                </a:solidFill>
                <a:latin typeface="Monotype Corsiva" pitchFamily="66" charset="0"/>
              </a:rPr>
              <a:t>12.45 – 13.05</a:t>
            </a:r>
            <a:endParaRPr lang="ru-RU" sz="3200" b="1" dirty="0">
              <a:solidFill>
                <a:prstClr val="black"/>
              </a:solidFill>
              <a:latin typeface="Monotype Corsiva" pitchFamily="66" charset="0"/>
            </a:endParaRPr>
          </a:p>
        </p:txBody>
      </p:sp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714356"/>
            <a:ext cx="3905246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4762" t="2973" r="4762" b="1894"/>
          <a:stretch>
            <a:fillRect/>
          </a:stretch>
        </p:blipFill>
        <p:spPr bwMode="auto">
          <a:xfrm>
            <a:off x="428596" y="357166"/>
            <a:ext cx="1187643" cy="228599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3428992" y="4286250"/>
            <a:ext cx="5453071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После  школы надо успеть сделать заданные на дом </a:t>
            </a: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уроки, почитать  помочь 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в работе по </a:t>
            </a: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дому.</a:t>
            </a:r>
            <a:endParaRPr lang="ru-RU" sz="3200" dirty="0"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3315" name="Text Box 7"/>
          <p:cNvSpPr txBox="1">
            <a:spLocks noChangeArrowheads="1"/>
          </p:cNvSpPr>
          <p:nvPr/>
        </p:nvSpPr>
        <p:spPr bwMode="auto">
          <a:xfrm>
            <a:off x="381000" y="357188"/>
            <a:ext cx="3429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latin typeface="Monotype Corsiva" pitchFamily="66" charset="0"/>
              </a:rPr>
              <a:t>13.05-13.50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13316" name="Picture 61" descr="E:\Documents and Settings\Admin\Мои документы\Мои рисунки\Изображение\53f2c2f77d9a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0"/>
            <a:ext cx="196215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6" descr="E:\Documents and Settings\Admin\Рабочий стол\61e91ec0bb33t.jpg"/>
          <p:cNvPicPr>
            <a:picLocks noChangeAspect="1" noChangeArrowheads="1"/>
          </p:cNvPicPr>
          <p:nvPr/>
        </p:nvPicPr>
        <p:blipFill>
          <a:blip r:embed="rId4"/>
          <a:srcRect b="12122"/>
          <a:stretch>
            <a:fillRect/>
          </a:stretch>
        </p:blipFill>
        <p:spPr bwMode="auto">
          <a:xfrm>
            <a:off x="285750" y="2786063"/>
            <a:ext cx="3214688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0" descr="5d465015f50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14988" y="1071563"/>
            <a:ext cx="3529012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4995"/>
            <a:ext cx="4027798" cy="4853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642938" y="1142984"/>
            <a:ext cx="8143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А ещё самостоятельно </a:t>
            </a: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позаниматься  физическими 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упражнениями или любимым видом спорта – в секции, </a:t>
            </a: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музыкой , погулять, в  общем</a:t>
            </a:r>
            <a:endParaRPr lang="ru-RU" sz="3200" dirty="0"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  <a:p>
            <a:pPr>
              <a:defRPr/>
            </a:pP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нужно уметь правильно распределить время</a:t>
            </a: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.</a:t>
            </a:r>
            <a:r>
              <a:rPr lang="ru-RU" sz="3200" b="1" dirty="0" smtClean="0">
                <a:latin typeface="Monotype Corsiva" pitchFamily="66" charset="0"/>
              </a:rPr>
              <a:t> </a:t>
            </a:r>
          </a:p>
          <a:p>
            <a:pPr>
              <a:defRPr/>
            </a:pPr>
            <a:endParaRPr lang="ru-RU" sz="3200" dirty="0"/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72896">
            <a:off x="3465028" y="3214416"/>
            <a:ext cx="3214688" cy="347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947734" flipH="1">
            <a:off x="5918200" y="3116263"/>
            <a:ext cx="293211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715141" y="357166"/>
            <a:ext cx="2071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  <a:latin typeface="Monotype Corsiva" pitchFamily="66" charset="0"/>
              </a:rPr>
              <a:t>13.50-15.30</a:t>
            </a:r>
            <a:endParaRPr lang="ru-RU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3" descr="540bbb08e3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14290"/>
            <a:ext cx="324485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54"/>
          <p:cNvSpPr txBox="1">
            <a:spLocks noChangeArrowheads="1"/>
          </p:cNvSpPr>
          <p:nvPr/>
        </p:nvSpPr>
        <p:spPr bwMode="auto">
          <a:xfrm>
            <a:off x="304800" y="762000"/>
            <a:ext cx="6338902" cy="176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ru-RU" sz="3200" dirty="0">
                <a:latin typeface="Monotype Corsiva" pitchFamily="66" charset="0"/>
              </a:rPr>
              <a:t>Полдник съели, погуляли</a:t>
            </a:r>
            <a:r>
              <a:rPr lang="ru-RU" sz="3200" dirty="0" smtClean="0">
                <a:latin typeface="Monotype Corsiva" pitchFamily="66" charset="0"/>
              </a:rPr>
              <a:t>, поработали.</a:t>
            </a:r>
            <a:endParaRPr lang="ru-RU" sz="3200" dirty="0">
              <a:latin typeface="Monotype Corsiva" pitchFamily="66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ru-RU" sz="3200" dirty="0" smtClean="0">
                <a:latin typeface="Monotype Corsiva" pitchFamily="66" charset="0"/>
              </a:rPr>
              <a:t>Опять</a:t>
            </a:r>
            <a:r>
              <a:rPr lang="ru-RU" sz="3200" dirty="0">
                <a:latin typeface="Monotype Corsiva" pitchFamily="66" charset="0"/>
              </a:rPr>
              <a:t> </a:t>
            </a:r>
            <a:r>
              <a:rPr lang="ru-RU" sz="3200" dirty="0" smtClean="0">
                <a:latin typeface="Monotype Corsiva" pitchFamily="66" charset="0"/>
              </a:rPr>
              <a:t>из </a:t>
            </a:r>
            <a:r>
              <a:rPr lang="ru-RU" sz="3200" dirty="0">
                <a:latin typeface="Monotype Corsiva" pitchFamily="66" charset="0"/>
              </a:rPr>
              <a:t>портфеля мы достали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ru-RU" sz="3200" dirty="0">
                <a:latin typeface="Monotype Corsiva" pitchFamily="66" charset="0"/>
              </a:rPr>
              <a:t>с</a:t>
            </a:r>
            <a:r>
              <a:rPr lang="ru-RU" sz="3200" dirty="0" smtClean="0">
                <a:latin typeface="Monotype Corsiva" pitchFamily="66" charset="0"/>
              </a:rPr>
              <a:t>вой </a:t>
            </a:r>
            <a:r>
              <a:rPr lang="ru-RU" sz="3200" dirty="0">
                <a:latin typeface="Monotype Corsiva" pitchFamily="66" charset="0"/>
              </a:rPr>
              <a:t>учебник и тетрадь. </a:t>
            </a:r>
          </a:p>
        </p:txBody>
      </p:sp>
      <p:sp>
        <p:nvSpPr>
          <p:cNvPr id="15364" name="Text Box 55"/>
          <p:cNvSpPr txBox="1">
            <a:spLocks noChangeArrowheads="1"/>
          </p:cNvSpPr>
          <p:nvPr/>
        </p:nvSpPr>
        <p:spPr bwMode="auto">
          <a:xfrm>
            <a:off x="914400" y="152400"/>
            <a:ext cx="304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Monotype Corsiva" pitchFamily="66" charset="0"/>
              </a:rPr>
              <a:t>15.30-16.30</a:t>
            </a:r>
          </a:p>
        </p:txBody>
      </p:sp>
      <p:pic>
        <p:nvPicPr>
          <p:cNvPr id="15366" name="Picture 13" descr="E:\Documents and Settings\Admin\Мои документы\Мои рисунки\Изображение\00a613512fa5tи.jpg"/>
          <p:cNvPicPr>
            <a:picLocks noChangeAspect="1" noChangeArrowheads="1"/>
          </p:cNvPicPr>
          <p:nvPr/>
        </p:nvPicPr>
        <p:blipFill>
          <a:blip r:embed="rId4"/>
          <a:srcRect b="11470"/>
          <a:stretch>
            <a:fillRect/>
          </a:stretch>
        </p:blipFill>
        <p:spPr bwMode="auto">
          <a:xfrm>
            <a:off x="3714744" y="3357562"/>
            <a:ext cx="3471865" cy="32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8" y="3357562"/>
            <a:ext cx="2857492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17" descr="E:\Documents and Settings\Admin\Рабочий стол\f7d7d1f3b627t.jpg"/>
          <p:cNvPicPr>
            <a:picLocks noChangeAspect="1" noChangeArrowheads="1"/>
          </p:cNvPicPr>
          <p:nvPr/>
        </p:nvPicPr>
        <p:blipFill>
          <a:blip r:embed="rId3"/>
          <a:srcRect b="9195"/>
          <a:stretch>
            <a:fillRect/>
          </a:stretch>
        </p:blipFill>
        <p:spPr bwMode="auto">
          <a:xfrm>
            <a:off x="6286500" y="2071688"/>
            <a:ext cx="2366963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 Box 11"/>
          <p:cNvSpPr txBox="1">
            <a:spLocks noChangeArrowheads="1"/>
          </p:cNvSpPr>
          <p:nvPr/>
        </p:nvSpPr>
        <p:spPr bwMode="auto">
          <a:xfrm>
            <a:off x="3581400" y="0"/>
            <a:ext cx="4572000" cy="3003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ru-RU" sz="3200" dirty="0">
                <a:latin typeface="Monotype Corsiva" pitchFamily="66" charset="0"/>
              </a:rPr>
              <a:t>В магазин мы сходим сами, 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ru-RU" sz="3200" dirty="0">
                <a:latin typeface="Monotype Corsiva" pitchFamily="66" charset="0"/>
              </a:rPr>
              <a:t>пол в квартире подметём.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ru-RU" sz="3200" dirty="0">
                <a:latin typeface="Monotype Corsiva" pitchFamily="66" charset="0"/>
              </a:rPr>
              <a:t>Чтобы легче было маме,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ru-RU" sz="3200" dirty="0">
                <a:latin typeface="Monotype Corsiva" pitchFamily="66" charset="0"/>
              </a:rPr>
              <a:t>Мы поможем ей во всём.</a:t>
            </a:r>
            <a:r>
              <a:rPr lang="ru-RU" sz="2800" b="1" dirty="0">
                <a:latin typeface="Monotype Corsiva" pitchFamily="66" charset="0"/>
              </a:rPr>
              <a:t>   </a:t>
            </a:r>
          </a:p>
          <a:p>
            <a:pPr>
              <a:spcBef>
                <a:spcPct val="50000"/>
              </a:spcBef>
            </a:pPr>
            <a:endParaRPr lang="ru-RU" sz="2800" b="1" dirty="0">
              <a:latin typeface="Monotype Corsiva" pitchFamily="66" charset="0"/>
            </a:endParaRPr>
          </a:p>
        </p:txBody>
      </p:sp>
      <p:sp>
        <p:nvSpPr>
          <p:cNvPr id="16387" name="Text Box 12"/>
          <p:cNvSpPr txBox="1">
            <a:spLocks noChangeArrowheads="1"/>
          </p:cNvSpPr>
          <p:nvPr/>
        </p:nvSpPr>
        <p:spPr bwMode="auto">
          <a:xfrm>
            <a:off x="152400" y="152400"/>
            <a:ext cx="3124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Monotype Corsiva" pitchFamily="66" charset="0"/>
              </a:rPr>
              <a:t>16.30-18.00</a:t>
            </a:r>
          </a:p>
        </p:txBody>
      </p:sp>
      <p:pic>
        <p:nvPicPr>
          <p:cNvPr id="16388" name="Picture 14" descr="E:\Documents and Settings\Admin\Рабочий стол\00a613512fa5t.jpg"/>
          <p:cNvPicPr>
            <a:picLocks noChangeAspect="1" noChangeArrowheads="1"/>
          </p:cNvPicPr>
          <p:nvPr/>
        </p:nvPicPr>
        <p:blipFill>
          <a:blip r:embed="rId4"/>
          <a:srcRect b="11111"/>
          <a:stretch>
            <a:fillRect/>
          </a:stretch>
        </p:blipFill>
        <p:spPr bwMode="auto">
          <a:xfrm>
            <a:off x="571500" y="1214438"/>
            <a:ext cx="262572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5" descr="E:\Documents and Settings\Admin\Рабочий стол\51f16850823bt.jpg"/>
          <p:cNvPicPr>
            <a:picLocks noChangeAspect="1" noChangeArrowheads="1"/>
          </p:cNvPicPr>
          <p:nvPr/>
        </p:nvPicPr>
        <p:blipFill>
          <a:blip r:embed="rId5"/>
          <a:srcRect b="9375"/>
          <a:stretch>
            <a:fillRect/>
          </a:stretch>
        </p:blipFill>
        <p:spPr bwMode="auto">
          <a:xfrm>
            <a:off x="785813" y="4286250"/>
            <a:ext cx="23717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6" y="2786058"/>
            <a:ext cx="2357444" cy="3500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1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15125" y="4572000"/>
            <a:ext cx="171450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86116" y="2643182"/>
            <a:ext cx="304800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2071678"/>
            <a:ext cx="2333623" cy="305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443841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- Мы пришли сегодня в школу,</a:t>
            </a:r>
          </a:p>
          <a:p>
            <a:r>
              <a:rPr lang="ru-RU" dirty="0" smtClean="0"/>
              <a:t>Чтобы научиться жить,</a:t>
            </a:r>
          </a:p>
          <a:p>
            <a:r>
              <a:rPr lang="ru-RU" dirty="0" smtClean="0"/>
              <a:t>Быть помощниками дома,</a:t>
            </a:r>
          </a:p>
          <a:p>
            <a:r>
              <a:rPr lang="ru-RU" dirty="0" smtClean="0"/>
              <a:t>Крепко дружбой дорожить.</a:t>
            </a:r>
          </a:p>
          <a:p>
            <a:endParaRPr lang="ru-RU" dirty="0" smtClean="0"/>
          </a:p>
          <a:p>
            <a:r>
              <a:rPr lang="ru-RU" dirty="0" smtClean="0"/>
              <a:t>Мы без знаний жить не сможем,</a:t>
            </a:r>
          </a:p>
          <a:p>
            <a:r>
              <a:rPr lang="ru-RU" dirty="0" smtClean="0"/>
              <a:t>Очень нам нужны они.</a:t>
            </a:r>
          </a:p>
          <a:p>
            <a:r>
              <a:rPr lang="ru-RU" dirty="0" smtClean="0"/>
              <a:t>Станем мы полезны людям,</a:t>
            </a:r>
          </a:p>
          <a:p>
            <a:r>
              <a:rPr lang="ru-RU" dirty="0" smtClean="0"/>
              <a:t>Мы – хозяева Земли!</a:t>
            </a:r>
          </a:p>
          <a:p>
            <a:endParaRPr lang="ru-RU" dirty="0" smtClean="0"/>
          </a:p>
          <a:p>
            <a:r>
              <a:rPr lang="ru-RU" dirty="0" smtClean="0"/>
              <a:t>Чтоб над нашею планетой</a:t>
            </a:r>
          </a:p>
          <a:p>
            <a:r>
              <a:rPr lang="ru-RU" dirty="0" smtClean="0"/>
              <a:t>Вечно солнышко светило,</a:t>
            </a:r>
          </a:p>
          <a:p>
            <a:r>
              <a:rPr lang="ru-RU" dirty="0" smtClean="0"/>
              <a:t>Чтоб всегда смеялись дети,</a:t>
            </a:r>
          </a:p>
          <a:p>
            <a:r>
              <a:rPr lang="ru-RU" smtClean="0"/>
              <a:t>Мы пришли к тебе, УЧИТЕЛЬ!</a:t>
            </a:r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30e440ab3aea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3627438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4267200" y="1752600"/>
            <a:ext cx="43434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</a:pPr>
            <a:endParaRPr lang="ru-RU" dirty="0"/>
          </a:p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3581400" y="152400"/>
            <a:ext cx="2438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Monotype Corsiva" pitchFamily="66" charset="0"/>
              </a:rPr>
              <a:t>18.00-21.00</a:t>
            </a:r>
          </a:p>
        </p:txBody>
      </p:sp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3143240" y="609600"/>
            <a:ext cx="569596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ru-RU" sz="2800" dirty="0" smtClean="0">
                <a:latin typeface="Monotype Corsiva" pitchFamily="66" charset="0"/>
              </a:rPr>
              <a:t>                      Ужин </a:t>
            </a:r>
            <a:r>
              <a:rPr lang="ru-RU" sz="2800" dirty="0">
                <a:latin typeface="Monotype Corsiva" pitchFamily="66" charset="0"/>
              </a:rPr>
              <a:t>вкусный мы съедим</a:t>
            </a:r>
          </a:p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ru-RU" sz="2800" dirty="0">
                <a:latin typeface="Monotype Corsiva" pitchFamily="66" charset="0"/>
              </a:rPr>
              <a:t>В игры  с мамой поиграем</a:t>
            </a:r>
            <a:r>
              <a:rPr lang="ru-RU" sz="2800" dirty="0" smtClean="0">
                <a:latin typeface="Monotype Corsiva" pitchFamily="66" charset="0"/>
              </a:rPr>
              <a:t>,</a:t>
            </a:r>
          </a:p>
          <a:p>
            <a:pPr>
              <a:spcBef>
                <a:spcPct val="20000"/>
              </a:spcBef>
              <a:buClr>
                <a:schemeClr val="tx2"/>
              </a:buClr>
            </a:pPr>
            <a:endParaRPr lang="ru-RU" sz="2800" dirty="0" smtClean="0">
              <a:latin typeface="Monotype Corsiva" pitchFamily="66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ru-RU" sz="2800" dirty="0" smtClean="0">
                <a:latin typeface="Monotype Corsiva" pitchFamily="66" charset="0"/>
              </a:rPr>
              <a:t>Или </a:t>
            </a:r>
            <a:r>
              <a:rPr lang="ru-RU" sz="2800" dirty="0">
                <a:latin typeface="Monotype Corsiva" pitchFamily="66" charset="0"/>
              </a:rPr>
              <a:t>книжку </a:t>
            </a:r>
            <a:r>
              <a:rPr lang="ru-RU" sz="2800" dirty="0" smtClean="0">
                <a:latin typeface="Monotype Corsiva" pitchFamily="66" charset="0"/>
              </a:rPr>
              <a:t>почитаем.</a:t>
            </a:r>
            <a:endParaRPr lang="ru-RU" sz="2800" dirty="0">
              <a:latin typeface="Monotype Corsiva" pitchFamily="66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</a:pPr>
            <a:endParaRPr lang="ru-RU" sz="2800" b="1" dirty="0">
              <a:latin typeface="Monotype Corsiva" pitchFamily="66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</a:pP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17414" name="Picture 12" descr="post-53751-1221413255ти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2928934"/>
            <a:ext cx="3794125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Прямоугольник 9"/>
          <p:cNvSpPr>
            <a:spLocks noChangeArrowheads="1"/>
          </p:cNvSpPr>
          <p:nvPr/>
        </p:nvSpPr>
        <p:spPr bwMode="auto">
          <a:xfrm>
            <a:off x="4929188" y="1643050"/>
            <a:ext cx="33575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ru-RU" sz="2800" dirty="0">
                <a:latin typeface="Monotype Corsiva" pitchFamily="66" charset="0"/>
              </a:rPr>
              <a:t>Телевизор поглядим.</a:t>
            </a:r>
          </a:p>
        </p:txBody>
      </p:sp>
      <p:pic>
        <p:nvPicPr>
          <p:cNvPr id="17416" name="Picture 8" descr="E:\Documents and Settings\Admin\Мои документы\Мои рисунки\дети\boyreading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88" y="4572000"/>
            <a:ext cx="3235325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4643438" y="4214818"/>
            <a:ext cx="421484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ru-RU" sz="3200" dirty="0">
                <a:latin typeface="Monotype Corsiva" pitchFamily="66" charset="0"/>
              </a:rPr>
              <a:t>Ждёт зубной порошок и журчит водица:                                                 «Не забудь, мой дружок, перед сном умыться!» </a:t>
            </a:r>
          </a:p>
        </p:txBody>
      </p:sp>
      <p:sp>
        <p:nvSpPr>
          <p:cNvPr id="18438" name="Text Box 11"/>
          <p:cNvSpPr txBox="1">
            <a:spLocks noChangeArrowheads="1"/>
          </p:cNvSpPr>
          <p:nvPr/>
        </p:nvSpPr>
        <p:spPr bwMode="auto">
          <a:xfrm flipH="1">
            <a:off x="6000760" y="152400"/>
            <a:ext cx="25717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Monotype Corsiva" pitchFamily="66" charset="0"/>
              </a:rPr>
              <a:t>21.00-21.10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407196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852cb4bd7594t"/>
          <p:cNvPicPr>
            <a:picLocks noChangeAspect="1" noChangeArrowheads="1"/>
          </p:cNvPicPr>
          <p:nvPr/>
        </p:nvPicPr>
        <p:blipFill>
          <a:blip r:embed="rId3"/>
          <a:srcRect b="4167"/>
          <a:stretch>
            <a:fillRect/>
          </a:stretch>
        </p:blipFill>
        <p:spPr bwMode="auto">
          <a:xfrm>
            <a:off x="250825" y="188912"/>
            <a:ext cx="4892679" cy="4811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572000" y="2428869"/>
            <a:ext cx="21431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Monotype Corsiva" pitchFamily="66" charset="0"/>
              </a:rPr>
              <a:t>              </a:t>
            </a:r>
          </a:p>
          <a:p>
            <a:pPr>
              <a:spcBef>
                <a:spcPct val="50000"/>
              </a:spcBef>
            </a:pPr>
            <a:endParaRPr lang="ru-RU" sz="3200" dirty="0">
              <a:latin typeface="Times New Roman Cyr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500042"/>
            <a:ext cx="400052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latin typeface="Monotype Corsiva" pitchFamily="66" charset="0"/>
              </a:rPr>
              <a:t>            День прошёл ,</a:t>
            </a:r>
          </a:p>
          <a:p>
            <a:pPr>
              <a:spcBef>
                <a:spcPct val="50000"/>
              </a:spcBef>
            </a:pPr>
            <a:r>
              <a:rPr lang="ru-RU" sz="3200" dirty="0" smtClean="0">
                <a:latin typeface="Monotype Corsiva" pitchFamily="66" charset="0"/>
              </a:rPr>
              <a:t>       и, спать - в кровать! Завтра рано мне       </a:t>
            </a:r>
          </a:p>
          <a:p>
            <a:pPr>
              <a:spcBef>
                <a:spcPct val="50000"/>
              </a:spcBef>
            </a:pPr>
            <a:r>
              <a:rPr lang="ru-RU" sz="3200" dirty="0" smtClean="0">
                <a:latin typeface="Monotype Corsiva" pitchFamily="66" charset="0"/>
              </a:rPr>
              <a:t>                        вставать!            </a:t>
            </a:r>
          </a:p>
          <a:p>
            <a:pPr>
              <a:spcBef>
                <a:spcPct val="50000"/>
              </a:spcBef>
            </a:pPr>
            <a:r>
              <a:rPr lang="ru-RU" sz="3200" dirty="0" smtClean="0">
                <a:latin typeface="Monotype Corsiva" pitchFamily="66" charset="0"/>
              </a:rPr>
              <a:t>    Пусть приходит   </a:t>
            </a:r>
          </a:p>
          <a:p>
            <a:pPr>
              <a:spcBef>
                <a:spcPct val="50000"/>
              </a:spcBef>
            </a:pPr>
            <a:r>
              <a:rPr lang="ru-RU" sz="3200" dirty="0" smtClean="0">
                <a:latin typeface="Monotype Corsiva" pitchFamily="66" charset="0"/>
              </a:rPr>
              <a:t> крепкий   сон.                                          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5000636"/>
            <a:ext cx="6643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                       Всем на свете нужен он.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29" descr="c429ee41ba61t"/>
          <p:cNvPicPr>
            <a:picLocks noChangeAspect="1" noChangeArrowheads="1"/>
          </p:cNvPicPr>
          <p:nvPr/>
        </p:nvPicPr>
        <p:blipFill>
          <a:blip r:embed="rId3"/>
          <a:srcRect b="4167"/>
          <a:stretch>
            <a:fillRect/>
          </a:stretch>
        </p:blipFill>
        <p:spPr bwMode="auto">
          <a:xfrm>
            <a:off x="0" y="0"/>
            <a:ext cx="428625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1030"/>
          <p:cNvSpPr txBox="1">
            <a:spLocks noChangeArrowheads="1"/>
          </p:cNvSpPr>
          <p:nvPr/>
        </p:nvSpPr>
        <p:spPr bwMode="auto">
          <a:xfrm>
            <a:off x="5429250" y="228600"/>
            <a:ext cx="2857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Monotype Corsiva" pitchFamily="66" charset="0"/>
              </a:rPr>
              <a:t>Подъём 7.30</a:t>
            </a:r>
          </a:p>
        </p:txBody>
      </p:sp>
      <p:pic>
        <p:nvPicPr>
          <p:cNvPr id="3077" name="Picture 1038" descr="H:\документы с диска С(мои документы0\документы с диска с\здесь мои рисунки\анимация\+анимационные картинки\36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4876800"/>
            <a:ext cx="1463675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6248" y="2214554"/>
            <a:ext cx="464347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Отворим все окна в доме</a:t>
            </a:r>
          </a:p>
          <a:p>
            <a:r>
              <a:rPr lang="ru-RU" sz="2800" dirty="0" smtClean="0">
                <a:latin typeface="Monotype Corsiva" pitchFamily="66" charset="0"/>
              </a:rPr>
              <a:t>Чтоб впустить потоки света,</a:t>
            </a:r>
          </a:p>
          <a:p>
            <a:r>
              <a:rPr lang="ru-RU" sz="2800" dirty="0" smtClean="0">
                <a:latin typeface="Monotype Corsiva" pitchFamily="66" charset="0"/>
              </a:rPr>
              <a:t>Чтоб согрелась ранним утром</a:t>
            </a:r>
          </a:p>
          <a:p>
            <a:r>
              <a:rPr lang="ru-RU" sz="2800" dirty="0" smtClean="0">
                <a:latin typeface="Monotype Corsiva" pitchFamily="66" charset="0"/>
              </a:rPr>
              <a:t>Наша  добрая планета.</a:t>
            </a:r>
          </a:p>
          <a:p>
            <a:r>
              <a:rPr lang="ru-RU" sz="2800" dirty="0" smtClean="0">
                <a:latin typeface="Monotype Corsiva" pitchFamily="66" charset="0"/>
              </a:rPr>
              <a:t>Мы танцуем этим утром</a:t>
            </a:r>
          </a:p>
          <a:p>
            <a:r>
              <a:rPr lang="ru-RU" sz="2800" dirty="0" smtClean="0">
                <a:latin typeface="Monotype Corsiva" pitchFamily="66" charset="0"/>
              </a:rPr>
              <a:t>По ковру из нитей солнца</a:t>
            </a:r>
          </a:p>
          <a:p>
            <a:r>
              <a:rPr lang="ru-RU" sz="2800" dirty="0" smtClean="0">
                <a:latin typeface="Monotype Corsiva" pitchFamily="66" charset="0"/>
              </a:rPr>
              <a:t>И моя душа смеется</a:t>
            </a:r>
          </a:p>
          <a:p>
            <a:r>
              <a:rPr lang="ru-RU" sz="2800" dirty="0" smtClean="0">
                <a:latin typeface="Monotype Corsiva" pitchFamily="66" charset="0"/>
              </a:rPr>
              <a:t>В сердце счастье – встало солнце.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2976" y="4572007"/>
            <a:ext cx="75724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Режим дня</a:t>
            </a:r>
            <a:r>
              <a:rPr lang="ru-RU" sz="3200" b="1" dirty="0" smtClean="0">
                <a:solidFill>
                  <a:srgbClr val="0000FF"/>
                </a:solidFill>
                <a:latin typeface="Monotype Corsiva" pitchFamily="66" charset="0"/>
              </a:rPr>
              <a:t> – это  правильное  распределение                            </a:t>
            </a:r>
          </a:p>
          <a:p>
            <a:r>
              <a:rPr lang="ru-RU" sz="3200" b="1" dirty="0" smtClean="0">
                <a:solidFill>
                  <a:srgbClr val="0000FF"/>
                </a:solidFill>
                <a:latin typeface="Monotype Corsiva" pitchFamily="66" charset="0"/>
              </a:rPr>
              <a:t>                                                                    времени, </a:t>
            </a:r>
          </a:p>
          <a:p>
            <a:r>
              <a:rPr lang="ru-RU" sz="3200" b="1" dirty="0" smtClean="0">
                <a:solidFill>
                  <a:srgbClr val="0000FF"/>
                </a:solidFill>
                <a:latin typeface="Monotype Corsiva" pitchFamily="66" charset="0"/>
              </a:rPr>
              <a:t>на основные  жизненные  потребности          </a:t>
            </a:r>
          </a:p>
          <a:p>
            <a:r>
              <a:rPr lang="ru-RU" sz="3200" b="1" dirty="0" smtClean="0">
                <a:solidFill>
                  <a:srgbClr val="0000FF"/>
                </a:solidFill>
                <a:latin typeface="Monotype Corsiva" pitchFamily="66" charset="0"/>
              </a:rPr>
              <a:t>                                                                  человека.</a:t>
            </a:r>
            <a:endParaRPr lang="ru-RU" sz="3200" b="1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 t="12121"/>
          <a:stretch>
            <a:fillRect/>
          </a:stretch>
        </p:blipFill>
        <p:spPr bwMode="auto">
          <a:xfrm>
            <a:off x="1500166" y="571480"/>
            <a:ext cx="5940425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3643313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 rot="20435212">
            <a:off x="279981" y="2760368"/>
            <a:ext cx="910615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приучи себя просыпаться и вставать каждый день в одно и то же время;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выполняй каждый день утреннюю зарядку;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следи за чистотой тела, волос, ногтей и полостью рта;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старайся есть в одно и то же время.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3116"/>
            <a:ext cx="4681603" cy="4062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7686" y="285729"/>
            <a:ext cx="4357718" cy="6572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Пляшет солнце на кроватке.</a:t>
            </a:r>
          </a:p>
          <a:p>
            <a:endParaRPr lang="ru-RU" sz="2800" dirty="0" smtClean="0">
              <a:latin typeface="Monotype Corsiva" pitchFamily="66" charset="0"/>
            </a:endParaRPr>
          </a:p>
          <a:p>
            <a:r>
              <a:rPr lang="ru-RU" sz="2800" dirty="0" smtClean="0">
                <a:latin typeface="Monotype Corsiva" pitchFamily="66" charset="0"/>
              </a:rPr>
              <a:t>На кроватке – всё в порядке.</a:t>
            </a:r>
          </a:p>
          <a:p>
            <a:endParaRPr lang="ru-RU" sz="2800" dirty="0" smtClean="0">
              <a:latin typeface="Monotype Corsiva" pitchFamily="66" charset="0"/>
            </a:endParaRPr>
          </a:p>
          <a:p>
            <a:r>
              <a:rPr lang="ru-RU" sz="2800" dirty="0" smtClean="0">
                <a:latin typeface="Monotype Corsiva" pitchFamily="66" charset="0"/>
              </a:rPr>
              <a:t>Мы же утром не забыли</a:t>
            </a:r>
          </a:p>
          <a:p>
            <a:endParaRPr lang="ru-RU" sz="2800" dirty="0" smtClean="0">
              <a:latin typeface="Monotype Corsiva" pitchFamily="66" charset="0"/>
            </a:endParaRPr>
          </a:p>
          <a:p>
            <a:r>
              <a:rPr lang="ru-RU" sz="2800" dirty="0" smtClean="0">
                <a:latin typeface="Monotype Corsiva" pitchFamily="66" charset="0"/>
              </a:rPr>
              <a:t>И кроватку застелили!</a:t>
            </a:r>
          </a:p>
          <a:p>
            <a:endParaRPr lang="ru-RU" sz="2800" dirty="0" smtClean="0">
              <a:latin typeface="Monotype Corsiva" pitchFamily="66" charset="0"/>
            </a:endParaRPr>
          </a:p>
          <a:p>
            <a:r>
              <a:rPr lang="ru-RU" sz="2800" dirty="0" smtClean="0">
                <a:latin typeface="Monotype Corsiva" pitchFamily="66" charset="0"/>
              </a:rPr>
              <a:t> Мы простынку натянули,</a:t>
            </a:r>
          </a:p>
          <a:p>
            <a:endParaRPr lang="ru-RU" sz="2800" dirty="0" smtClean="0">
              <a:latin typeface="Monotype Corsiva" pitchFamily="66" charset="0"/>
            </a:endParaRPr>
          </a:p>
          <a:p>
            <a:r>
              <a:rPr lang="ru-RU" sz="2800" dirty="0" smtClean="0">
                <a:latin typeface="Monotype Corsiva" pitchFamily="66" charset="0"/>
              </a:rPr>
              <a:t>Мы с подушки сны стряхнули,</a:t>
            </a:r>
          </a:p>
          <a:p>
            <a:endParaRPr lang="ru-RU" sz="2800" dirty="0" smtClean="0">
              <a:latin typeface="Monotype Corsiva" pitchFamily="66" charset="0"/>
            </a:endParaRPr>
          </a:p>
          <a:p>
            <a:r>
              <a:rPr lang="ru-RU" sz="2800" dirty="0" smtClean="0">
                <a:latin typeface="Monotype Corsiva" pitchFamily="66" charset="0"/>
              </a:rPr>
              <a:t>Постелили покрывало,</a:t>
            </a:r>
          </a:p>
          <a:p>
            <a:endParaRPr lang="ru-RU" sz="2800" dirty="0" smtClean="0">
              <a:latin typeface="Monotype Corsiva" pitchFamily="66" charset="0"/>
            </a:endParaRPr>
          </a:p>
          <a:p>
            <a:r>
              <a:rPr lang="ru-RU" sz="2800" dirty="0" smtClean="0">
                <a:latin typeface="Monotype Corsiva" pitchFamily="66" charset="0"/>
              </a:rPr>
              <a:t>Чтоб подушка не скучала.</a:t>
            </a:r>
            <a:endParaRPr lang="ru-RU" sz="2800" dirty="0"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500042"/>
            <a:ext cx="35354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ru-RU" sz="3200" b="1" dirty="0" smtClean="0">
                <a:solidFill>
                  <a:prstClr val="black"/>
                </a:solidFill>
                <a:latin typeface="Monotype Corsiva" pitchFamily="66" charset="0"/>
              </a:rPr>
              <a:t>Подъём 7.30 – 7.40</a:t>
            </a:r>
            <a:endParaRPr lang="ru-RU" sz="3200" b="1" dirty="0">
              <a:solidFill>
                <a:prstClr val="black"/>
              </a:solidFill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292893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51344"/>
            <a:ext cx="371477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Monotype Corsiva" pitchFamily="66" charset="0"/>
              </a:rPr>
              <a:t>Чтоб здоровым быть сполна</a:t>
            </a:r>
          </a:p>
          <a:p>
            <a:r>
              <a:rPr lang="ru-RU" sz="2000" dirty="0" smtClean="0">
                <a:latin typeface="Monotype Corsiva" pitchFamily="66" charset="0"/>
              </a:rPr>
              <a:t>Физкультура всем нужна.</a:t>
            </a:r>
          </a:p>
          <a:p>
            <a:r>
              <a:rPr lang="ru-RU" sz="2000" dirty="0" smtClean="0">
                <a:latin typeface="Monotype Corsiva" pitchFamily="66" charset="0"/>
              </a:rPr>
              <a:t>Для начала по порядку -</a:t>
            </a:r>
          </a:p>
          <a:p>
            <a:r>
              <a:rPr lang="ru-RU" sz="2000" dirty="0" smtClean="0">
                <a:latin typeface="Monotype Corsiva" pitchFamily="66" charset="0"/>
              </a:rPr>
              <a:t>Утром сделаем зарядку!</a:t>
            </a:r>
          </a:p>
          <a:p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</a:rPr>
              <a:t>И без всякого сомненья</a:t>
            </a:r>
          </a:p>
          <a:p>
            <a:r>
              <a:rPr lang="ru-RU" sz="2000" dirty="0" smtClean="0">
                <a:latin typeface="Monotype Corsiva" pitchFamily="66" charset="0"/>
              </a:rPr>
              <a:t>Есть хорошее решенье -</a:t>
            </a:r>
          </a:p>
          <a:p>
            <a:r>
              <a:rPr lang="ru-RU" sz="2000" dirty="0" smtClean="0">
                <a:latin typeface="Monotype Corsiva" pitchFamily="66" charset="0"/>
              </a:rPr>
              <a:t>Бег полезен и игра</a:t>
            </a:r>
          </a:p>
          <a:p>
            <a:r>
              <a:rPr lang="ru-RU" sz="2000" dirty="0" smtClean="0">
                <a:latin typeface="Monotype Corsiva" pitchFamily="66" charset="0"/>
              </a:rPr>
              <a:t>Занимайся детвора! </a:t>
            </a:r>
          </a:p>
          <a:p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</a:rPr>
              <a:t>Чтоб успешно развиваться</a:t>
            </a:r>
          </a:p>
          <a:p>
            <a:r>
              <a:rPr lang="ru-RU" sz="2000" dirty="0" smtClean="0">
                <a:latin typeface="Monotype Corsiva" pitchFamily="66" charset="0"/>
              </a:rPr>
              <a:t>Нужно спортом заниматься</a:t>
            </a:r>
          </a:p>
          <a:p>
            <a:r>
              <a:rPr lang="ru-RU" sz="2000" dirty="0" smtClean="0">
                <a:latin typeface="Monotype Corsiva" pitchFamily="66" charset="0"/>
              </a:rPr>
              <a:t>От занятий физкультурой</a:t>
            </a:r>
          </a:p>
          <a:p>
            <a:r>
              <a:rPr lang="ru-RU" sz="2000" dirty="0" smtClean="0">
                <a:latin typeface="Monotype Corsiva" pitchFamily="66" charset="0"/>
              </a:rPr>
              <a:t>Будет стройная фигура</a:t>
            </a:r>
          </a:p>
          <a:p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</a:rPr>
              <a:t>Нам полезно без сомненья</a:t>
            </a:r>
          </a:p>
          <a:p>
            <a:r>
              <a:rPr lang="ru-RU" sz="2000" dirty="0" smtClean="0">
                <a:latin typeface="Monotype Corsiva" pitchFamily="66" charset="0"/>
              </a:rPr>
              <a:t>Все, что связано с движеньем.</a:t>
            </a:r>
          </a:p>
          <a:p>
            <a:r>
              <a:rPr lang="ru-RU" sz="2000" dirty="0" smtClean="0">
                <a:latin typeface="Monotype Corsiva" pitchFamily="66" charset="0"/>
              </a:rPr>
              <a:t>Вот, поэтому ребятки</a:t>
            </a:r>
          </a:p>
          <a:p>
            <a:r>
              <a:rPr lang="ru-RU" sz="2000" dirty="0" smtClean="0">
                <a:latin typeface="Monotype Corsiva" pitchFamily="66" charset="0"/>
              </a:rPr>
              <a:t>Будем делать мы зарядку.</a:t>
            </a:r>
            <a:endParaRPr lang="ru-RU" sz="2000" dirty="0">
              <a:latin typeface="Monotype Corsiva" pitchFamily="66" charset="0"/>
            </a:endParaRPr>
          </a:p>
        </p:txBody>
      </p:sp>
      <p:pic>
        <p:nvPicPr>
          <p:cNvPr id="3" name="Picture 10" descr="270915985f52t"/>
          <p:cNvPicPr>
            <a:picLocks noChangeAspect="1" noChangeArrowheads="1"/>
          </p:cNvPicPr>
          <p:nvPr/>
        </p:nvPicPr>
        <p:blipFill>
          <a:blip r:embed="rId2"/>
          <a:srcRect b="5556"/>
          <a:stretch>
            <a:fillRect/>
          </a:stretch>
        </p:blipFill>
        <p:spPr bwMode="auto">
          <a:xfrm>
            <a:off x="4572000" y="1214422"/>
            <a:ext cx="320040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643570" y="571480"/>
            <a:ext cx="28085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latin typeface="Monotype Corsiva" pitchFamily="66" charset="0"/>
              </a:rPr>
              <a:t>Зарядка 7.40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3" descr="91307b4f8fa3t"/>
          <p:cNvPicPr>
            <a:picLocks noChangeAspect="1" noChangeArrowheads="1"/>
          </p:cNvPicPr>
          <p:nvPr/>
        </p:nvPicPr>
        <p:blipFill>
          <a:blip r:embed="rId3"/>
          <a:srcRect r="200" b="5493"/>
          <a:stretch>
            <a:fillRect/>
          </a:stretch>
        </p:blipFill>
        <p:spPr bwMode="auto">
          <a:xfrm>
            <a:off x="179388" y="260350"/>
            <a:ext cx="38163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4" descr="6ef2c4d023c6t"/>
          <p:cNvPicPr>
            <a:picLocks noChangeAspect="1" noChangeArrowheads="1"/>
          </p:cNvPicPr>
          <p:nvPr/>
        </p:nvPicPr>
        <p:blipFill>
          <a:blip r:embed="rId4"/>
          <a:srcRect b="6903"/>
          <a:stretch>
            <a:fillRect/>
          </a:stretch>
        </p:blipFill>
        <p:spPr bwMode="auto">
          <a:xfrm>
            <a:off x="5794375" y="3141663"/>
            <a:ext cx="3349625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35"/>
          <p:cNvSpPr txBox="1">
            <a:spLocks noChangeArrowheads="1"/>
          </p:cNvSpPr>
          <p:nvPr/>
        </p:nvSpPr>
        <p:spPr bwMode="auto">
          <a:xfrm>
            <a:off x="5638800" y="152400"/>
            <a:ext cx="31686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Monotype Corsiva" pitchFamily="66" charset="0"/>
              </a:rPr>
              <a:t>Умывание 7.50</a:t>
            </a:r>
          </a:p>
        </p:txBody>
      </p:sp>
      <p:sp>
        <p:nvSpPr>
          <p:cNvPr id="5125" name="Text Box 37"/>
          <p:cNvSpPr txBox="1">
            <a:spLocks noChangeArrowheads="1"/>
          </p:cNvSpPr>
          <p:nvPr/>
        </p:nvSpPr>
        <p:spPr bwMode="auto">
          <a:xfrm>
            <a:off x="4214813" y="928688"/>
            <a:ext cx="3714750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Monotype Corsiva" pitchFamily="66" charset="0"/>
              </a:rPr>
              <a:t>Волшебная водичка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На розовое личико,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Ручеек из сказки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На носик и на глазки,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Брызги из кадушки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На щечки и на </a:t>
            </a:r>
            <a:r>
              <a:rPr lang="ru-RU" sz="2800" dirty="0" smtClean="0">
                <a:latin typeface="Monotype Corsiva" pitchFamily="66" charset="0"/>
              </a:rPr>
              <a:t>ушки.</a:t>
            </a:r>
            <a:r>
              <a:rPr lang="ru-RU" sz="2400" b="1" dirty="0">
                <a:latin typeface="Monotype Corsiva" pitchFamily="66" charset="0"/>
              </a:rPr>
              <a:t/>
            </a:r>
            <a:br>
              <a:rPr lang="ru-RU" sz="2400" b="1" dirty="0">
                <a:latin typeface="Monotype Corsiva" pitchFamily="66" charset="0"/>
              </a:rPr>
            </a:br>
            <a:endParaRPr lang="ru-RU" sz="2400" b="1" dirty="0">
              <a:latin typeface="Monotype Corsiva" pitchFamily="66" charset="0"/>
            </a:endParaRPr>
          </a:p>
        </p:txBody>
      </p:sp>
      <p:sp>
        <p:nvSpPr>
          <p:cNvPr id="5126" name="Прямоугольник 6"/>
          <p:cNvSpPr>
            <a:spLocks noChangeArrowheads="1"/>
          </p:cNvSpPr>
          <p:nvPr/>
        </p:nvSpPr>
        <p:spPr bwMode="auto">
          <a:xfrm>
            <a:off x="642938" y="4071938"/>
            <a:ext cx="3786187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dirty="0">
                <a:latin typeface="Monotype Corsiva" pitchFamily="66" charset="0"/>
              </a:rPr>
              <a:t>Дождичек из лейки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На лобик и на шейку.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Ливень с теплой тучки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На маленькие ручки.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Вот какой чистюля! </a:t>
            </a:r>
          </a:p>
          <a:p>
            <a:r>
              <a:rPr lang="ru-RU" sz="2800" dirty="0">
                <a:latin typeface="Monotype Corsiva" pitchFamily="66" charset="0"/>
              </a:rPr>
              <a:t>Целуй меня, мамуля!</a:t>
            </a:r>
            <a:endParaRPr lang="ru-RU" sz="2800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857250"/>
            <a:ext cx="13430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Прямоугольник 1"/>
          <p:cNvSpPr>
            <a:spLocks noChangeArrowheads="1"/>
          </p:cNvSpPr>
          <p:nvPr/>
        </p:nvSpPr>
        <p:spPr bwMode="auto">
          <a:xfrm>
            <a:off x="642938" y="2286000"/>
            <a:ext cx="4500562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Monotype Corsiva" pitchFamily="66" charset="0"/>
              </a:rPr>
              <a:t>Снует зубная щетка,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Как по морю лодка,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Как по речке пароход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По зубам она идет,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Вверх и вниз, туда - обратно.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Счистим мы налет и пятна.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Чтобы зубки не болели,</a:t>
            </a:r>
            <a:br>
              <a:rPr lang="ru-RU" sz="2800" dirty="0">
                <a:latin typeface="Monotype Corsiva" pitchFamily="66" charset="0"/>
              </a:rPr>
            </a:br>
            <a:r>
              <a:rPr lang="ru-RU" sz="2800" dirty="0">
                <a:latin typeface="Monotype Corsiva" pitchFamily="66" charset="0"/>
              </a:rPr>
              <a:t>Чтоб как зимний снег белели</a:t>
            </a:r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2" y="642918"/>
            <a:ext cx="3786188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00430" y="500042"/>
            <a:ext cx="32147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latin typeface="Monotype Corsiva" pitchFamily="66" charset="0"/>
              </a:rPr>
              <a:t>Умывание 7.50</a:t>
            </a:r>
            <a:endParaRPr lang="ru-RU" sz="3200" b="1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1" descr="0c6106eabbf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0" y="357188"/>
            <a:ext cx="3821113" cy="38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 Box 33"/>
          <p:cNvSpPr txBox="1">
            <a:spLocks noChangeArrowheads="1"/>
          </p:cNvSpPr>
          <p:nvPr/>
        </p:nvSpPr>
        <p:spPr bwMode="auto">
          <a:xfrm>
            <a:off x="428625" y="381000"/>
            <a:ext cx="535782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>
                <a:latin typeface="Monotype Corsiva" pitchFamily="66" charset="0"/>
              </a:rPr>
              <a:t>Завтрак  </a:t>
            </a:r>
            <a:r>
              <a:rPr lang="ru-RU" sz="3200" b="1" dirty="0" smtClean="0">
                <a:latin typeface="Monotype Corsiva" pitchFamily="66" charset="0"/>
              </a:rPr>
              <a:t>8.00 – 8.30</a:t>
            </a:r>
            <a:endParaRPr lang="ru-RU" sz="3200" b="1" dirty="0">
              <a:latin typeface="Monotype Corsiva" pitchFamily="66" charset="0"/>
            </a:endParaRPr>
          </a:p>
        </p:txBody>
      </p:sp>
      <p:pic>
        <p:nvPicPr>
          <p:cNvPr id="7173" name="Picture 4" descr="post-53751-1221158065тб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3429000"/>
            <a:ext cx="3606800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285852" y="928670"/>
            <a:ext cx="557214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Утро доброе! Проснись,</a:t>
            </a:r>
          </a:p>
          <a:p>
            <a:r>
              <a:rPr lang="ru-RU" sz="2800" dirty="0" smtClean="0">
                <a:latin typeface="Monotype Corsiva" pitchFamily="66" charset="0"/>
              </a:rPr>
              <a:t>В школу собирайся,</a:t>
            </a:r>
          </a:p>
          <a:p>
            <a:r>
              <a:rPr lang="ru-RU" sz="2800" dirty="0" smtClean="0">
                <a:latin typeface="Monotype Corsiva" pitchFamily="66" charset="0"/>
              </a:rPr>
              <a:t>Ты сегодня не ленись</a:t>
            </a:r>
          </a:p>
          <a:p>
            <a:r>
              <a:rPr lang="ru-RU" sz="2800" dirty="0" smtClean="0">
                <a:latin typeface="Monotype Corsiva" pitchFamily="66" charset="0"/>
              </a:rPr>
              <a:t>Успеть всё постарайся</a:t>
            </a:r>
            <a:r>
              <a:rPr lang="ru-RU" sz="3200" dirty="0" smtClean="0">
                <a:latin typeface="Monotype Corsiva" pitchFamily="66" charset="0"/>
              </a:rPr>
              <a:t>.</a:t>
            </a:r>
            <a:endParaRPr lang="ru-RU" sz="3200" dirty="0"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4572008"/>
            <a:ext cx="56435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Пол часа тебе на всякие дела:</a:t>
            </a:r>
          </a:p>
          <a:p>
            <a:r>
              <a:rPr lang="ru-RU" sz="2800" dirty="0" smtClean="0">
                <a:latin typeface="Monotype Corsiva" pitchFamily="66" charset="0"/>
              </a:rPr>
              <a:t>умывание, зарядку, завтрак, чай.</a:t>
            </a:r>
          </a:p>
          <a:p>
            <a:r>
              <a:rPr lang="ru-RU" sz="2800" dirty="0" smtClean="0">
                <a:latin typeface="Monotype Corsiva" pitchFamily="66" charset="0"/>
              </a:rPr>
              <a:t>в восемь тридцать выходить уже пора,</a:t>
            </a:r>
          </a:p>
          <a:p>
            <a:r>
              <a:rPr lang="ru-RU" sz="2800" dirty="0" smtClean="0">
                <a:latin typeface="Monotype Corsiva" pitchFamily="66" charset="0"/>
              </a:rPr>
              <a:t>чтобы в класс не опоздал ты невзначай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50"/>
            <a:ext cx="4286248" cy="558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857224" y="428625"/>
            <a:ext cx="78581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Здравствуй школа! Здравствуй класс!</a:t>
            </a:r>
          </a:p>
          <a:p>
            <a:pPr>
              <a:defRPr/>
            </a:pP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                                         Ждёт учительница нас.</a:t>
            </a:r>
            <a:r>
              <a:rPr lang="ru-RU" sz="3200" dirty="0">
                <a:latin typeface="Monotype Corsiva" pitchFamily="66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57686" y="1500174"/>
            <a:ext cx="44291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Парта ждет меня, во-первых,</a:t>
            </a:r>
          </a:p>
          <a:p>
            <a:r>
              <a:rPr lang="ru-RU" sz="2800" dirty="0" smtClean="0">
                <a:latin typeface="Monotype Corsiva" pitchFamily="66" charset="0"/>
              </a:rPr>
              <a:t>Ждут уроки,</a:t>
            </a:r>
          </a:p>
          <a:p>
            <a:r>
              <a:rPr lang="ru-RU" sz="2800" dirty="0" smtClean="0">
                <a:latin typeface="Monotype Corsiva" pitchFamily="66" charset="0"/>
              </a:rPr>
              <a:t>Ждут друзья.</a:t>
            </a:r>
          </a:p>
          <a:p>
            <a:r>
              <a:rPr lang="ru-RU" sz="2800" dirty="0" smtClean="0">
                <a:latin typeface="Monotype Corsiva" pitchFamily="66" charset="0"/>
              </a:rPr>
              <a:t>Будет в школе не до лени,</a:t>
            </a:r>
          </a:p>
          <a:p>
            <a:r>
              <a:rPr lang="ru-RU" sz="2800" dirty="0" smtClean="0">
                <a:latin typeface="Monotype Corsiva" pitchFamily="66" charset="0"/>
              </a:rPr>
              <a:t>Там я в новую страну</a:t>
            </a:r>
          </a:p>
          <a:p>
            <a:r>
              <a:rPr lang="ru-RU" sz="2800" dirty="0" smtClean="0">
                <a:latin typeface="Monotype Corsiva" pitchFamily="66" charset="0"/>
              </a:rPr>
              <a:t>Дел и знаний и умений</a:t>
            </a:r>
          </a:p>
          <a:p>
            <a:r>
              <a:rPr lang="ru-RU" sz="2800" dirty="0" smtClean="0">
                <a:latin typeface="Monotype Corsiva" pitchFamily="66" charset="0"/>
              </a:rPr>
              <a:t>Путешествие начну.</a:t>
            </a:r>
          </a:p>
          <a:p>
            <a:r>
              <a:rPr lang="ru-RU" sz="2800" dirty="0" smtClean="0">
                <a:latin typeface="Monotype Corsiva" pitchFamily="66" charset="0"/>
              </a:rPr>
              <a:t>Ждет природа- лес и поле!</a:t>
            </a:r>
          </a:p>
          <a:p>
            <a:r>
              <a:rPr lang="ru-RU" sz="2800" dirty="0" smtClean="0">
                <a:latin typeface="Monotype Corsiva" pitchFamily="66" charset="0"/>
              </a:rPr>
              <a:t>Ведь в поход пойдем не раз…</a:t>
            </a:r>
          </a:p>
          <a:p>
            <a:r>
              <a:rPr lang="ru-RU" sz="2800" dirty="0" smtClean="0">
                <a:latin typeface="Monotype Corsiva" pitchFamily="66" charset="0"/>
              </a:rPr>
              <a:t>Ждут меня пятерки в школе</a:t>
            </a:r>
          </a:p>
          <a:p>
            <a:r>
              <a:rPr lang="ru-RU" sz="2800" dirty="0" smtClean="0">
                <a:latin typeface="Monotype Corsiva" pitchFamily="66" charset="0"/>
              </a:rPr>
              <a:t>Ждем меня любимый класс!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0" descr="7428d74289b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8" y="1500188"/>
            <a:ext cx="4649787" cy="508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81"/>
          <p:cNvSpPr txBox="1">
            <a:spLocks noChangeArrowheads="1"/>
          </p:cNvSpPr>
          <p:nvPr/>
        </p:nvSpPr>
        <p:spPr bwMode="auto">
          <a:xfrm>
            <a:off x="762000" y="152400"/>
            <a:ext cx="5029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latin typeface="Monotype Corsiva" pitchFamily="66" charset="0"/>
              </a:rPr>
              <a:t>Дорога в школу   </a:t>
            </a:r>
            <a:r>
              <a:rPr lang="ru-RU" sz="3200" b="1" dirty="0" smtClean="0">
                <a:latin typeface="Monotype Corsiva" pitchFamily="66" charset="0"/>
              </a:rPr>
              <a:t>8.30 -9.00</a:t>
            </a: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9220" name="Text Box 82"/>
          <p:cNvSpPr txBox="1">
            <a:spLocks noChangeArrowheads="1"/>
          </p:cNvSpPr>
          <p:nvPr/>
        </p:nvSpPr>
        <p:spPr bwMode="auto">
          <a:xfrm>
            <a:off x="152400" y="914400"/>
            <a:ext cx="4267200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Monotype Corsiva" pitchFamily="66" charset="0"/>
              </a:rPr>
              <a:t>Утром , по дороге в школу,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Monotype Corsiva" pitchFamily="66" charset="0"/>
              </a:rPr>
              <a:t>Свежим воздухом дышу,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Monotype Corsiva" pitchFamily="66" charset="0"/>
              </a:rPr>
              <a:t>Жду Серёжку я у дома,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Monotype Corsiva" pitchFamily="66" charset="0"/>
              </a:rPr>
              <a:t>Вместе  в школу с ним  иду.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Monotype Corsiva" pitchFamily="66" charset="0"/>
              </a:rPr>
              <a:t>Мы немного поболтаем, 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Monotype Corsiva" pitchFamily="66" charset="0"/>
              </a:rPr>
              <a:t>Посмеёмся ведь тогда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Monotype Corsiva" pitchFamily="66" charset="0"/>
              </a:rPr>
              <a:t>Нам дорога в школу</a:t>
            </a:r>
          </a:p>
          <a:p>
            <a:pPr>
              <a:spcBef>
                <a:spcPct val="50000"/>
              </a:spcBef>
            </a:pPr>
            <a:r>
              <a:rPr lang="ru-RU" sz="2800" dirty="0">
                <a:latin typeface="Monotype Corsiva" pitchFamily="66" charset="0"/>
              </a:rPr>
              <a:t>Не наскучит никогда.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C58C00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678</Words>
  <PresentationFormat>Экран (4:3)</PresentationFormat>
  <Paragraphs>165</Paragraphs>
  <Slides>22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k129</cp:lastModifiedBy>
  <cp:revision>63</cp:revision>
  <dcterms:modified xsi:type="dcterms:W3CDTF">2011-04-21T09:21:45Z</dcterms:modified>
</cp:coreProperties>
</file>