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Override1.xml" ContentType="application/vnd.openxmlformats-officedocument.themeOverr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Default Extension="jpeg" ContentType="image/jpeg"/>
  <Override PartName="/ppt/theme/themeOverride4.xml" ContentType="application/vnd.openxmlformats-officedocument.themeOverr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13"/>
  </p:notesMasterIdLst>
  <p:sldIdLst>
    <p:sldId id="258" r:id="rId5"/>
    <p:sldId id="260" r:id="rId6"/>
    <p:sldId id="262" r:id="rId7"/>
    <p:sldId id="261" r:id="rId8"/>
    <p:sldId id="259" r:id="rId9"/>
    <p:sldId id="263" r:id="rId10"/>
    <p:sldId id="256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FF6600"/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64" y="-8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BA8B1F-20CD-4E38-962A-A227B704D097}" type="datetimeFigureOut">
              <a:rPr lang="ru-RU" smtClean="0"/>
              <a:pPr/>
              <a:t>17.12.2012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DF490A-E0F4-4663-B503-0140851BD4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28995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DF490A-E0F4-4663-B503-0140851BD4B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16804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49381745"/>
      </p:ext>
    </p:extLst>
  </p:cSld>
  <p:clrMapOvr>
    <a:masterClrMapping/>
  </p:clrMapOvr>
  <p:transition spd="slow"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26621111"/>
      </p:ext>
    </p:extLst>
  </p:cSld>
  <p:clrMapOvr>
    <a:masterClrMapping/>
  </p:clrMapOvr>
  <p:transition spd="slow"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291703"/>
      </p:ext>
    </p:extLst>
  </p:cSld>
  <p:clrMapOvr>
    <a:masterClrMapping/>
  </p:clrMapOvr>
  <p:transition spd="slow"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10218960"/>
      </p:ext>
    </p:extLst>
  </p:cSld>
  <p:clrMapOvr>
    <a:masterClrMapping/>
  </p:clrMapOvr>
  <p:transition spd="slow"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89702241"/>
      </p:ext>
    </p:extLst>
  </p:cSld>
  <p:clrMapOvr>
    <a:masterClrMapping/>
  </p:clrMapOvr>
  <p:transition spd="slow"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14359989"/>
      </p:ext>
    </p:extLst>
  </p:cSld>
  <p:clrMapOvr>
    <a:masterClrMapping/>
  </p:clrMapOvr>
  <p:transition spd="slow"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35250578"/>
      </p:ext>
    </p:extLst>
  </p:cSld>
  <p:clrMapOvr>
    <a:masterClrMapping/>
  </p:clrMapOvr>
  <p:transition spd="slow"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5973096"/>
      </p:ext>
    </p:extLst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4178373"/>
      </p:ext>
    </p:extLst>
  </p:cSld>
  <p:clrMapOvr>
    <a:masterClrMapping/>
  </p:clrMapOvr>
  <p:transition spd="slow"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73071664"/>
      </p:ext>
    </p:extLst>
  </p:cSld>
  <p:clrMapOvr>
    <a:masterClrMapping/>
  </p:clrMapOvr>
  <p:transition spd="slow"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06079918"/>
      </p:ext>
    </p:extLst>
  </p:cSld>
  <p:clrMapOvr>
    <a:masterClrMapping/>
  </p:clrMapOvr>
  <p:transition spd="slow"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49381745"/>
      </p:ext>
    </p:extLst>
  </p:cSld>
  <p:clrMapOvr>
    <a:masterClrMapping/>
  </p:clrMapOvr>
  <p:transition spd="slow">
    <p:wipe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26621111"/>
      </p:ext>
    </p:extLst>
  </p:cSld>
  <p:clrMapOvr>
    <a:masterClrMapping/>
  </p:clrMapOvr>
  <p:transition spd="slow">
    <p:wipe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291703"/>
      </p:ext>
    </p:extLst>
  </p:cSld>
  <p:clrMapOvr>
    <a:masterClrMapping/>
  </p:clrMapOvr>
  <p:transition spd="slow">
    <p:wipe dir="r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10218960"/>
      </p:ext>
    </p:extLst>
  </p:cSld>
  <p:clrMapOvr>
    <a:masterClrMapping/>
  </p:clrMapOvr>
  <p:transition spd="slow">
    <p:wipe dir="r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89702241"/>
      </p:ext>
    </p:extLst>
  </p:cSld>
  <p:clrMapOvr>
    <a:masterClrMapping/>
  </p:clrMapOvr>
  <p:transition spd="slow">
    <p:wipe dir="r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14359989"/>
      </p:ext>
    </p:extLst>
  </p:cSld>
  <p:clrMapOvr>
    <a:masterClrMapping/>
  </p:clrMapOvr>
  <p:transition spd="slow">
    <p:wipe dir="r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35250578"/>
      </p:ext>
    </p:extLst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5973096"/>
      </p:ext>
    </p:extLst>
  </p:cSld>
  <p:clrMapOvr>
    <a:masterClrMapping/>
  </p:clrMapOvr>
  <p:transition spd="slow">
    <p:wipe dir="r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4178373"/>
      </p:ext>
    </p:extLst>
  </p:cSld>
  <p:clrMapOvr>
    <a:masterClrMapping/>
  </p:clrMapOvr>
  <p:transition spd="slow">
    <p:wipe dir="r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73071664"/>
      </p:ext>
    </p:extLst>
  </p:cSld>
  <p:clrMapOvr>
    <a:masterClrMapping/>
  </p:clrMapOvr>
  <p:transition spd="slow">
    <p:wipe dir="r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06079918"/>
      </p:ext>
    </p:extLst>
  </p:cSld>
  <p:clrMapOvr>
    <a:masterClrMapping/>
  </p:clrMapOvr>
  <p:transition spd="slow">
    <p:wipe dir="r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49381745"/>
      </p:ext>
    </p:extLst>
  </p:cSld>
  <p:clrMapOvr>
    <a:masterClrMapping/>
  </p:clrMapOvr>
  <p:transition spd="slow">
    <p:wipe dir="r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26621111"/>
      </p:ext>
    </p:extLst>
  </p:cSld>
  <p:clrMapOvr>
    <a:masterClrMapping/>
  </p:clrMapOvr>
  <p:transition spd="slow">
    <p:wipe dir="r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291703"/>
      </p:ext>
    </p:extLst>
  </p:cSld>
  <p:clrMapOvr>
    <a:masterClrMapping/>
  </p:clrMapOvr>
  <p:transition spd="slow">
    <p:wipe dir="r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10218960"/>
      </p:ext>
    </p:extLst>
  </p:cSld>
  <p:clrMapOvr>
    <a:masterClrMapping/>
  </p:clrMapOvr>
  <p:transition spd="slow">
    <p:wipe dir="r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89702241"/>
      </p:ext>
    </p:extLst>
  </p:cSld>
  <p:clrMapOvr>
    <a:masterClrMapping/>
  </p:clrMapOvr>
  <p:transition spd="slow">
    <p:wipe dir="r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14359989"/>
      </p:ext>
    </p:extLst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35250578"/>
      </p:ext>
    </p:extLst>
  </p:cSld>
  <p:clrMapOvr>
    <a:masterClrMapping/>
  </p:clrMapOvr>
  <p:transition spd="slow">
    <p:wipe dir="r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5973096"/>
      </p:ext>
    </p:extLst>
  </p:cSld>
  <p:clrMapOvr>
    <a:masterClrMapping/>
  </p:clrMapOvr>
  <p:transition spd="slow">
    <p:wipe dir="r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4178373"/>
      </p:ext>
    </p:extLst>
  </p:cSld>
  <p:clrMapOvr>
    <a:masterClrMapping/>
  </p:clrMapOvr>
  <p:transition spd="slow">
    <p:wipe dir="r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73071664"/>
      </p:ext>
    </p:extLst>
  </p:cSld>
  <p:clrMapOvr>
    <a:masterClrMapping/>
  </p:clrMapOvr>
  <p:transition spd="slow">
    <p:wipe dir="r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06079918"/>
      </p:ext>
    </p:extLst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17.12.2012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2718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2718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wipe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17.12.2012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2718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wipe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2.png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4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35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859" y="0"/>
            <a:ext cx="9108281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1988840"/>
            <a:ext cx="83529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28600" algn="ctr" fontAlgn="base">
              <a:spcBef>
                <a:spcPct val="0"/>
              </a:spcBef>
            </a:pPr>
            <a:r>
              <a:rPr lang="ru-RU" sz="36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Р</a:t>
            </a:r>
            <a:r>
              <a:rPr lang="ru-RU" sz="36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айонн</a:t>
            </a:r>
            <a:r>
              <a:rPr lang="ru-RU" sz="36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ый</a:t>
            </a:r>
            <a:r>
              <a:rPr lang="ru-RU" sz="36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  этап интеллектуальной игры «</a:t>
            </a:r>
            <a:r>
              <a:rPr lang="ru-RU" sz="3600" b="1" dirty="0" err="1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Соображалки</a:t>
            </a:r>
            <a:r>
              <a:rPr lang="ru-RU" sz="36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»</a:t>
            </a:r>
            <a:endParaRPr lang="ru-RU" sz="3600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lvl="0" indent="228600" algn="ctr" fontAlgn="base">
              <a:spcBef>
                <a:spcPct val="0"/>
              </a:spcBef>
            </a:pPr>
            <a:r>
              <a:rPr lang="ru-RU" sz="36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для школьников </a:t>
            </a:r>
            <a:r>
              <a:rPr lang="en-US" sz="36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Ι</a:t>
            </a:r>
            <a:r>
              <a:rPr lang="ru-RU" sz="36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 ступени</a:t>
            </a:r>
            <a:endParaRPr lang="ru-RU" sz="3600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lvl="0" indent="228600" algn="ctr" fontAlgn="base">
              <a:spcBef>
                <a:spcPct val="0"/>
              </a:spcBef>
            </a:pPr>
            <a:r>
              <a:rPr lang="ru-RU" sz="36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в рамках областного фестиваля «Юные интеллектуалы Екатеринбурга»</a:t>
            </a:r>
            <a:endParaRPr lang="ru-RU" sz="3600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862" y="260648"/>
            <a:ext cx="91261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  <a:tabLst>
                <a:tab pos="2969895" algn="ctr"/>
                <a:tab pos="5940425" algn="r"/>
              </a:tabLst>
            </a:pPr>
            <a:r>
              <a:rPr lang="ru-RU" b="1" dirty="0">
                <a:solidFill>
                  <a:srgbClr val="800000"/>
                </a:solidFill>
                <a:latin typeface="Times New Roman"/>
                <a:ea typeface="Times New Roman"/>
              </a:rPr>
              <a:t>МУНИЦИПАЛЬНОЕ БЮДЖЕТНОЕ ОБЩЕОБРАЗОВАТЕЛЬНОЕ УЧРЕЖДЕНИЕ</a:t>
            </a:r>
            <a:endParaRPr lang="ru-RU" dirty="0">
              <a:solidFill>
                <a:srgbClr val="800000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  <a:tabLst>
                <a:tab pos="2969895" algn="ctr"/>
                <a:tab pos="5940425" algn="r"/>
              </a:tabLst>
            </a:pPr>
            <a:r>
              <a:rPr lang="ru-RU" b="1" dirty="0">
                <a:solidFill>
                  <a:srgbClr val="800000"/>
                </a:solidFill>
                <a:latin typeface="Times New Roman"/>
                <a:ea typeface="Times New Roman"/>
              </a:rPr>
              <a:t>ГИМНАЗИЯ № 104  «КЛАССИЧЕСКАЯ ГИМНАЗИЯ» г. ЕКАТЕРИНБУРГА</a:t>
            </a:r>
            <a:endParaRPr lang="ru-RU" dirty="0">
              <a:solidFill>
                <a:srgbClr val="800000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  <a:tabLst>
                <a:tab pos="2969895" algn="ctr"/>
                <a:tab pos="5940425" algn="r"/>
              </a:tabLst>
            </a:pPr>
            <a:r>
              <a:rPr lang="ru-RU" dirty="0">
                <a:solidFill>
                  <a:srgbClr val="800000"/>
                </a:solidFill>
                <a:latin typeface="Times New Roman"/>
                <a:ea typeface="Times New Roman"/>
              </a:rPr>
              <a:t>Контактный телефон: </a:t>
            </a:r>
            <a:r>
              <a:rPr lang="ru-RU" b="1" dirty="0">
                <a:solidFill>
                  <a:srgbClr val="800000"/>
                </a:solidFill>
                <a:latin typeface="Times New Roman"/>
                <a:ea typeface="Times New Roman"/>
              </a:rPr>
              <a:t>367-48-44</a:t>
            </a:r>
            <a:r>
              <a:rPr lang="ru-RU" dirty="0">
                <a:solidFill>
                  <a:srgbClr val="800000"/>
                </a:solidFill>
                <a:latin typeface="Times New Roman"/>
                <a:ea typeface="Times New Roman"/>
              </a:rPr>
              <a:t>    Факс: </a:t>
            </a:r>
            <a:r>
              <a:rPr lang="ru-RU" b="1" dirty="0">
                <a:solidFill>
                  <a:srgbClr val="800000"/>
                </a:solidFill>
                <a:latin typeface="Times New Roman"/>
                <a:ea typeface="Times New Roman"/>
              </a:rPr>
              <a:t>367-48-44</a:t>
            </a:r>
            <a:r>
              <a:rPr lang="ru-RU" dirty="0">
                <a:solidFill>
                  <a:srgbClr val="800000"/>
                </a:solidFill>
                <a:latin typeface="Times New Roman"/>
                <a:ea typeface="Times New Roman"/>
              </a:rPr>
              <a:t>   </a:t>
            </a:r>
            <a:endParaRPr lang="ru-RU" dirty="0" smtClean="0">
              <a:solidFill>
                <a:srgbClr val="800000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  <a:tabLst>
                <a:tab pos="2969895" algn="ctr"/>
                <a:tab pos="5940425" algn="r"/>
              </a:tabLst>
            </a:pPr>
            <a:r>
              <a:rPr lang="ru-RU" dirty="0" smtClean="0">
                <a:solidFill>
                  <a:srgbClr val="800000"/>
                </a:solidFill>
                <a:latin typeface="Times New Roman"/>
                <a:ea typeface="Times New Roman"/>
              </a:rPr>
              <a:t> </a:t>
            </a:r>
            <a:r>
              <a:rPr lang="en-US" dirty="0">
                <a:solidFill>
                  <a:srgbClr val="800000"/>
                </a:solidFill>
                <a:latin typeface="Times New Roman"/>
                <a:ea typeface="Times New Roman"/>
              </a:rPr>
              <a:t>E</a:t>
            </a:r>
            <a:r>
              <a:rPr lang="ru-RU" dirty="0">
                <a:solidFill>
                  <a:srgbClr val="800000"/>
                </a:solidFill>
                <a:latin typeface="Times New Roman"/>
                <a:ea typeface="Times New Roman"/>
              </a:rPr>
              <a:t>-</a:t>
            </a:r>
            <a:r>
              <a:rPr lang="en-US" dirty="0">
                <a:solidFill>
                  <a:srgbClr val="800000"/>
                </a:solidFill>
                <a:latin typeface="Times New Roman"/>
                <a:ea typeface="Times New Roman"/>
              </a:rPr>
              <a:t>mail</a:t>
            </a:r>
            <a:r>
              <a:rPr lang="ru-RU" dirty="0">
                <a:solidFill>
                  <a:srgbClr val="800000"/>
                </a:solidFill>
                <a:latin typeface="Times New Roman"/>
                <a:ea typeface="Times New Roman"/>
              </a:rPr>
              <a:t>: </a:t>
            </a:r>
            <a:r>
              <a:rPr lang="en-US" b="1" u="sng" dirty="0" err="1">
                <a:solidFill>
                  <a:srgbClr val="800000"/>
                </a:solidFill>
                <a:latin typeface="Times New Roman"/>
                <a:ea typeface="Times New Roman"/>
              </a:rPr>
              <a:t>ekb</a:t>
            </a:r>
            <a:r>
              <a:rPr lang="ru-RU" b="1" u="sng" dirty="0">
                <a:solidFill>
                  <a:srgbClr val="800000"/>
                </a:solidFill>
                <a:latin typeface="Times New Roman"/>
                <a:ea typeface="Times New Roman"/>
              </a:rPr>
              <a:t>-</a:t>
            </a:r>
            <a:r>
              <a:rPr lang="en-US" b="1" u="sng" dirty="0" err="1">
                <a:solidFill>
                  <a:srgbClr val="800000"/>
                </a:solidFill>
                <a:latin typeface="Times New Roman"/>
                <a:ea typeface="Times New Roman"/>
              </a:rPr>
              <a:t>mou</a:t>
            </a:r>
            <a:r>
              <a:rPr lang="ru-RU" b="1" u="sng" dirty="0">
                <a:solidFill>
                  <a:srgbClr val="800000"/>
                </a:solidFill>
                <a:latin typeface="Times New Roman"/>
                <a:ea typeface="Times New Roman"/>
              </a:rPr>
              <a:t>104@</a:t>
            </a:r>
            <a:r>
              <a:rPr lang="en-US" b="1" u="sng" dirty="0">
                <a:solidFill>
                  <a:srgbClr val="800000"/>
                </a:solidFill>
                <a:latin typeface="Times New Roman"/>
                <a:ea typeface="Times New Roman"/>
              </a:rPr>
              <a:t>mail</a:t>
            </a:r>
            <a:r>
              <a:rPr lang="ru-RU" b="1" u="sng" dirty="0">
                <a:solidFill>
                  <a:srgbClr val="800000"/>
                </a:solidFill>
                <a:latin typeface="Times New Roman"/>
                <a:ea typeface="Times New Roman"/>
              </a:rPr>
              <a:t>.</a:t>
            </a:r>
            <a:r>
              <a:rPr lang="en-US" b="1" u="sng" dirty="0" err="1">
                <a:solidFill>
                  <a:srgbClr val="800000"/>
                </a:solidFill>
                <a:latin typeface="Times New Roman"/>
                <a:ea typeface="Times New Roman"/>
              </a:rPr>
              <a:t>ru</a:t>
            </a:r>
            <a:endParaRPr lang="ru-RU" dirty="0">
              <a:solidFill>
                <a:srgbClr val="800000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224845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6176" y="1465992"/>
            <a:ext cx="2024063" cy="2017713"/>
          </a:xfrm>
          <a:prstGeom prst="rect">
            <a:avLst/>
          </a:prstGeom>
          <a:noFill/>
          <a:ln w="57150">
            <a:solidFill>
              <a:srgbClr val="FF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E:\фото соображалки12\Изображение 00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606156"/>
            <a:ext cx="4694187" cy="2640553"/>
          </a:xfrm>
          <a:prstGeom prst="rect">
            <a:avLst/>
          </a:prstGeom>
          <a:noFill/>
          <a:ln w="57150" cmpd="sng">
            <a:solidFill>
              <a:srgbClr val="FF660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E:\фото соображалки12\Изображение 013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9952" y="3909312"/>
            <a:ext cx="4694187" cy="2640552"/>
          </a:xfrm>
          <a:prstGeom prst="rect">
            <a:avLst/>
          </a:prstGeom>
          <a:noFill/>
          <a:ln w="57150" cmpd="sng">
            <a:solidFill>
              <a:srgbClr val="FF660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69443" y="226914"/>
            <a:ext cx="48965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Открытие конкурса</a:t>
            </a:r>
          </a:p>
          <a:p>
            <a:pPr algn="ctr"/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15 декабря 2012</a:t>
            </a:r>
            <a:endParaRPr lang="ru-RU" sz="28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144907" y="4941168"/>
            <a:ext cx="5040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Тема игры: </a:t>
            </a:r>
          </a:p>
          <a:p>
            <a:pPr algn="ctr"/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«Произведения </a:t>
            </a:r>
          </a:p>
          <a:p>
            <a:pPr algn="ctr"/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Николая Носова»</a:t>
            </a:r>
            <a:endParaRPr lang="ru-RU" sz="24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6340842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 descr="E:\фото соображалки12\Изображение 06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20216" y="404664"/>
            <a:ext cx="4608682" cy="2592384"/>
          </a:xfrm>
          <a:prstGeom prst="rect">
            <a:avLst/>
          </a:prstGeom>
          <a:noFill/>
          <a:ln w="57150" cmpd="sng">
            <a:solidFill>
              <a:srgbClr val="FF660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E:\фото соображалки12\Изображение 073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48439" y="3937486"/>
            <a:ext cx="4608682" cy="2592384"/>
          </a:xfrm>
          <a:prstGeom prst="rect">
            <a:avLst/>
          </a:prstGeom>
          <a:noFill/>
          <a:ln w="57150" cmpd="sng">
            <a:solidFill>
              <a:srgbClr val="FF660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871504">
            <a:off x="760993" y="531065"/>
            <a:ext cx="2912204" cy="2184153"/>
          </a:xfrm>
          <a:prstGeom prst="rect">
            <a:avLst/>
          </a:prstGeom>
          <a:noFill/>
          <a:ln w="57150">
            <a:solidFill>
              <a:srgbClr val="8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813111">
            <a:off x="869151" y="4367295"/>
            <a:ext cx="2799473" cy="2099605"/>
          </a:xfrm>
          <a:prstGeom prst="rect">
            <a:avLst/>
          </a:prstGeom>
          <a:noFill/>
          <a:ln w="57150">
            <a:solidFill>
              <a:srgbClr val="8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738038">
            <a:off x="370529" y="2566026"/>
            <a:ext cx="2792156" cy="2094117"/>
          </a:xfrm>
          <a:prstGeom prst="rect">
            <a:avLst/>
          </a:prstGeom>
          <a:noFill/>
          <a:ln w="57150">
            <a:solidFill>
              <a:srgbClr val="8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67944" y="3212976"/>
            <a:ext cx="4536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Представление 16 команд!</a:t>
            </a:r>
            <a:endParaRPr lang="ru-RU" sz="20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967716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513" y="15913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E:\фото соображалки12\Изображение 12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3655" y="548680"/>
            <a:ext cx="4352483" cy="2448272"/>
          </a:xfrm>
          <a:prstGeom prst="rect">
            <a:avLst/>
          </a:prstGeom>
          <a:noFill/>
          <a:ln w="57150" cmpd="sng">
            <a:solidFill>
              <a:srgbClr val="FF660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E:\фото соображалки12\Изображение 152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3655" y="4221088"/>
            <a:ext cx="4352483" cy="2448271"/>
          </a:xfrm>
          <a:prstGeom prst="rect">
            <a:avLst/>
          </a:prstGeom>
          <a:noFill/>
          <a:ln w="57150" cmpd="sng">
            <a:solidFill>
              <a:srgbClr val="FF660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101611">
            <a:off x="521338" y="784617"/>
            <a:ext cx="3454400" cy="2590800"/>
          </a:xfrm>
          <a:prstGeom prst="rect">
            <a:avLst/>
          </a:prstGeom>
          <a:noFill/>
          <a:ln w="57150">
            <a:solidFill>
              <a:srgbClr val="8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869974">
            <a:off x="505238" y="3797843"/>
            <a:ext cx="3486600" cy="2614950"/>
          </a:xfrm>
          <a:prstGeom prst="rect">
            <a:avLst/>
          </a:prstGeom>
          <a:noFill/>
          <a:ln w="57150">
            <a:solidFill>
              <a:srgbClr val="8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90256" y="3371800"/>
            <a:ext cx="4255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Работа в команде</a:t>
            </a:r>
            <a:endParaRPr lang="ru-RU" sz="24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967716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 descr="E:\фото соображалки12\Изображение 15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03612" y="692696"/>
            <a:ext cx="4339101" cy="2440744"/>
          </a:xfrm>
          <a:prstGeom prst="rect">
            <a:avLst/>
          </a:prstGeom>
          <a:noFill/>
          <a:ln w="57150" cmpd="sng">
            <a:solidFill>
              <a:srgbClr val="FF660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E:\фото соображалки12\Изображение 18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5177" y="3717032"/>
            <a:ext cx="4315972" cy="2427734"/>
          </a:xfrm>
          <a:prstGeom prst="rect">
            <a:avLst/>
          </a:prstGeom>
          <a:noFill/>
          <a:ln w="57150" cmpd="sng">
            <a:solidFill>
              <a:srgbClr val="FF660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525343">
            <a:off x="549194" y="691829"/>
            <a:ext cx="3256635" cy="2442476"/>
          </a:xfrm>
          <a:prstGeom prst="rect">
            <a:avLst/>
          </a:prstGeom>
          <a:noFill/>
          <a:ln w="57150">
            <a:solidFill>
              <a:srgbClr val="8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793162">
            <a:off x="704589" y="3704908"/>
            <a:ext cx="3269311" cy="2451983"/>
          </a:xfrm>
          <a:prstGeom prst="rect">
            <a:avLst/>
          </a:prstGeom>
          <a:noFill/>
          <a:ln w="57150">
            <a:solidFill>
              <a:srgbClr val="8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33123065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 descr="E:\фото соображалки12\Изображение 179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59406" y="258865"/>
            <a:ext cx="4572000" cy="2571750"/>
          </a:xfrm>
          <a:prstGeom prst="rect">
            <a:avLst/>
          </a:prstGeom>
          <a:noFill/>
          <a:ln w="57150" cmpd="sng">
            <a:solidFill>
              <a:srgbClr val="FF660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3968" y="3140968"/>
            <a:ext cx="4547438" cy="3410579"/>
          </a:xfrm>
          <a:prstGeom prst="rect">
            <a:avLst/>
          </a:prstGeom>
          <a:noFill/>
          <a:ln w="57150">
            <a:solidFill>
              <a:srgbClr val="FF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11560" y="404664"/>
            <a:ext cx="3168352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Жюри конкурса:</a:t>
            </a:r>
          </a:p>
          <a:p>
            <a:endParaRPr lang="ru-RU" sz="2000" b="1" dirty="0" smtClean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err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Андрега</a:t>
            </a:r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О.В.</a:t>
            </a:r>
          </a:p>
          <a:p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Блохина Т.С.</a:t>
            </a:r>
          </a:p>
          <a:p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Брызгалова Н.В.</a:t>
            </a:r>
          </a:p>
          <a:p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Лифшиц С.А.</a:t>
            </a:r>
          </a:p>
          <a:p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Пестова С.В.</a:t>
            </a:r>
          </a:p>
          <a:p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Плаксина Л.Ю.</a:t>
            </a:r>
            <a:endParaRPr lang="ru-RU" sz="20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3622799"/>
            <a:ext cx="3600400" cy="2700300"/>
          </a:xfrm>
          <a:prstGeom prst="rect">
            <a:avLst/>
          </a:prstGeom>
          <a:noFill/>
          <a:ln w="57150">
            <a:solidFill>
              <a:srgbClr val="8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07967716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52710" y="260648"/>
            <a:ext cx="3970915" cy="2978186"/>
          </a:xfrm>
          <a:prstGeom prst="rect">
            <a:avLst/>
          </a:prstGeom>
          <a:noFill/>
          <a:ln w="57150">
            <a:solidFill>
              <a:srgbClr val="FF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52711" y="3696773"/>
            <a:ext cx="3970914" cy="2978185"/>
          </a:xfrm>
          <a:prstGeom prst="rect">
            <a:avLst/>
          </a:prstGeom>
          <a:noFill/>
          <a:ln w="57150">
            <a:solidFill>
              <a:srgbClr val="FF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5663" y="730455"/>
            <a:ext cx="4329977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Команды победителей игры</a:t>
            </a:r>
          </a:p>
          <a:p>
            <a:endParaRPr lang="ru-RU" sz="24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место – МБОУ Гимназия №104</a:t>
            </a:r>
          </a:p>
          <a:p>
            <a:pPr algn="ctr"/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Руководитель – Рябова Е.В.</a:t>
            </a:r>
          </a:p>
          <a:p>
            <a:endParaRPr lang="ru-RU" sz="20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место – МБОУ СОШ № 30</a:t>
            </a:r>
          </a:p>
          <a:p>
            <a:pPr algn="ctr"/>
            <a:r>
              <a:rPr lang="ru-RU" sz="20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Руководитель </a:t>
            </a:r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– Астахова С.А.</a:t>
            </a:r>
            <a:endParaRPr lang="ru-RU" sz="20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6517040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80528" y="22652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404664"/>
            <a:ext cx="849694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Команды победителей игры</a:t>
            </a:r>
          </a:p>
          <a:p>
            <a:endParaRPr lang="ru-RU" sz="24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место – МАОУ СОШ № 148</a:t>
            </a:r>
          </a:p>
          <a:p>
            <a:pPr algn="ctr"/>
            <a:endParaRPr lang="ru-RU" sz="2400" b="1" dirty="0" smtClean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en-US" sz="24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место – МАОУ СОШ № 208</a:t>
            </a:r>
          </a:p>
          <a:p>
            <a:pPr lvl="0" algn="ctr"/>
            <a:endParaRPr lang="ru-RU" sz="24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en-US" sz="24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место - МБОУ гимназия №174</a:t>
            </a:r>
            <a:endParaRPr lang="ru-RU" sz="24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6468" y="3356992"/>
            <a:ext cx="4110708" cy="3083031"/>
          </a:xfrm>
          <a:prstGeom prst="rect">
            <a:avLst/>
          </a:prstGeom>
          <a:noFill/>
          <a:ln w="57150">
            <a:solidFill>
              <a:srgbClr val="FF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19352261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Перспектива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Перспектива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Перспектива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Перспектива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ерспектива">
    <a:dk1>
      <a:sysClr val="windowText" lastClr="000000"/>
    </a:dk1>
    <a:lt1>
      <a:sysClr val="window" lastClr="FFFFFF"/>
    </a:lt1>
    <a:dk2>
      <a:srgbClr val="283138"/>
    </a:dk2>
    <a:lt2>
      <a:srgbClr val="FF8600"/>
    </a:lt2>
    <a:accent1>
      <a:srgbClr val="838D9B"/>
    </a:accent1>
    <a:accent2>
      <a:srgbClr val="D2610C"/>
    </a:accent2>
    <a:accent3>
      <a:srgbClr val="80716A"/>
    </a:accent3>
    <a:accent4>
      <a:srgbClr val="94147C"/>
    </a:accent4>
    <a:accent5>
      <a:srgbClr val="5D5AD2"/>
    </a:accent5>
    <a:accent6>
      <a:srgbClr val="6F6C7D"/>
    </a:accent6>
    <a:hlink>
      <a:srgbClr val="6187E3"/>
    </a:hlink>
    <a:folHlink>
      <a:srgbClr val="7B8EB8"/>
    </a:folHlink>
  </a:clrScheme>
</a:themeOverride>
</file>

<file path=ppt/theme/themeOverride2.xml><?xml version="1.0" encoding="utf-8"?>
<a:themeOverride xmlns:a="http://schemas.openxmlformats.org/drawingml/2006/main">
  <a:clrScheme name="Перспектива">
    <a:dk1>
      <a:sysClr val="windowText" lastClr="000000"/>
    </a:dk1>
    <a:lt1>
      <a:sysClr val="window" lastClr="FFFFFF"/>
    </a:lt1>
    <a:dk2>
      <a:srgbClr val="283138"/>
    </a:dk2>
    <a:lt2>
      <a:srgbClr val="FF8600"/>
    </a:lt2>
    <a:accent1>
      <a:srgbClr val="838D9B"/>
    </a:accent1>
    <a:accent2>
      <a:srgbClr val="D2610C"/>
    </a:accent2>
    <a:accent3>
      <a:srgbClr val="80716A"/>
    </a:accent3>
    <a:accent4>
      <a:srgbClr val="94147C"/>
    </a:accent4>
    <a:accent5>
      <a:srgbClr val="5D5AD2"/>
    </a:accent5>
    <a:accent6>
      <a:srgbClr val="6F6C7D"/>
    </a:accent6>
    <a:hlink>
      <a:srgbClr val="6187E3"/>
    </a:hlink>
    <a:folHlink>
      <a:srgbClr val="7B8EB8"/>
    </a:folHlink>
  </a:clrScheme>
</a:themeOverride>
</file>

<file path=ppt/theme/themeOverride3.xml><?xml version="1.0" encoding="utf-8"?>
<a:themeOverride xmlns:a="http://schemas.openxmlformats.org/drawingml/2006/main">
  <a:clrScheme name="Перспектива">
    <a:dk1>
      <a:sysClr val="windowText" lastClr="000000"/>
    </a:dk1>
    <a:lt1>
      <a:sysClr val="window" lastClr="FFFFFF"/>
    </a:lt1>
    <a:dk2>
      <a:srgbClr val="283138"/>
    </a:dk2>
    <a:lt2>
      <a:srgbClr val="FF8600"/>
    </a:lt2>
    <a:accent1>
      <a:srgbClr val="838D9B"/>
    </a:accent1>
    <a:accent2>
      <a:srgbClr val="D2610C"/>
    </a:accent2>
    <a:accent3>
      <a:srgbClr val="80716A"/>
    </a:accent3>
    <a:accent4>
      <a:srgbClr val="94147C"/>
    </a:accent4>
    <a:accent5>
      <a:srgbClr val="5D5AD2"/>
    </a:accent5>
    <a:accent6>
      <a:srgbClr val="6F6C7D"/>
    </a:accent6>
    <a:hlink>
      <a:srgbClr val="6187E3"/>
    </a:hlink>
    <a:folHlink>
      <a:srgbClr val="7B8EB8"/>
    </a:folHlink>
  </a:clrScheme>
</a:themeOverride>
</file>

<file path=ppt/theme/themeOverride4.xml><?xml version="1.0" encoding="utf-8"?>
<a:themeOverride xmlns:a="http://schemas.openxmlformats.org/drawingml/2006/main">
  <a:clrScheme name="Перспектива">
    <a:dk1>
      <a:sysClr val="windowText" lastClr="000000"/>
    </a:dk1>
    <a:lt1>
      <a:sysClr val="window" lastClr="FFFFFF"/>
    </a:lt1>
    <a:dk2>
      <a:srgbClr val="283138"/>
    </a:dk2>
    <a:lt2>
      <a:srgbClr val="FF8600"/>
    </a:lt2>
    <a:accent1>
      <a:srgbClr val="838D9B"/>
    </a:accent1>
    <a:accent2>
      <a:srgbClr val="D2610C"/>
    </a:accent2>
    <a:accent3>
      <a:srgbClr val="80716A"/>
    </a:accent3>
    <a:accent4>
      <a:srgbClr val="94147C"/>
    </a:accent4>
    <a:accent5>
      <a:srgbClr val="5D5AD2"/>
    </a:accent5>
    <a:accent6>
      <a:srgbClr val="6F6C7D"/>
    </a:accent6>
    <a:hlink>
      <a:srgbClr val="6187E3"/>
    </a:hlink>
    <a:folHlink>
      <a:srgbClr val="7B8EB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325</TotalTime>
  <Words>146</Words>
  <Application>Microsoft Office PowerPoint</Application>
  <PresentationFormat>Экран (4:3)</PresentationFormat>
  <Paragraphs>48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Тема Office</vt:lpstr>
      <vt:lpstr>1_Тема Office</vt:lpstr>
      <vt:lpstr>2_Тема Office</vt:lpstr>
      <vt:lpstr>3_Тема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Грищенко</cp:lastModifiedBy>
  <cp:revision>41</cp:revision>
  <dcterms:created xsi:type="dcterms:W3CDTF">2012-12-16T09:13:56Z</dcterms:created>
  <dcterms:modified xsi:type="dcterms:W3CDTF">2012-12-17T08:21:07Z</dcterms:modified>
</cp:coreProperties>
</file>