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57" r:id="rId5"/>
    <p:sldId id="266" r:id="rId6"/>
    <p:sldId id="258" r:id="rId7"/>
    <p:sldId id="259" r:id="rId8"/>
    <p:sldId id="267" r:id="rId9"/>
    <p:sldId id="261" r:id="rId10"/>
    <p:sldId id="262" r:id="rId11"/>
    <p:sldId id="263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6.wmf"/><Relationship Id="rId5" Type="http://schemas.openxmlformats.org/officeDocument/2006/relationships/image" Target="../media/image9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AF532A-DDA7-4D0B-AE8A-D5D2CBD8A845}" type="datetimeFigureOut">
              <a:rPr lang="ru-RU" smtClean="0"/>
              <a:pPr/>
              <a:t>12.05.2011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45C7B6-9D57-489E-AB87-5AC8145E78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AF532A-DDA7-4D0B-AE8A-D5D2CBD8A845}" type="datetimeFigureOut">
              <a:rPr lang="ru-RU" smtClean="0"/>
              <a:pPr/>
              <a:t>12.05.2011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45C7B6-9D57-489E-AB87-5AC8145E7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AF532A-DDA7-4D0B-AE8A-D5D2CBD8A845}" type="datetimeFigureOut">
              <a:rPr lang="ru-RU" smtClean="0"/>
              <a:pPr/>
              <a:t>12.05.2011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45C7B6-9D57-489E-AB87-5AC8145E7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AF532A-DDA7-4D0B-AE8A-D5D2CBD8A845}" type="datetimeFigureOut">
              <a:rPr lang="ru-RU" smtClean="0"/>
              <a:pPr/>
              <a:t>12.05.2011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45C7B6-9D57-489E-AB87-5AC8145E7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AF532A-DDA7-4D0B-AE8A-D5D2CBD8A845}" type="datetimeFigureOut">
              <a:rPr lang="ru-RU" smtClean="0"/>
              <a:pPr/>
              <a:t>12.05.2011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45C7B6-9D57-489E-AB87-5AC8145E78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AF532A-DDA7-4D0B-AE8A-D5D2CBD8A845}" type="datetimeFigureOut">
              <a:rPr lang="ru-RU" smtClean="0"/>
              <a:pPr/>
              <a:t>12.05.2011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45C7B6-9D57-489E-AB87-5AC8145E7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AF532A-DDA7-4D0B-AE8A-D5D2CBD8A845}" type="datetimeFigureOut">
              <a:rPr lang="ru-RU" smtClean="0"/>
              <a:pPr/>
              <a:t>12.05.2011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45C7B6-9D57-489E-AB87-5AC8145E7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AF532A-DDA7-4D0B-AE8A-D5D2CBD8A845}" type="datetimeFigureOut">
              <a:rPr lang="ru-RU" smtClean="0"/>
              <a:pPr/>
              <a:t>12.05.2011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45C7B6-9D57-489E-AB87-5AC8145E7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AF532A-DDA7-4D0B-AE8A-D5D2CBD8A845}" type="datetimeFigureOut">
              <a:rPr lang="ru-RU" smtClean="0"/>
              <a:pPr/>
              <a:t>12.05.2011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45C7B6-9D57-489E-AB87-5AC8145E78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AF532A-DDA7-4D0B-AE8A-D5D2CBD8A845}" type="datetimeFigureOut">
              <a:rPr lang="ru-RU" smtClean="0"/>
              <a:pPr/>
              <a:t>12.05.2011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45C7B6-9D57-489E-AB87-5AC8145E7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AF532A-DDA7-4D0B-AE8A-D5D2CBD8A845}" type="datetimeFigureOut">
              <a:rPr lang="ru-RU" smtClean="0"/>
              <a:pPr/>
              <a:t>12.05.2011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45C7B6-9D57-489E-AB87-5AC8145E78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1AF532A-DDA7-4D0B-AE8A-D5D2CBD8A845}" type="datetimeFigureOut">
              <a:rPr lang="ru-RU" smtClean="0"/>
              <a:pPr/>
              <a:t>12.05.2011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845C7B6-9D57-489E-AB87-5AC8145E78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://uchim.net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hyperlink" Target="http://uchim.ne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chim.net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chim.net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chim.net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chim.net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chim.net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chim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hyperlink" Target="http://uchim.net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2.bin"/><Relationship Id="rId7" Type="http://schemas.openxmlformats.org/officeDocument/2006/relationships/hyperlink" Target="http://uchim.net/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hyperlink" Target="http://uchim.net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hyperlink" Target="http://uchim.net/" TargetMode="External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hyperlink" Target="http://uchim.net/" TargetMode="Externa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10.bin"/><Relationship Id="rId7" Type="http://schemas.openxmlformats.org/officeDocument/2006/relationships/hyperlink" Target="http://uchim.net/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hyperlink" Target="http://uchim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57290" y="285728"/>
            <a:ext cx="7406640" cy="14721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Оптические приборы, вооружающие глаз.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Группа 6"/>
          <p:cNvGrpSpPr>
            <a:grpSpLocks/>
          </p:cNvGrpSpPr>
          <p:nvPr/>
        </p:nvGrpSpPr>
        <p:grpSpPr bwMode="auto">
          <a:xfrm>
            <a:off x="7500938" y="6429396"/>
            <a:ext cx="1457325" cy="276225"/>
            <a:chOff x="7286644" y="6072206"/>
            <a:chExt cx="1457283" cy="276583"/>
          </a:xfrm>
        </p:grpSpPr>
        <p:sp>
          <p:nvSpPr>
            <p:cNvPr id="6" name="TextBox 5"/>
            <p:cNvSpPr txBox="1"/>
            <p:nvPr/>
          </p:nvSpPr>
          <p:spPr>
            <a:xfrm>
              <a:off x="7286644" y="6072206"/>
              <a:ext cx="1457283" cy="2765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1002">
              <a:schemeClr val="l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/>
                <a:t>  </a:t>
              </a:r>
              <a:r>
                <a:rPr lang="en-US" sz="1200" dirty="0"/>
                <a:t>   </a:t>
              </a:r>
              <a:r>
                <a:rPr lang="en-US" sz="1200" dirty="0">
                  <a:solidFill>
                    <a:schemeClr val="tx1"/>
                  </a:solidFill>
                  <a:hlinkClick r:id="rId2"/>
                </a:rPr>
                <a:t>Uchim.net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58079" y="6134198"/>
              <a:ext cx="152396" cy="152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1002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000240"/>
            <a:ext cx="1357322" cy="206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071678"/>
            <a:ext cx="1928826" cy="199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143380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4286256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42852"/>
            <a:ext cx="2071702" cy="25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71612"/>
            <a:ext cx="5286412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4414" y="142852"/>
            <a:ext cx="3571900" cy="6543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Труба Галилея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643702" y="278605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Галилео Галилей</a:t>
            </a:r>
          </a:p>
          <a:p>
            <a:pPr algn="ctr"/>
            <a:r>
              <a:rPr lang="ru-RU" dirty="0" smtClean="0"/>
              <a:t>(1564- 1642)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714356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Галилей в 1609 году конструирует собственноручно первый телескоп.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3429000"/>
            <a:ext cx="79296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Лучи, идущие от предмета, проходят через собирающую линзу и становятся сходящимися (дали бы перевернутое, уменьшенное изображение). Затем они попадают на рассеивающую линзу и становятся расходящимися. Они дают </a:t>
            </a:r>
            <a:r>
              <a:rPr lang="ru-RU" b="1" dirty="0" smtClean="0"/>
              <a:t>мнимое, прямое, увеличенное </a:t>
            </a:r>
            <a:r>
              <a:rPr lang="ru-RU" dirty="0" smtClean="0"/>
              <a:t>изображение предмета.</a:t>
            </a:r>
          </a:p>
          <a:p>
            <a:r>
              <a:rPr lang="ru-RU" dirty="0" smtClean="0"/>
              <a:t>С помощью своей трубы с 30-кратным увеличением Галилей сделал ряд астрономических открытий: Обнаружил горы на Луне, пятна на Солнце, открыл четыре спутника Юпитера, фазы Венеры, установил, что Млечный Путь состоит из множества звезд.</a:t>
            </a:r>
          </a:p>
          <a:p>
            <a:r>
              <a:rPr lang="ru-RU" dirty="0" smtClean="0"/>
              <a:t>В наше время в основном применяются в театральных биноклях.</a:t>
            </a:r>
            <a:endParaRPr lang="ru-RU" dirty="0"/>
          </a:p>
        </p:txBody>
      </p:sp>
      <p:grpSp>
        <p:nvGrpSpPr>
          <p:cNvPr id="10" name="Группа 6"/>
          <p:cNvGrpSpPr>
            <a:grpSpLocks/>
          </p:cNvGrpSpPr>
          <p:nvPr/>
        </p:nvGrpSpPr>
        <p:grpSpPr bwMode="auto">
          <a:xfrm>
            <a:off x="7500938" y="6429396"/>
            <a:ext cx="1457325" cy="276225"/>
            <a:chOff x="7286644" y="6072206"/>
            <a:chExt cx="1457283" cy="276583"/>
          </a:xfrm>
        </p:grpSpPr>
        <p:sp>
          <p:nvSpPr>
            <p:cNvPr id="11" name="TextBox 10"/>
            <p:cNvSpPr txBox="1"/>
            <p:nvPr/>
          </p:nvSpPr>
          <p:spPr>
            <a:xfrm>
              <a:off x="7286644" y="6072206"/>
              <a:ext cx="1457283" cy="2765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1002">
              <a:schemeClr val="l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/>
                <a:t>  </a:t>
              </a:r>
              <a:r>
                <a:rPr lang="en-US" sz="1200" dirty="0"/>
                <a:t>   </a:t>
              </a:r>
              <a:r>
                <a:rPr lang="en-US" sz="1200" dirty="0">
                  <a:solidFill>
                    <a:schemeClr val="tx1"/>
                  </a:solidFill>
                  <a:hlinkClick r:id="rId4"/>
                </a:rPr>
                <a:t>Uchim.net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58079" y="6134198"/>
              <a:ext cx="152396" cy="152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1002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498080" cy="928694"/>
          </a:xfrm>
        </p:spPr>
        <p:txBody>
          <a:bodyPr/>
          <a:lstStyle/>
          <a:p>
            <a:r>
              <a:rPr lang="ru-RU" dirty="0" smtClean="0"/>
              <a:t>Телескопы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862596"/>
            <a:ext cx="79296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Телескоп </a:t>
            </a:r>
            <a:r>
              <a:rPr lang="ru-RU" dirty="0" smtClean="0"/>
              <a:t>- оптическое устройство представляет собой мощную зрительную трубу, предназначенную для наблюдения весьма удаленных объектов – небесных светил.</a:t>
            </a:r>
          </a:p>
          <a:p>
            <a:r>
              <a:rPr lang="ru-RU" b="1" dirty="0" smtClean="0"/>
              <a:t>Телескоп</a:t>
            </a:r>
            <a:r>
              <a:rPr lang="ru-RU" dirty="0" smtClean="0"/>
              <a:t> – это оптическая система, которая, «выхватывая» из пространства небольшую область, зрительно приближая расположенные в ней объекты. Телескоп улавливает параллельные своей оптической оси лучи светового потока, собирает их в одну точку (фокус) и увеличивает при помощи линзы или, чаще, системы линз (окуляра), которая одновременно снова преобразует расходящиеся лучи света в параллельные.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7" y="3429000"/>
            <a:ext cx="408217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00100" y="3429000"/>
            <a:ext cx="4071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Линзовый телескоп совершенствовался. Чтобы улучшить качество изображения, астрономы использовали новейшие технологии стекловарения, а также увеличивали фокусное расстояние телескопов, что, естественно приводило к увеличению и их физических размеров (например, в конце XVIII века длина телескопа Яна Гевелия достигала 46 м).</a:t>
            </a:r>
          </a:p>
        </p:txBody>
      </p:sp>
      <p:grpSp>
        <p:nvGrpSpPr>
          <p:cNvPr id="8" name="Группа 6"/>
          <p:cNvGrpSpPr>
            <a:grpSpLocks/>
          </p:cNvGrpSpPr>
          <p:nvPr/>
        </p:nvGrpSpPr>
        <p:grpSpPr bwMode="auto">
          <a:xfrm>
            <a:off x="7500938" y="6429396"/>
            <a:ext cx="1457325" cy="276225"/>
            <a:chOff x="7286644" y="6072206"/>
            <a:chExt cx="1457283" cy="276583"/>
          </a:xfrm>
        </p:grpSpPr>
        <p:sp>
          <p:nvSpPr>
            <p:cNvPr id="9" name="TextBox 8"/>
            <p:cNvSpPr txBox="1"/>
            <p:nvPr/>
          </p:nvSpPr>
          <p:spPr>
            <a:xfrm>
              <a:off x="7286644" y="6072206"/>
              <a:ext cx="1457283" cy="2765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1002">
              <a:schemeClr val="l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/>
                <a:t>  </a:t>
              </a:r>
              <a:r>
                <a:rPr lang="en-US" sz="1200" dirty="0"/>
                <a:t>   </a:t>
              </a:r>
              <a:r>
                <a:rPr lang="en-US" sz="1200" dirty="0">
                  <a:solidFill>
                    <a:schemeClr val="tx1"/>
                  </a:solidFill>
                  <a:hlinkClick r:id="rId3"/>
                </a:rPr>
                <a:t>Uchim.net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8079" y="6134198"/>
              <a:ext cx="152396" cy="152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1002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42852"/>
            <a:ext cx="79296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Стремясь усовершенствовать конструкцию телескопа таким образом, чтобы добиться максимально высокого качества изображения, ученые создали несколько оптических схем, использующих как линзы, так и зеркала. Среди таких телескопов наибольшее распространение получили катадиоптрические системы Ньютона.</a:t>
            </a:r>
          </a:p>
          <a:p>
            <a:r>
              <a:rPr lang="ru-RU" dirty="0" smtClean="0"/>
              <a:t>По типу элемента, используемого для сбора световых лучей в фокусе, все современные потребительские телескопы подразделяются на линзовые (</a:t>
            </a:r>
            <a:r>
              <a:rPr lang="ru-RU" b="1" dirty="0" smtClean="0"/>
              <a:t>рефракторы</a:t>
            </a:r>
            <a:r>
              <a:rPr lang="ru-RU" dirty="0" smtClean="0"/>
              <a:t>), зеркальные (</a:t>
            </a:r>
            <a:r>
              <a:rPr lang="ru-RU" b="1" dirty="0" smtClean="0"/>
              <a:t>рефлекторы</a:t>
            </a:r>
            <a:r>
              <a:rPr lang="ru-RU" dirty="0" smtClean="0"/>
              <a:t>) и зеркально-линзовые (</a:t>
            </a:r>
            <a:r>
              <a:rPr lang="ru-RU" b="1" dirty="0" smtClean="0"/>
              <a:t>катадиоптрические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3429000"/>
            <a:ext cx="35719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Телескопы по типу элемента, используемого для сбора световых лучей в фокусе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77470" y="4929198"/>
            <a:ext cx="250033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рефракторы</a:t>
            </a:r>
          </a:p>
          <a:p>
            <a:pPr algn="ctr"/>
            <a:r>
              <a:rPr lang="ru-RU" b="1" dirty="0" smtClean="0"/>
              <a:t>(линзовые)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4929198"/>
            <a:ext cx="250033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рефлекторы</a:t>
            </a:r>
          </a:p>
          <a:p>
            <a:pPr algn="ctr"/>
            <a:r>
              <a:rPr lang="ru-RU" b="1" dirty="0" smtClean="0"/>
              <a:t>(зеркальные)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4929198"/>
            <a:ext cx="250033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катадиоптрические</a:t>
            </a:r>
          </a:p>
          <a:p>
            <a:pPr algn="ctr"/>
            <a:r>
              <a:rPr lang="ru-RU" b="1" dirty="0" smtClean="0"/>
              <a:t>(зеркально-линзовые)</a:t>
            </a:r>
            <a:endParaRPr lang="ru-RU" dirty="0"/>
          </a:p>
        </p:txBody>
      </p:sp>
      <p:cxnSp>
        <p:nvCxnSpPr>
          <p:cNvPr id="17" name="Прямая со стрелкой 16"/>
          <p:cNvCxnSpPr>
            <a:stCxn id="5" idx="2"/>
          </p:cNvCxnSpPr>
          <p:nvPr/>
        </p:nvCxnSpPr>
        <p:spPr>
          <a:xfrm rot="5400000">
            <a:off x="4964909" y="4393413"/>
            <a:ext cx="21431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2428863" y="4494506"/>
            <a:ext cx="5320447" cy="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6" idx="0"/>
          </p:cNvCxnSpPr>
          <p:nvPr/>
        </p:nvCxnSpPr>
        <p:spPr>
          <a:xfrm rot="5400000">
            <a:off x="2213936" y="4714272"/>
            <a:ext cx="428626" cy="122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8" idx="0"/>
          </p:cNvCxnSpPr>
          <p:nvPr/>
        </p:nvCxnSpPr>
        <p:spPr>
          <a:xfrm rot="16200000" flipH="1">
            <a:off x="7528186" y="4706393"/>
            <a:ext cx="434692" cy="109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4848158" y="4713941"/>
            <a:ext cx="437279" cy="105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6"/>
          <p:cNvGrpSpPr>
            <a:grpSpLocks/>
          </p:cNvGrpSpPr>
          <p:nvPr/>
        </p:nvGrpSpPr>
        <p:grpSpPr bwMode="auto">
          <a:xfrm>
            <a:off x="7500938" y="6429396"/>
            <a:ext cx="1457325" cy="276225"/>
            <a:chOff x="7286644" y="6072206"/>
            <a:chExt cx="1457283" cy="276583"/>
          </a:xfrm>
        </p:grpSpPr>
        <p:sp>
          <p:nvSpPr>
            <p:cNvPr id="45" name="TextBox 44"/>
            <p:cNvSpPr txBox="1"/>
            <p:nvPr/>
          </p:nvSpPr>
          <p:spPr>
            <a:xfrm>
              <a:off x="7286644" y="6072206"/>
              <a:ext cx="1457283" cy="2765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1002">
              <a:schemeClr val="l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/>
                <a:t>  </a:t>
              </a:r>
              <a:r>
                <a:rPr lang="en-US" sz="1200" dirty="0"/>
                <a:t>   </a:t>
              </a:r>
              <a:r>
                <a:rPr lang="en-US" sz="1200" dirty="0">
                  <a:solidFill>
                    <a:schemeClr val="tx1"/>
                  </a:solidFill>
                  <a:hlinkClick r:id="rId2"/>
                </a:rPr>
                <a:t>Uchim.net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58079" y="6134198"/>
              <a:ext cx="152396" cy="152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1002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01154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Линзовые телескопы (рефракторы)</a:t>
            </a: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145" y="1142984"/>
            <a:ext cx="417873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1538" y="1071546"/>
            <a:ext cx="39290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Преимущества: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закрытая труба телескопа предотвращает проникновение внутрь трубы пыли и влаги, которые оказывают негативное воздействие на полезные свойства телескопа.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Просты в обслуживании и эксплуатации – положение их линз зафиксировано в заводских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3571876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условиях, что избавляет пользователя от необходимости самостоятельно производить юстировку, то есть тонкую подстройку.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отсутствует центральное экранирование, которое уменьшает количество поступающего света и ведет к искажению дифракционной картины.</a:t>
            </a:r>
          </a:p>
          <a:p>
            <a:r>
              <a:rPr lang="ru-RU" b="1" dirty="0" smtClean="0"/>
              <a:t>Недостатки: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хроматическая аберрация.</a:t>
            </a:r>
          </a:p>
        </p:txBody>
      </p:sp>
      <p:grpSp>
        <p:nvGrpSpPr>
          <p:cNvPr id="10" name="Группа 6"/>
          <p:cNvGrpSpPr>
            <a:grpSpLocks/>
          </p:cNvGrpSpPr>
          <p:nvPr/>
        </p:nvGrpSpPr>
        <p:grpSpPr bwMode="auto">
          <a:xfrm>
            <a:off x="7500938" y="6429396"/>
            <a:ext cx="1457325" cy="276225"/>
            <a:chOff x="7286644" y="6072206"/>
            <a:chExt cx="1457283" cy="276583"/>
          </a:xfrm>
        </p:grpSpPr>
        <p:sp>
          <p:nvSpPr>
            <p:cNvPr id="11" name="TextBox 10"/>
            <p:cNvSpPr txBox="1"/>
            <p:nvPr/>
          </p:nvSpPr>
          <p:spPr>
            <a:xfrm>
              <a:off x="7286644" y="6072206"/>
              <a:ext cx="1457283" cy="2765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1002">
              <a:schemeClr val="l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/>
                <a:t>  </a:t>
              </a:r>
              <a:r>
                <a:rPr lang="en-US" sz="1200" dirty="0"/>
                <a:t>   </a:t>
              </a:r>
              <a:r>
                <a:rPr lang="en-US" sz="1200" dirty="0">
                  <a:solidFill>
                    <a:schemeClr val="tx1"/>
                  </a:solidFill>
                  <a:hlinkClick r:id="rId3"/>
                </a:rPr>
                <a:t>Uchim.net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8079" y="6134198"/>
              <a:ext cx="152396" cy="152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1002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Зеркальные телескопы (рефлекторы)</a:t>
            </a:r>
            <a:endParaRPr lang="ru-RU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857231"/>
            <a:ext cx="3500462" cy="28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1538" y="1428736"/>
            <a:ext cx="45720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Преимущества: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Объектив – параболическое зеркало большого диаметра          лишено хроматической аберрации.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менее дороги в производстве: в конструкции рефлектора присутствуют всего две нуждающиеся в полировке и специальных покрытиях поверхности. </a:t>
            </a:r>
          </a:p>
          <a:p>
            <a:r>
              <a:rPr lang="ru-RU" b="1" dirty="0" smtClean="0"/>
              <a:t>Минусы: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 большую длину трубы, делающую телескоп более уязвимым к колебаниям.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 сложное обслуживание, предполагающее регулярную юстировку каждого зеркала.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214678" y="2143116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7500938" y="6429396"/>
            <a:ext cx="1457325" cy="276225"/>
            <a:chOff x="7286644" y="6072206"/>
            <a:chExt cx="1457283" cy="276583"/>
          </a:xfrm>
        </p:grpSpPr>
        <p:sp>
          <p:nvSpPr>
            <p:cNvPr id="8" name="TextBox 7"/>
            <p:cNvSpPr txBox="1"/>
            <p:nvPr/>
          </p:nvSpPr>
          <p:spPr>
            <a:xfrm>
              <a:off x="7286644" y="6072206"/>
              <a:ext cx="1457283" cy="2765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1002">
              <a:schemeClr val="l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/>
                <a:t>  </a:t>
              </a:r>
              <a:r>
                <a:rPr lang="en-US" sz="1200" dirty="0"/>
                <a:t>   </a:t>
              </a:r>
              <a:r>
                <a:rPr lang="en-US" sz="1200" dirty="0">
                  <a:solidFill>
                    <a:schemeClr val="tx1"/>
                  </a:solidFill>
                  <a:hlinkClick r:id="rId3"/>
                </a:rPr>
                <a:t>Uchim.net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8079" y="6134198"/>
              <a:ext cx="152396" cy="152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1002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Зеркально-линзовые телескопы (катадиоптрические)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500174"/>
            <a:ext cx="47339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2976" y="1428736"/>
            <a:ext cx="29289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Преимущества: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 При сохранении компактных размеров телескопа, позволяет добиваться большего увеличения.</a:t>
            </a:r>
          </a:p>
          <a:p>
            <a:r>
              <a:rPr lang="ru-RU" b="1" dirty="0" smtClean="0"/>
              <a:t>Недостатки: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 Нуждаются в постоянной юстировке.</a:t>
            </a:r>
            <a:endParaRPr lang="ru-RU" dirty="0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7500938" y="6429396"/>
            <a:ext cx="1457325" cy="276225"/>
            <a:chOff x="7286644" y="6072206"/>
            <a:chExt cx="1457283" cy="276583"/>
          </a:xfrm>
        </p:grpSpPr>
        <p:sp>
          <p:nvSpPr>
            <p:cNvPr id="6" name="TextBox 5"/>
            <p:cNvSpPr txBox="1"/>
            <p:nvPr/>
          </p:nvSpPr>
          <p:spPr>
            <a:xfrm>
              <a:off x="7286644" y="6072206"/>
              <a:ext cx="1457283" cy="2765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1002">
              <a:schemeClr val="l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/>
                <a:t>  </a:t>
              </a:r>
              <a:r>
                <a:rPr lang="en-US" sz="1200" dirty="0"/>
                <a:t>   </a:t>
              </a:r>
              <a:r>
                <a:rPr lang="en-US" sz="1200" dirty="0">
                  <a:solidFill>
                    <a:schemeClr val="tx1"/>
                  </a:solidFill>
                  <a:hlinkClick r:id="rId3"/>
                </a:rPr>
                <a:t>Uchim.net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8079" y="6134198"/>
              <a:ext cx="152396" cy="152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1002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4480" y="214290"/>
            <a:ext cx="671517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Оптические приборы вооружающие глаз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1357298"/>
            <a:ext cx="3143272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Приборы  для рассматривания </a:t>
            </a:r>
            <a:r>
              <a:rPr lang="ru-RU" b="1" dirty="0" smtClean="0"/>
              <a:t>мелких</a:t>
            </a:r>
            <a:r>
              <a:rPr lang="ru-RU" dirty="0" smtClean="0"/>
              <a:t> объектов (лупы, и микроскопы)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1357298"/>
            <a:ext cx="3143272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Приборы для рассматривания </a:t>
            </a:r>
            <a:r>
              <a:rPr lang="ru-RU" b="1" dirty="0" smtClean="0"/>
              <a:t>далеких</a:t>
            </a:r>
            <a:r>
              <a:rPr lang="ru-RU" dirty="0" smtClean="0"/>
              <a:t> объектов (зрительные трубы, телескопы, бинокли и т.п.)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3571876"/>
            <a:ext cx="671517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Изображения рассматриваемых предметов являются мнимыми.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endCxn id="7" idx="0"/>
          </p:cNvCxnSpPr>
          <p:nvPr/>
        </p:nvCxnSpPr>
        <p:spPr>
          <a:xfrm rot="5400000">
            <a:off x="3179753" y="1250141"/>
            <a:ext cx="213520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8" idx="0"/>
          </p:cNvCxnSpPr>
          <p:nvPr/>
        </p:nvCxnSpPr>
        <p:spPr>
          <a:xfrm rot="5400000">
            <a:off x="6751653" y="1250141"/>
            <a:ext cx="213520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86116" y="1142984"/>
            <a:ext cx="357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6" idx="2"/>
          </p:cNvCxnSpPr>
          <p:nvPr/>
        </p:nvCxnSpPr>
        <p:spPr>
          <a:xfrm rot="5400000">
            <a:off x="4893471" y="964389"/>
            <a:ext cx="3571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3214678" y="3143248"/>
            <a:ext cx="1428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6786578" y="3143248"/>
            <a:ext cx="1428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86116" y="3214686"/>
            <a:ext cx="357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9" idx="0"/>
          </p:cNvCxnSpPr>
          <p:nvPr/>
        </p:nvCxnSpPr>
        <p:spPr>
          <a:xfrm rot="5400000">
            <a:off x="4893471" y="3393281"/>
            <a:ext cx="35719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14480" y="4800439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Угловое увеличение </a:t>
            </a:r>
            <a:r>
              <a:rPr lang="ru-RU" dirty="0" smtClean="0"/>
              <a:t>– отношение угла зрения при наблюдении предмета через оптический прибор к углу зрения при наблюдении невооруженным глазом (характеристика оптического прибора).</a:t>
            </a:r>
            <a:endParaRPr lang="ru-RU" dirty="0"/>
          </a:p>
        </p:txBody>
      </p:sp>
      <p:grpSp>
        <p:nvGrpSpPr>
          <p:cNvPr id="33" name="Группа 6"/>
          <p:cNvGrpSpPr>
            <a:grpSpLocks/>
          </p:cNvGrpSpPr>
          <p:nvPr/>
        </p:nvGrpSpPr>
        <p:grpSpPr bwMode="auto">
          <a:xfrm>
            <a:off x="7500938" y="6429396"/>
            <a:ext cx="1457325" cy="276225"/>
            <a:chOff x="7286644" y="6072206"/>
            <a:chExt cx="1457283" cy="276583"/>
          </a:xfrm>
        </p:grpSpPr>
        <p:sp>
          <p:nvSpPr>
            <p:cNvPr id="34" name="TextBox 33"/>
            <p:cNvSpPr txBox="1"/>
            <p:nvPr/>
          </p:nvSpPr>
          <p:spPr>
            <a:xfrm>
              <a:off x="7286644" y="6072206"/>
              <a:ext cx="1457283" cy="2765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1002">
              <a:schemeClr val="l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/>
                <a:t>  </a:t>
              </a:r>
              <a:r>
                <a:rPr lang="en-US" sz="1200" dirty="0"/>
                <a:t>   </a:t>
              </a:r>
              <a:r>
                <a:rPr lang="en-US" sz="1200" dirty="0">
                  <a:solidFill>
                    <a:schemeClr val="tx1"/>
                  </a:solidFill>
                  <a:hlinkClick r:id="rId2"/>
                </a:rPr>
                <a:t>Uchim.net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58079" y="6134198"/>
              <a:ext cx="152396" cy="152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1002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647704" cy="1143000"/>
          </a:xfrm>
        </p:spPr>
        <p:txBody>
          <a:bodyPr/>
          <a:lstStyle/>
          <a:p>
            <a:r>
              <a:rPr lang="ru-RU" dirty="0" smtClean="0"/>
              <a:t>Лупа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42852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4414" y="1142984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Лупа </a:t>
            </a:r>
            <a:r>
              <a:rPr lang="ru-RU" dirty="0" smtClean="0"/>
              <a:t>– собирающая линза или система линз с малым фокусным расстоянием.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928802"/>
            <a:ext cx="5286375" cy="2857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428728" y="5000636"/>
          <a:ext cx="1285884" cy="1150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Формула" r:id="rId5" imgW="482400" imgH="431640" progId="Equation.3">
                  <p:embed/>
                </p:oleObj>
              </mc:Choice>
              <mc:Fallback>
                <p:oleObj name="Формула" r:id="rId5" imgW="4824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5000636"/>
                        <a:ext cx="1285884" cy="11505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86050" y="5286388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ru-RU" dirty="0" smtClean="0"/>
              <a:t>угол зрения, под которым виден предмет невооруженным глазом.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/>
              <a:t>=25</a:t>
            </a:r>
            <a:r>
              <a:rPr lang="ru-RU" dirty="0" smtClean="0"/>
              <a:t>см – расстояние наилучшего зрения.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smtClean="0"/>
              <a:t> – линейный размер предмета.</a:t>
            </a:r>
            <a:endParaRPr lang="ru-RU" dirty="0"/>
          </a:p>
        </p:txBody>
      </p:sp>
      <p:grpSp>
        <p:nvGrpSpPr>
          <p:cNvPr id="9" name="Группа 6"/>
          <p:cNvGrpSpPr>
            <a:grpSpLocks/>
          </p:cNvGrpSpPr>
          <p:nvPr/>
        </p:nvGrpSpPr>
        <p:grpSpPr bwMode="auto">
          <a:xfrm>
            <a:off x="7500938" y="6429396"/>
            <a:ext cx="1457325" cy="276225"/>
            <a:chOff x="7286644" y="6072206"/>
            <a:chExt cx="1457283" cy="276583"/>
          </a:xfrm>
        </p:grpSpPr>
        <p:sp>
          <p:nvSpPr>
            <p:cNvPr id="10" name="TextBox 9"/>
            <p:cNvSpPr txBox="1"/>
            <p:nvPr/>
          </p:nvSpPr>
          <p:spPr>
            <a:xfrm>
              <a:off x="7286644" y="6072206"/>
              <a:ext cx="1457283" cy="2765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1002">
              <a:schemeClr val="l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/>
                <a:t>  </a:t>
              </a:r>
              <a:r>
                <a:rPr lang="en-US" sz="1200" dirty="0"/>
                <a:t>   </a:t>
              </a:r>
              <a:r>
                <a:rPr lang="en-US" sz="1200" dirty="0">
                  <a:solidFill>
                    <a:schemeClr val="tx1"/>
                  </a:solidFill>
                  <a:hlinkClick r:id="rId7"/>
                </a:rPr>
                <a:t>Uchim.net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58079" y="6134198"/>
              <a:ext cx="152396" cy="152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1002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214290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Лупу помещают близко к глазу, а предмет располагают в ее фокальной плоскости.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214414" y="1711098"/>
          <a:ext cx="1000132" cy="911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рмула" r:id="rId3" imgW="431640" imgH="393480" progId="Equation.3">
                  <p:embed/>
                </p:oleObj>
              </mc:Choice>
              <mc:Fallback>
                <p:oleObj name="Формула" r:id="rId3" imgW="4316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1711098"/>
                        <a:ext cx="1000132" cy="9118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5984" y="1928802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угол, под которым в лупу виден предмет.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dirty="0" smtClean="0"/>
              <a:t> – фокусное расстояние лупы.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142976" y="2711231"/>
          <a:ext cx="1716677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Формула" r:id="rId5" imgW="774360" imgH="419040" progId="Equation.3">
                  <p:embed/>
                </p:oleObj>
              </mc:Choice>
              <mc:Fallback>
                <p:oleObj name="Формула" r:id="rId5" imgW="77436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2711231"/>
                        <a:ext cx="1716677" cy="92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7488" y="2928934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угловое увеличение лупы.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538" y="4228935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Увеличение, даваемое лупой, ограничено ее размерами.</a:t>
            </a:r>
          </a:p>
          <a:p>
            <a:r>
              <a:rPr lang="ru-RU" sz="2400" dirty="0" smtClean="0"/>
              <a:t>Лупы применяют часовых дел мастера, геологи, ботаники, криминалисты.</a:t>
            </a:r>
            <a:endParaRPr lang="ru-RU" sz="2400" dirty="0"/>
          </a:p>
        </p:txBody>
      </p:sp>
      <p:grpSp>
        <p:nvGrpSpPr>
          <p:cNvPr id="9" name="Группа 6"/>
          <p:cNvGrpSpPr>
            <a:grpSpLocks/>
          </p:cNvGrpSpPr>
          <p:nvPr/>
        </p:nvGrpSpPr>
        <p:grpSpPr bwMode="auto">
          <a:xfrm>
            <a:off x="7500938" y="6429396"/>
            <a:ext cx="1457325" cy="276225"/>
            <a:chOff x="7286644" y="6072206"/>
            <a:chExt cx="1457283" cy="276583"/>
          </a:xfrm>
        </p:grpSpPr>
        <p:sp>
          <p:nvSpPr>
            <p:cNvPr id="10" name="TextBox 9"/>
            <p:cNvSpPr txBox="1"/>
            <p:nvPr/>
          </p:nvSpPr>
          <p:spPr>
            <a:xfrm>
              <a:off x="7286644" y="6072206"/>
              <a:ext cx="1457283" cy="2765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1002">
              <a:schemeClr val="l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/>
                <a:t>  </a:t>
              </a:r>
              <a:r>
                <a:rPr lang="en-US" sz="1200" dirty="0"/>
                <a:t>   </a:t>
              </a:r>
              <a:r>
                <a:rPr lang="en-US" sz="1200" dirty="0">
                  <a:solidFill>
                    <a:schemeClr val="tx1"/>
                  </a:solidFill>
                  <a:hlinkClick r:id="rId7"/>
                </a:rPr>
                <a:t>Uchim.net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58079" y="6134198"/>
              <a:ext cx="152396" cy="152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1002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74320"/>
            <a:ext cx="6361952" cy="868664"/>
          </a:xfrm>
        </p:spPr>
        <p:txBody>
          <a:bodyPr/>
          <a:lstStyle/>
          <a:p>
            <a:r>
              <a:rPr lang="ru-RU" dirty="0" smtClean="0"/>
              <a:t>Микроскоп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52"/>
            <a:ext cx="1500197" cy="227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14612" y="1071546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Микроскоп</a:t>
            </a:r>
            <a:r>
              <a:rPr lang="ru-RU" dirty="0" smtClean="0"/>
              <a:t> представляет собой комбинацию двух линз или систем линз.</a:t>
            </a: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857364"/>
            <a:ext cx="56388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2976" y="3500438"/>
            <a:ext cx="7858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Линза О</a:t>
            </a:r>
            <a:r>
              <a:rPr lang="ru-RU" baseline="-25000" dirty="0" smtClean="0"/>
              <a:t>1</a:t>
            </a:r>
            <a:r>
              <a:rPr lang="ru-RU" dirty="0" smtClean="0"/>
              <a:t>, обращенная к предмету называется </a:t>
            </a:r>
            <a:r>
              <a:rPr lang="ru-RU" b="1" dirty="0" smtClean="0"/>
              <a:t>объективом </a:t>
            </a:r>
            <a:r>
              <a:rPr lang="ru-RU" dirty="0" smtClean="0"/>
              <a:t>(дает действительное увеличение изображения предмета).</a:t>
            </a:r>
          </a:p>
          <a:p>
            <a:r>
              <a:rPr lang="ru-RU" dirty="0" smtClean="0"/>
              <a:t>Линза О</a:t>
            </a:r>
            <a:r>
              <a:rPr lang="ru-RU" baseline="-25000" dirty="0" smtClean="0"/>
              <a:t>2</a:t>
            </a:r>
            <a:r>
              <a:rPr lang="ru-RU" dirty="0" smtClean="0"/>
              <a:t> – </a:t>
            </a:r>
            <a:r>
              <a:rPr lang="ru-RU" b="1" dirty="0" smtClean="0"/>
              <a:t>окуляр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Предмет помещают между фокусом объектива и точкой, находящейся на двойном фокусном расстоянии. Окуляр размещают так, чтобы изображение совпадало с фокальной плоскостью окуляра.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5357826"/>
            <a:ext cx="785818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Увеличением микроскопа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называется отношение угла зрения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под которым виден предмет при наблюдении через микроскоп, к углу зрения </a:t>
            </a:r>
            <a:r>
              <a:rPr lang="el-GR" dirty="0" smtClean="0">
                <a:latin typeface="Times New Roman"/>
                <a:cs typeface="Times New Roman"/>
              </a:rPr>
              <a:t>ψ</a:t>
            </a:r>
            <a:r>
              <a:rPr lang="ru-RU" dirty="0" smtClean="0">
                <a:latin typeface="Times New Roman"/>
                <a:cs typeface="Times New Roman"/>
              </a:rPr>
              <a:t> при наблюдении невооруженным глазом с расстояния наилучшего зрения </a:t>
            </a:r>
            <a:r>
              <a:rPr lang="en-US" dirty="0" smtClean="0">
                <a:latin typeface="Times New Roman"/>
                <a:cs typeface="Times New Roman"/>
              </a:rPr>
              <a:t>d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r>
              <a:rPr lang="en-US" dirty="0" smtClean="0">
                <a:latin typeface="Times New Roman"/>
                <a:cs typeface="Times New Roman"/>
              </a:rPr>
              <a:t>=25</a:t>
            </a:r>
            <a:r>
              <a:rPr lang="ru-RU" dirty="0" smtClean="0">
                <a:latin typeface="Times New Roman"/>
                <a:cs typeface="Times New Roman"/>
              </a:rPr>
              <a:t>см.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6"/>
          <p:cNvGrpSpPr>
            <a:grpSpLocks/>
          </p:cNvGrpSpPr>
          <p:nvPr/>
        </p:nvGrpSpPr>
        <p:grpSpPr bwMode="auto">
          <a:xfrm>
            <a:off x="7500938" y="6429396"/>
            <a:ext cx="1457325" cy="276225"/>
            <a:chOff x="7286644" y="6072206"/>
            <a:chExt cx="1457283" cy="276583"/>
          </a:xfrm>
        </p:grpSpPr>
        <p:sp>
          <p:nvSpPr>
            <p:cNvPr id="9" name="TextBox 8"/>
            <p:cNvSpPr txBox="1"/>
            <p:nvPr/>
          </p:nvSpPr>
          <p:spPr>
            <a:xfrm>
              <a:off x="7286644" y="6072206"/>
              <a:ext cx="1457283" cy="2765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1002">
              <a:schemeClr val="l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/>
                <a:t>  </a:t>
              </a:r>
              <a:r>
                <a:rPr lang="en-US" sz="1200" dirty="0"/>
                <a:t>   </a:t>
              </a:r>
              <a:r>
                <a:rPr lang="en-US" sz="1200" dirty="0">
                  <a:solidFill>
                    <a:schemeClr val="tx1"/>
                  </a:solidFill>
                  <a:hlinkClick r:id="rId4"/>
                </a:rPr>
                <a:t>Uchim.net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58079" y="6134198"/>
              <a:ext cx="152396" cy="152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1002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071538" y="142852"/>
          <a:ext cx="1143008" cy="919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Формула" r:id="rId3" imgW="520560" imgH="419040" progId="Equation.3">
                  <p:embed/>
                </p:oleObj>
              </mc:Choice>
              <mc:Fallback>
                <p:oleObj name="Формула" r:id="rId3" imgW="52056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142852"/>
                        <a:ext cx="1143008" cy="9199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071538" y="1857363"/>
          <a:ext cx="1214446" cy="1115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Формула" r:id="rId5" imgW="469800" imgH="431640" progId="Equation.3">
                  <p:embed/>
                </p:oleObj>
              </mc:Choice>
              <mc:Fallback>
                <p:oleObj name="Формула" r:id="rId5" imgW="4698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1857363"/>
                        <a:ext cx="1214446" cy="11159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071538" y="3786190"/>
          <a:ext cx="1706108" cy="100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Формула" r:id="rId7" imgW="736560" imgH="431640" progId="Equation.3">
                  <p:embed/>
                </p:oleObj>
              </mc:Choice>
              <mc:Fallback>
                <p:oleObj name="Формула" r:id="rId7" imgW="73656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3786190"/>
                        <a:ext cx="1706108" cy="1000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071538" y="5491772"/>
          <a:ext cx="1928826" cy="1366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Формула" r:id="rId9" imgW="609480" imgH="431640" progId="Equation.3">
                  <p:embed/>
                </p:oleObj>
              </mc:Choice>
              <mc:Fallback>
                <p:oleObj name="Формула" r:id="rId9" imgW="60948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5491772"/>
                        <a:ext cx="1928826" cy="13662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57422" y="357166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увеличение микроскопа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00298" y="2143116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для микроскопа,</a:t>
            </a:r>
          </a:p>
          <a:p>
            <a:r>
              <a:rPr lang="en-US" dirty="0" smtClean="0"/>
              <a:t>h’ – </a:t>
            </a:r>
            <a:r>
              <a:rPr lang="ru-RU" dirty="0" smtClean="0"/>
              <a:t>линейный размер изображения, даваемого объективом. </a:t>
            </a:r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 – </a:t>
            </a:r>
            <a:r>
              <a:rPr lang="ru-RU" dirty="0" smtClean="0"/>
              <a:t>фокусное расстояние окуляра.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928926" y="4059800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</a:t>
            </a:r>
            <a:r>
              <a:rPr lang="en-US" dirty="0" smtClean="0"/>
              <a:t>F</a:t>
            </a:r>
            <a:r>
              <a:rPr lang="en-US" baseline="-25000" dirty="0" smtClean="0"/>
              <a:t>1 </a:t>
            </a:r>
            <a:r>
              <a:rPr lang="en-US" dirty="0" smtClean="0"/>
              <a:t>– </a:t>
            </a:r>
            <a:r>
              <a:rPr lang="ru-RU" dirty="0" smtClean="0"/>
              <a:t>фокусное расстояние объектива.</a:t>
            </a:r>
            <a:endParaRPr lang="ru-RU" dirty="0"/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1071538" y="928670"/>
          <a:ext cx="10001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Формула" r:id="rId11" imgW="431640" imgH="393480" progId="Equation.3">
                  <p:embed/>
                </p:oleObj>
              </mc:Choice>
              <mc:Fallback>
                <p:oleObj name="Формула" r:id="rId11" imgW="43164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928670"/>
                        <a:ext cx="1000125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14546" y="1214422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для лупы.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71538" y="3071810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Линейный размер изображения в объективе связан с линейным размером предмета соотношением:</a:t>
            </a:r>
            <a:endParaRPr lang="ru-RU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1071538" y="4786323"/>
          <a:ext cx="1643074" cy="547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Формула" r:id="rId13" imgW="647640" imgH="215640" progId="Equation.3">
                  <p:embed/>
                </p:oleObj>
              </mc:Choice>
              <mc:Fallback>
                <p:oleObj name="Формула" r:id="rId13" imgW="64764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4786323"/>
                        <a:ext cx="1643074" cy="5476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786050" y="485776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Оптическая длина тубуса микроскопа (расстояние между задним объектива и передним фокусом окуляра).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071802" y="5572140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Увеличение микроскопа: от нескольких десятков до 1500.</a:t>
            </a:r>
          </a:p>
          <a:p>
            <a:r>
              <a:rPr lang="ru-RU" dirty="0" smtClean="0"/>
              <a:t>Микроскоп позволяет различать мелкие детали предмета, которые при наблюдении невооруженным глазом или с помощью лупы сливаются.</a:t>
            </a:r>
            <a:endParaRPr lang="ru-RU" dirty="0"/>
          </a:p>
        </p:txBody>
      </p:sp>
      <p:grpSp>
        <p:nvGrpSpPr>
          <p:cNvPr id="16" name="Группа 6"/>
          <p:cNvGrpSpPr>
            <a:grpSpLocks/>
          </p:cNvGrpSpPr>
          <p:nvPr/>
        </p:nvGrpSpPr>
        <p:grpSpPr bwMode="auto">
          <a:xfrm>
            <a:off x="7500938" y="6429396"/>
            <a:ext cx="1457325" cy="276225"/>
            <a:chOff x="7286644" y="6072206"/>
            <a:chExt cx="1457283" cy="276583"/>
          </a:xfrm>
        </p:grpSpPr>
        <p:sp>
          <p:nvSpPr>
            <p:cNvPr id="17" name="TextBox 16"/>
            <p:cNvSpPr txBox="1"/>
            <p:nvPr/>
          </p:nvSpPr>
          <p:spPr>
            <a:xfrm>
              <a:off x="7286644" y="6072206"/>
              <a:ext cx="1457283" cy="2765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1002">
              <a:schemeClr val="l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/>
                <a:t>  </a:t>
              </a:r>
              <a:r>
                <a:rPr lang="en-US" sz="1200" dirty="0"/>
                <a:t>   </a:t>
              </a:r>
              <a:r>
                <a:rPr lang="en-US" sz="1200" dirty="0">
                  <a:solidFill>
                    <a:schemeClr val="tx1"/>
                  </a:solidFill>
                  <a:hlinkClick r:id="rId15"/>
                </a:rPr>
                <a:t>Uchim.net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358079" y="6134198"/>
              <a:ext cx="152396" cy="152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1002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Труба Кеплера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14290"/>
            <a:ext cx="1785950" cy="245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215206" y="271462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Иоганн Кеплер</a:t>
            </a:r>
          </a:p>
          <a:p>
            <a:pPr algn="ctr"/>
            <a:r>
              <a:rPr lang="ru-RU" dirty="0" smtClean="0"/>
              <a:t>(1571 – 1630)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785794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1613 г. была изготовлена Кристофом </a:t>
            </a:r>
            <a:r>
              <a:rPr lang="ru-RU" dirty="0" err="1" smtClean="0"/>
              <a:t>Шайнером</a:t>
            </a:r>
            <a:r>
              <a:rPr lang="ru-RU" dirty="0" smtClean="0"/>
              <a:t> по схеме Кеплера.</a:t>
            </a:r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736"/>
            <a:ext cx="5929354" cy="194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428999"/>
            <a:ext cx="7858180" cy="192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4414" y="5357826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Объектив </a:t>
            </a:r>
            <a:r>
              <a:rPr lang="ru-RU" dirty="0" smtClean="0"/>
              <a:t>– длиннофокусная линза, дающая действительное уменьшенное, перевернутое изображение предмета. Изображение удаленного предмета получается в фокальной плоскости объектива. Окуляр находится от этого изображения на своем фокусном расстоянии.</a:t>
            </a:r>
            <a:endParaRPr lang="ru-RU" dirty="0"/>
          </a:p>
        </p:txBody>
      </p:sp>
      <p:grpSp>
        <p:nvGrpSpPr>
          <p:cNvPr id="10" name="Группа 6"/>
          <p:cNvGrpSpPr>
            <a:grpSpLocks/>
          </p:cNvGrpSpPr>
          <p:nvPr/>
        </p:nvGrpSpPr>
        <p:grpSpPr bwMode="auto">
          <a:xfrm>
            <a:off x="7500938" y="6429396"/>
            <a:ext cx="1457325" cy="276225"/>
            <a:chOff x="7286644" y="6072206"/>
            <a:chExt cx="1457283" cy="276583"/>
          </a:xfrm>
        </p:grpSpPr>
        <p:sp>
          <p:nvSpPr>
            <p:cNvPr id="11" name="TextBox 10"/>
            <p:cNvSpPr txBox="1"/>
            <p:nvPr/>
          </p:nvSpPr>
          <p:spPr>
            <a:xfrm>
              <a:off x="7286644" y="6072206"/>
              <a:ext cx="1457283" cy="2765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1002">
              <a:schemeClr val="l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/>
                <a:t>  </a:t>
              </a:r>
              <a:r>
                <a:rPr lang="en-US" sz="1200" dirty="0"/>
                <a:t>   </a:t>
              </a:r>
              <a:r>
                <a:rPr lang="en-US" sz="1200" dirty="0">
                  <a:solidFill>
                    <a:schemeClr val="tx1"/>
                  </a:solidFill>
                  <a:hlinkClick r:id="rId5"/>
                </a:rPr>
                <a:t>Uchim.net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58079" y="6134198"/>
              <a:ext cx="152396" cy="152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1002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142852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Угловым увеличением зрительной трубы называется отношение угла зрения, под которым мы видим изображение предмета в трубе, к углу зрения, под которым мы видим тот же предмет непосредственно.</a:t>
            </a:r>
            <a:endParaRPr lang="ru-RU" dirty="0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1071538" y="937382"/>
          <a:ext cx="1143008" cy="919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Формула" r:id="rId3" imgW="520560" imgH="419040" progId="Equation.3">
                  <p:embed/>
                </p:oleObj>
              </mc:Choice>
              <mc:Fallback>
                <p:oleObj name="Формула" r:id="rId3" imgW="52056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937382"/>
                        <a:ext cx="1143008" cy="9199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357422" y="1151696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увеличение зрительной трубы.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071538" y="1857364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Увеличение зрительной трубы равно отношению фокусного расстояния объектива к фокусному расстоянию окуляра.</a:t>
            </a:r>
            <a:endParaRPr lang="ru-RU" dirty="0"/>
          </a:p>
        </p:txBody>
      </p:sp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1030288" y="2414588"/>
          <a:ext cx="122713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Формула" r:id="rId5" imgW="558720" imgH="431640" progId="Equation.3">
                  <p:embed/>
                </p:oleObj>
              </mc:Choice>
              <mc:Fallback>
                <p:oleObj name="Формула" r:id="rId5" imgW="55872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2414588"/>
                        <a:ext cx="1227137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142976" y="3357562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Труба Кеплера дает перевернутое изображение.</a:t>
            </a:r>
            <a:endParaRPr lang="ru-RU" dirty="0"/>
          </a:p>
        </p:txBody>
      </p:sp>
      <p:grpSp>
        <p:nvGrpSpPr>
          <p:cNvPr id="22" name="Группа 6"/>
          <p:cNvGrpSpPr>
            <a:grpSpLocks/>
          </p:cNvGrpSpPr>
          <p:nvPr/>
        </p:nvGrpSpPr>
        <p:grpSpPr bwMode="auto">
          <a:xfrm>
            <a:off x="7500938" y="6429396"/>
            <a:ext cx="1457325" cy="276225"/>
            <a:chOff x="7286644" y="6072206"/>
            <a:chExt cx="1457283" cy="276583"/>
          </a:xfrm>
        </p:grpSpPr>
        <p:sp>
          <p:nvSpPr>
            <p:cNvPr id="23" name="TextBox 22"/>
            <p:cNvSpPr txBox="1"/>
            <p:nvPr/>
          </p:nvSpPr>
          <p:spPr>
            <a:xfrm>
              <a:off x="7286644" y="6072206"/>
              <a:ext cx="1457283" cy="2765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1002">
              <a:schemeClr val="l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/>
                <a:t>  </a:t>
              </a:r>
              <a:r>
                <a:rPr lang="en-US" sz="1200" dirty="0"/>
                <a:t>   </a:t>
              </a:r>
              <a:r>
                <a:rPr lang="en-US" sz="1200" dirty="0">
                  <a:solidFill>
                    <a:schemeClr val="tx1"/>
                  </a:solidFill>
                  <a:hlinkClick r:id="rId7"/>
                </a:rPr>
                <a:t>Uchim.net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58079" y="6134198"/>
              <a:ext cx="152396" cy="152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1002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9" y="0"/>
            <a:ext cx="1285884" cy="132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00240"/>
            <a:ext cx="426557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0298" y="274320"/>
            <a:ext cx="6433390" cy="1143000"/>
          </a:xfrm>
        </p:spPr>
        <p:txBody>
          <a:bodyPr/>
          <a:lstStyle/>
          <a:p>
            <a:r>
              <a:rPr lang="ru-RU" dirty="0" smtClean="0"/>
              <a:t>Бинокль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1357298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Бинокль представляет собой две зрительные трубы, соединенные вместе для наблюдения предмета двумя глазами.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2643182"/>
            <a:ext cx="3429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Призменный бинокль.</a:t>
            </a:r>
          </a:p>
          <a:p>
            <a:r>
              <a:rPr lang="ru-RU" dirty="0" smtClean="0"/>
              <a:t>Для уменьшения размеров применяемых в бинокле труб Кеплера и переворачивания изображения используются прямоугольные призмы полного отражения.</a:t>
            </a:r>
            <a:endParaRPr lang="ru-RU" dirty="0"/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7500938" y="6429396"/>
            <a:ext cx="1457325" cy="276225"/>
            <a:chOff x="7286644" y="6072206"/>
            <a:chExt cx="1457283" cy="276583"/>
          </a:xfrm>
        </p:grpSpPr>
        <p:sp>
          <p:nvSpPr>
            <p:cNvPr id="8" name="TextBox 7"/>
            <p:cNvSpPr txBox="1"/>
            <p:nvPr/>
          </p:nvSpPr>
          <p:spPr>
            <a:xfrm>
              <a:off x="7286644" y="6072206"/>
              <a:ext cx="1457283" cy="2765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1002">
              <a:schemeClr val="l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/>
                <a:t>  </a:t>
              </a:r>
              <a:r>
                <a:rPr lang="en-US" sz="1200" dirty="0"/>
                <a:t>   </a:t>
              </a:r>
              <a:r>
                <a:rPr lang="en-US" sz="1200" dirty="0">
                  <a:solidFill>
                    <a:schemeClr val="tx1"/>
                  </a:solidFill>
                  <a:hlinkClick r:id="rId4"/>
                </a:rPr>
                <a:t>Uchim.net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58079" y="6134198"/>
              <a:ext cx="152396" cy="152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1002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ticheskie_pribory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opticheskie_pribory</Template>
  <TotalTime>0</TotalTime>
  <Words>1013</Words>
  <Application>Microsoft Office PowerPoint</Application>
  <PresentationFormat>Экран (4:3)</PresentationFormat>
  <Paragraphs>100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opticheskie_pribory</vt:lpstr>
      <vt:lpstr>Формула</vt:lpstr>
      <vt:lpstr>Презентация PowerPoint</vt:lpstr>
      <vt:lpstr>Презентация PowerPoint</vt:lpstr>
      <vt:lpstr>Лупа</vt:lpstr>
      <vt:lpstr>Презентация PowerPoint</vt:lpstr>
      <vt:lpstr>Микроскоп</vt:lpstr>
      <vt:lpstr>Презентация PowerPoint</vt:lpstr>
      <vt:lpstr>Труба Кеплера</vt:lpstr>
      <vt:lpstr>Презентация PowerPoint</vt:lpstr>
      <vt:lpstr>Бинокль</vt:lpstr>
      <vt:lpstr>Труба Галилея</vt:lpstr>
      <vt:lpstr>Телескопы</vt:lpstr>
      <vt:lpstr>Презентация PowerPoint</vt:lpstr>
      <vt:lpstr>Линзовые телескопы (рефракторы)</vt:lpstr>
      <vt:lpstr>Зеркальные телескопы (рефлекторы)</vt:lpstr>
      <vt:lpstr>Зеркально-линзовые телескопы (катадиоптрические)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osolodkov</dc:creator>
  <cp:lastModifiedBy>osolodkov</cp:lastModifiedBy>
  <cp:revision>1</cp:revision>
  <dcterms:created xsi:type="dcterms:W3CDTF">2011-05-12T13:58:13Z</dcterms:created>
  <dcterms:modified xsi:type="dcterms:W3CDTF">2011-05-12T13:59:09Z</dcterms:modified>
</cp:coreProperties>
</file>