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6" r:id="rId10"/>
    <p:sldId id="267" r:id="rId11"/>
    <p:sldId id="268" r:id="rId12"/>
    <p:sldId id="269" r:id="rId13"/>
    <p:sldId id="270" r:id="rId14"/>
    <p:sldId id="265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C4A3F-D682-43FE-A8FC-72004D37E4B4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732A3-C8A7-4999-9DED-494815C7563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CB261-8AC5-42AB-B6AB-A1A2A0EDF2ED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photo.ruza.ru/albums/userpics/10001/normal_P1010080_resize.JPG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ardriver.ru/files/u1883/gibdd-struggle.jp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8839200" cy="6553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108000" rIns="72000"/>
          <a:lstStyle/>
          <a:p>
            <a:pPr>
              <a:spcBef>
                <a:spcPct val="50000"/>
              </a:spcBef>
              <a:defRPr/>
            </a:pPr>
            <a:endParaRPr lang="ru-RU" sz="4000" b="1" u="sng" dirty="0">
              <a:solidFill>
                <a:srgbClr val="000099"/>
              </a:solidFill>
            </a:endParaRPr>
          </a:p>
          <a:p>
            <a:pPr>
              <a:spcBef>
                <a:spcPct val="50000"/>
              </a:spcBef>
              <a:defRPr/>
            </a:pPr>
            <a:endParaRPr lang="ru-RU" sz="4000" b="1" u="sng" dirty="0">
              <a:solidFill>
                <a:srgbClr val="000099"/>
              </a:solidFill>
            </a:endParaRPr>
          </a:p>
          <a:p>
            <a:pPr>
              <a:spcBef>
                <a:spcPct val="50000"/>
              </a:spcBef>
              <a:defRPr/>
            </a:pPr>
            <a:endParaRPr lang="ru-RU" sz="4000" b="1" u="sng" dirty="0">
              <a:solidFill>
                <a:srgbClr val="000099"/>
              </a:solidFill>
            </a:endParaRPr>
          </a:p>
          <a:p>
            <a:pPr>
              <a:spcBef>
                <a:spcPct val="50000"/>
              </a:spcBef>
              <a:defRPr/>
            </a:pPr>
            <a:r>
              <a:rPr lang="ru-RU" sz="4000" b="1" u="sng" dirty="0">
                <a:solidFill>
                  <a:srgbClr val="000099"/>
                </a:solidFill>
              </a:rPr>
              <a:t>               Автомобиль</a:t>
            </a:r>
          </a:p>
        </p:txBody>
      </p:sp>
      <p:pic>
        <p:nvPicPr>
          <p:cNvPr id="3" name="Picture 12" descr="300720089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457200"/>
            <a:ext cx="4968875" cy="2736850"/>
          </a:xfrm>
          <a:prstGeom prst="rect">
            <a:avLst/>
          </a:prstGeom>
          <a:noFill/>
          <a:effectLst>
            <a:outerShdw dist="107763" dir="18900000" algn="ctr" rotWithShape="0">
              <a:schemeClr val="folHlink">
                <a:alpha val="50000"/>
              </a:schemeClr>
            </a:outerShdw>
          </a:effectLst>
        </p:spPr>
      </p:pic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250825" y="3581400"/>
            <a:ext cx="864235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sz="2400" b="1">
              <a:solidFill>
                <a:srgbClr val="000099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99"/>
                </a:solidFill>
              </a:rPr>
              <a:t>Быстрый, скоростной.</a:t>
            </a:r>
          </a:p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99"/>
                </a:solidFill>
              </a:rPr>
              <a:t>Движется, мчится, сигналит.</a:t>
            </a:r>
          </a:p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99"/>
                </a:solidFill>
              </a:rPr>
              <a:t>Автомобиль  облегчает человеку передвижение.</a:t>
            </a:r>
          </a:p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000099"/>
                </a:solidFill>
              </a:rPr>
              <a:t>Средство повышенной опасности.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839200" cy="6553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108000" rIns="72000"/>
          <a:lstStyle/>
          <a:p>
            <a:pPr algn="ctr">
              <a:spcBef>
                <a:spcPct val="50000"/>
              </a:spcBef>
              <a:defRPr/>
            </a:pPr>
            <a:r>
              <a:rPr lang="ru-RU" sz="4000" b="1" dirty="0"/>
              <a:t>Опасная, широкая</a:t>
            </a:r>
          </a:p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4000" b="1" dirty="0">
                <a:solidFill>
                  <a:srgbClr val="003399"/>
                </a:solidFill>
              </a:rPr>
              <a:t>Дорога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99"/>
                </a:solidFill>
              </a:rPr>
              <a:t>Опасная широкая.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99"/>
                </a:solidFill>
              </a:rPr>
              <a:t>Лежит, вьется, бежит.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99"/>
                </a:solidFill>
              </a:rPr>
              <a:t>     На дороге надо быть предельно внимательным. 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99"/>
                </a:solidFill>
              </a:rPr>
              <a:t>Движение</a:t>
            </a:r>
          </a:p>
        </p:txBody>
      </p:sp>
      <p:pic>
        <p:nvPicPr>
          <p:cNvPr id="3" name="Picture 2" descr="Картинка 19 из 199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28600"/>
            <a:ext cx="5256213" cy="3024188"/>
          </a:xfrm>
          <a:prstGeom prst="rect">
            <a:avLst/>
          </a:prstGeom>
          <a:noFill/>
          <a:effectLst>
            <a:outerShdw dist="107763" dir="18900000" algn="ctr" rotWithShape="0">
              <a:schemeClr val="accent1">
                <a:alpha val="5000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28600"/>
            <a:ext cx="8839200" cy="6553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108000" rIns="72000"/>
          <a:lstStyle/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  <a:defRPr/>
            </a:pPr>
            <a:endParaRPr lang="ru-RU" sz="2800" b="1" dirty="0">
              <a:solidFill>
                <a:srgbClr val="003399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4000" b="1" dirty="0">
                <a:solidFill>
                  <a:srgbClr val="003399"/>
                </a:solidFill>
              </a:rPr>
              <a:t>Инспектор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99"/>
                </a:solidFill>
              </a:rPr>
              <a:t>Справедливый, строгий.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99"/>
                </a:solidFill>
              </a:rPr>
              <a:t>Следит, предупреждает, наказывает.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99"/>
                </a:solidFill>
              </a:rPr>
              <a:t>Инспектор следит за выполнением правил  на дороге.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3399"/>
                </a:solidFill>
              </a:rPr>
              <a:t>Регулировщик</a:t>
            </a:r>
          </a:p>
        </p:txBody>
      </p:sp>
      <p:pic>
        <p:nvPicPr>
          <p:cNvPr id="3" name="Picture 11" descr="Картинка 11 из 27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457200"/>
            <a:ext cx="5410200" cy="2895600"/>
          </a:xfrm>
          <a:prstGeom prst="rect">
            <a:avLst/>
          </a:prstGeom>
          <a:noFill/>
          <a:effectLst>
            <a:outerShdw dist="107763" dir="18900000" algn="ctr" rotWithShape="0">
              <a:schemeClr val="tx1">
                <a:alpha val="50000"/>
              </a:scheme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839200" cy="6553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108000" rIns="72000"/>
          <a:lstStyle/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sz="2000" b="1" i="1" dirty="0">
                <a:solidFill>
                  <a:srgbClr val="003300"/>
                </a:solidFill>
              </a:rPr>
              <a:t>Самостоятельно при выполнении домашней   работы</a:t>
            </a:r>
          </a:p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sz="2000" b="1" i="1" dirty="0">
                <a:solidFill>
                  <a:srgbClr val="003300"/>
                </a:solidFill>
              </a:rPr>
              <a:t>  Самостоятельно на уроке</a:t>
            </a:r>
          </a:p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sz="2000" b="1" i="1" dirty="0">
                <a:solidFill>
                  <a:srgbClr val="003300"/>
                </a:solidFill>
              </a:rPr>
              <a:t> В составе малой группы с последующим конкурсом на лучший </a:t>
            </a:r>
            <a:r>
              <a:rPr lang="ru-RU" sz="2000" b="1" i="1" dirty="0" err="1">
                <a:solidFill>
                  <a:srgbClr val="003300"/>
                </a:solidFill>
              </a:rPr>
              <a:t>синквейн</a:t>
            </a:r>
            <a:r>
              <a:rPr lang="ru-RU" sz="2000" b="1" i="1" dirty="0">
                <a:solidFill>
                  <a:srgbClr val="003300"/>
                </a:solidFill>
              </a:rPr>
              <a:t>, составленный по выбранной теме</a:t>
            </a:r>
          </a:p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sz="2000" b="1" i="1" dirty="0">
                <a:solidFill>
                  <a:srgbClr val="003300"/>
                </a:solidFill>
              </a:rPr>
              <a:t> В составе учебной группы при участии  учителя, выступающего в качестве ведущего, помогающего группе составить </a:t>
            </a:r>
            <a:r>
              <a:rPr lang="ru-RU" sz="2000" b="1" i="1" dirty="0" err="1">
                <a:solidFill>
                  <a:srgbClr val="003300"/>
                </a:solidFill>
              </a:rPr>
              <a:t>синквейн</a:t>
            </a: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ru-RU" sz="2000" b="1" i="1" dirty="0">
              <a:solidFill>
                <a:srgbClr val="00330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ru-RU" sz="2000" b="1" i="1" dirty="0">
                <a:solidFill>
                  <a:srgbClr val="003300"/>
                </a:solidFill>
              </a:rPr>
              <a:t> При выполнении контрольного задания на составление </a:t>
            </a:r>
            <a:r>
              <a:rPr lang="ru-RU" sz="2000" b="1" i="1" dirty="0" err="1">
                <a:solidFill>
                  <a:srgbClr val="003300"/>
                </a:solidFill>
              </a:rPr>
              <a:t>синквейна</a:t>
            </a:r>
            <a:r>
              <a:rPr lang="ru-RU" sz="2000" b="1" i="1" dirty="0">
                <a:solidFill>
                  <a:srgbClr val="003300"/>
                </a:solidFill>
              </a:rPr>
              <a:t>, написание рассказа по </a:t>
            </a:r>
            <a:r>
              <a:rPr lang="ru-RU" sz="2000" b="1" i="1" dirty="0" err="1">
                <a:solidFill>
                  <a:srgbClr val="003300"/>
                </a:solidFill>
              </a:rPr>
              <a:t>синквейну</a:t>
            </a:r>
            <a:r>
              <a:rPr lang="ru-RU" sz="2000" b="1" i="1" dirty="0">
                <a:solidFill>
                  <a:srgbClr val="003300"/>
                </a:solidFill>
              </a:rPr>
              <a:t> или определение темы неполного </a:t>
            </a:r>
            <a:r>
              <a:rPr lang="ru-RU" sz="2000" b="1" i="1" dirty="0" err="1">
                <a:solidFill>
                  <a:srgbClr val="003300"/>
                </a:solidFill>
              </a:rPr>
              <a:t>синквейна</a:t>
            </a:r>
            <a:r>
              <a:rPr lang="ru-RU" sz="2000" b="1" i="1" dirty="0">
                <a:solidFill>
                  <a:srgbClr val="003300"/>
                </a:solidFill>
              </a:rPr>
              <a:t>.</a:t>
            </a:r>
          </a:p>
        </p:txBody>
      </p:sp>
      <p:sp>
        <p:nvSpPr>
          <p:cNvPr id="3" name="TextBox 1"/>
          <p:cNvSpPr txBox="1"/>
          <p:nvPr/>
        </p:nvSpPr>
        <p:spPr>
          <a:xfrm>
            <a:off x="762000" y="381000"/>
            <a:ext cx="7072362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4000" b="1" i="1" dirty="0">
                <a:ln w="11430"/>
                <a:solidFill>
                  <a:srgbClr val="00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Организационные формы работы с </a:t>
            </a:r>
            <a:r>
              <a:rPr lang="ru-RU" sz="4000" b="1" i="1" dirty="0" err="1">
                <a:ln w="11430"/>
                <a:solidFill>
                  <a:srgbClr val="00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синквейнами</a:t>
            </a:r>
            <a:r>
              <a:rPr lang="ru-RU" sz="4000" b="1" i="1" dirty="0">
                <a:ln w="11430"/>
                <a:solidFill>
                  <a:srgbClr val="00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1447800"/>
            <a:ext cx="8458200" cy="51816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tIns="0" rIns="720000"/>
          <a:lstStyle/>
          <a:p>
            <a:pPr>
              <a:buFont typeface="Arial" pitchFamily="34" charset="0"/>
              <a:buChar char="•"/>
              <a:defRPr/>
            </a:pPr>
            <a:r>
              <a:rPr lang="ru-RU" sz="2800" b="1" i="1" dirty="0">
                <a:solidFill>
                  <a:srgbClr val="003300"/>
                </a:solidFill>
              </a:rPr>
              <a:t> Составление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нового </a:t>
            </a:r>
            <a:r>
              <a:rPr lang="ru-RU" sz="2800" b="1" i="1" dirty="0" err="1">
                <a:solidFill>
                  <a:srgbClr val="003300"/>
                </a:solidFill>
              </a:rPr>
              <a:t>синквейна</a:t>
            </a:r>
            <a:r>
              <a:rPr lang="ru-RU" sz="2800" b="1" i="1" dirty="0">
                <a:solidFill>
                  <a:srgbClr val="003300"/>
                </a:solidFill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i="1" dirty="0">
                <a:solidFill>
                  <a:srgbClr val="003300"/>
                </a:solidFill>
              </a:rPr>
              <a:t> Составление краткого рассказа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по готовому </a:t>
            </a:r>
            <a:r>
              <a:rPr lang="en-US" sz="28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800" b="1" i="1" dirty="0" err="1">
                <a:solidFill>
                  <a:srgbClr val="003300"/>
                </a:solidFill>
              </a:rPr>
              <a:t>синквейну</a:t>
            </a:r>
            <a:r>
              <a:rPr lang="ru-RU" sz="2800" b="1" i="1" dirty="0">
                <a:solidFill>
                  <a:srgbClr val="003300"/>
                </a:solidFill>
              </a:rPr>
              <a:t> с использованием</a:t>
            </a:r>
            <a:r>
              <a:rPr lang="en-US" sz="2800" b="1" i="1" dirty="0">
                <a:solidFill>
                  <a:srgbClr val="003300"/>
                </a:solidFill>
              </a:rPr>
              <a:t> </a:t>
            </a:r>
            <a:r>
              <a:rPr lang="ru-RU" sz="2800" b="1" i="1" dirty="0">
                <a:solidFill>
                  <a:srgbClr val="003300"/>
                </a:solidFill>
              </a:rPr>
              <a:t> слов и фраз, входящих в состав </a:t>
            </a:r>
            <a:r>
              <a:rPr lang="ru-RU" sz="2800" b="1" i="1" dirty="0" err="1">
                <a:solidFill>
                  <a:srgbClr val="003300"/>
                </a:solidFill>
              </a:rPr>
              <a:t>синквейна</a:t>
            </a:r>
            <a:r>
              <a:rPr lang="ru-RU" sz="2800" b="1" i="1" dirty="0">
                <a:solidFill>
                  <a:srgbClr val="003300"/>
                </a:solidFill>
              </a:rPr>
              <a:t>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i="1" dirty="0">
                <a:solidFill>
                  <a:srgbClr val="003300"/>
                </a:solidFill>
              </a:rPr>
              <a:t>  Коррекция и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совершенствование готового </a:t>
            </a:r>
            <a:r>
              <a:rPr lang="ru-RU" sz="2800" b="1" i="1" dirty="0" err="1">
                <a:solidFill>
                  <a:schemeClr val="accent6">
                    <a:lumMod val="75000"/>
                  </a:schemeClr>
                </a:solidFill>
              </a:rPr>
              <a:t>синквейна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800" b="1" i="1" dirty="0">
                <a:solidFill>
                  <a:srgbClr val="003300"/>
                </a:solidFill>
              </a:rPr>
              <a:t>  Анализ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неполного </a:t>
            </a:r>
            <a:r>
              <a:rPr lang="ru-RU" sz="2800" b="1" i="1" dirty="0" err="1">
                <a:solidFill>
                  <a:srgbClr val="003300"/>
                </a:solidFill>
              </a:rPr>
              <a:t>синквейна</a:t>
            </a:r>
            <a:r>
              <a:rPr lang="ru-RU" sz="2800" b="1" i="1" dirty="0">
                <a:solidFill>
                  <a:srgbClr val="003300"/>
                </a:solidFill>
              </a:rPr>
              <a:t> без указания темы </a:t>
            </a:r>
            <a:r>
              <a:rPr lang="ru-RU" sz="2800" b="1" i="1" dirty="0" err="1">
                <a:solidFill>
                  <a:srgbClr val="003300"/>
                </a:solidFill>
              </a:rPr>
              <a:t>синквейна</a:t>
            </a:r>
            <a:r>
              <a:rPr lang="ru-RU" sz="2800" b="1" i="1" dirty="0">
                <a:solidFill>
                  <a:srgbClr val="003300"/>
                </a:solidFill>
              </a:rPr>
              <a:t> и </a:t>
            </a:r>
            <a:r>
              <a:rPr lang="ru-RU" sz="2800" b="1" i="1" dirty="0">
                <a:solidFill>
                  <a:schemeClr val="accent6">
                    <a:lumMod val="75000"/>
                  </a:schemeClr>
                </a:solidFill>
              </a:rPr>
              <a:t>определение названия темы </a:t>
            </a:r>
            <a:r>
              <a:rPr lang="ru-RU" sz="2800" b="1" i="1" dirty="0">
                <a:solidFill>
                  <a:srgbClr val="003300"/>
                </a:solidFill>
              </a:rPr>
              <a:t>этого </a:t>
            </a:r>
            <a:r>
              <a:rPr lang="ru-RU" sz="2800" b="1" i="1" dirty="0" err="1">
                <a:solidFill>
                  <a:srgbClr val="003300"/>
                </a:solidFill>
              </a:rPr>
              <a:t>синквейна</a:t>
            </a:r>
            <a:r>
              <a:rPr lang="ru-RU" sz="2800" b="1" dirty="0">
                <a:solidFill>
                  <a:srgbClr val="003300"/>
                </a:solidFill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0"/>
            <a:ext cx="8534400" cy="1219200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2"/>
                </a:solidFill>
              </a:rPr>
              <a:t>Способы работы учащихся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762000" y="381000"/>
            <a:ext cx="7072313" cy="64611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3600" b="1" i="1" dirty="0">
              <a:ln w="11430"/>
              <a:solidFill>
                <a:srgbClr val="0033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Заголовок 3"/>
          <p:cNvSpPr>
            <a:spLocks noGrp="1"/>
          </p:cNvSpPr>
          <p:nvPr/>
        </p:nvSpPr>
        <p:spPr>
          <a:xfrm>
            <a:off x="762000" y="228600"/>
            <a:ext cx="7901014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 kern="120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0033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0033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0033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003300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003300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003300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003300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5400" b="1">
                <a:solidFill>
                  <a:srgbClr val="003300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Педагогическая ценность</a:t>
            </a:r>
            <a:endParaRPr lang="ru-RU" sz="400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Арка 4"/>
          <p:cNvSpPr/>
          <p:nvPr/>
        </p:nvSpPr>
        <p:spPr>
          <a:xfrm>
            <a:off x="1905000" y="1752600"/>
            <a:ext cx="5181600" cy="4495800"/>
          </a:xfrm>
          <a:prstGeom prst="blockArc">
            <a:avLst>
              <a:gd name="adj1" fmla="val 17033694"/>
              <a:gd name="adj2" fmla="val 17005875"/>
              <a:gd name="adj3" fmla="val 6381"/>
            </a:avLst>
          </a:prstGeom>
          <a:solidFill>
            <a:srgbClr val="003399"/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" name="Группа 5"/>
          <p:cNvGrpSpPr/>
          <p:nvPr/>
        </p:nvGrpSpPr>
        <p:grpSpPr>
          <a:xfrm>
            <a:off x="228600" y="2667001"/>
            <a:ext cx="2895600" cy="1860175"/>
            <a:chOff x="2440769" y="-275828"/>
            <a:chExt cx="2347784" cy="1313380"/>
          </a:xfrm>
          <a:scene3d>
            <a:camera prst="orthographicFront"/>
            <a:lightRig rig="flat" dir="tl">
              <a:rot lat="0" lon="0" rev="6600000"/>
            </a:lightRig>
          </a:scene3d>
        </p:grpSpPr>
        <p:sp>
          <p:nvSpPr>
            <p:cNvPr id="7" name="Овал 6"/>
            <p:cNvSpPr/>
            <p:nvPr/>
          </p:nvSpPr>
          <p:spPr>
            <a:xfrm>
              <a:off x="2440769" y="-60624"/>
              <a:ext cx="2347784" cy="1098176"/>
            </a:xfrm>
            <a:prstGeom prst="ellipse">
              <a:avLst/>
            </a:prstGeom>
            <a:solidFill>
              <a:srgbClr val="FFFF00"/>
            </a:solidFill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Овал 4"/>
            <p:cNvSpPr/>
            <p:nvPr/>
          </p:nvSpPr>
          <p:spPr>
            <a:xfrm>
              <a:off x="2725245" y="-275828"/>
              <a:ext cx="2001524" cy="107602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860" tIns="22860" rIns="22860" bIns="22860" spcCol="1270" anchor="ctr"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 b="1" dirty="0">
                <a:ln w="11430"/>
                <a:solidFill>
                  <a:srgbClr val="00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b="1" dirty="0">
                  <a:ln w="11430"/>
                  <a:solidFill>
                    <a:srgbClr val="0033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Свободное творчество</a:t>
              </a:r>
            </a:p>
          </p:txBody>
        </p:sp>
      </p:grpSp>
      <p:grpSp>
        <p:nvGrpSpPr>
          <p:cNvPr id="6" name="Группа 8"/>
          <p:cNvGrpSpPr>
            <a:grpSpLocks/>
          </p:cNvGrpSpPr>
          <p:nvPr/>
        </p:nvGrpSpPr>
        <p:grpSpPr bwMode="auto">
          <a:xfrm>
            <a:off x="3124200" y="1295400"/>
            <a:ext cx="2819400" cy="1524000"/>
            <a:chOff x="527304" y="1585085"/>
            <a:chExt cx="1866690" cy="1213773"/>
          </a:xfrm>
        </p:grpSpPr>
        <p:sp>
          <p:nvSpPr>
            <p:cNvPr id="10" name="Овал 9"/>
            <p:cNvSpPr/>
            <p:nvPr/>
          </p:nvSpPr>
          <p:spPr>
            <a:xfrm>
              <a:off x="527304" y="1700141"/>
              <a:ext cx="1866690" cy="109871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Овал 4"/>
            <p:cNvSpPr/>
            <p:nvPr/>
          </p:nvSpPr>
          <p:spPr>
            <a:xfrm>
              <a:off x="800675" y="1585085"/>
              <a:ext cx="1319948" cy="10529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 b="1" dirty="0">
                <a:ln w="11430"/>
                <a:solidFill>
                  <a:srgbClr val="00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b="1" dirty="0">
                  <a:ln w="11430"/>
                  <a:solidFill>
                    <a:srgbClr val="0033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Умение делать выводы</a:t>
              </a:r>
            </a:p>
          </p:txBody>
        </p:sp>
      </p:grpSp>
      <p:grpSp>
        <p:nvGrpSpPr>
          <p:cNvPr id="9" name="Группа 11"/>
          <p:cNvGrpSpPr>
            <a:grpSpLocks/>
          </p:cNvGrpSpPr>
          <p:nvPr/>
        </p:nvGrpSpPr>
        <p:grpSpPr bwMode="auto">
          <a:xfrm>
            <a:off x="5791200" y="3048000"/>
            <a:ext cx="2895600" cy="1403350"/>
            <a:chOff x="4222100" y="2028088"/>
            <a:chExt cx="2172752" cy="1098176"/>
          </a:xfrm>
        </p:grpSpPr>
        <p:sp>
          <p:nvSpPr>
            <p:cNvPr id="13" name="Овал 12"/>
            <p:cNvSpPr/>
            <p:nvPr/>
          </p:nvSpPr>
          <p:spPr>
            <a:xfrm>
              <a:off x="4222100" y="2028088"/>
              <a:ext cx="2172752" cy="109817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Овал 4"/>
            <p:cNvSpPr/>
            <p:nvPr/>
          </p:nvSpPr>
          <p:spPr>
            <a:xfrm>
              <a:off x="4565165" y="2109940"/>
              <a:ext cx="1772508" cy="9003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b="1" dirty="0">
                  <a:ln w="11430"/>
                  <a:solidFill>
                    <a:srgbClr val="0033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Способности </a:t>
              </a:r>
            </a:p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b="1" dirty="0">
                  <a:ln w="11430"/>
                  <a:solidFill>
                    <a:srgbClr val="0033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к анализу </a:t>
              </a:r>
            </a:p>
          </p:txBody>
        </p:sp>
      </p:grpSp>
      <p:grpSp>
        <p:nvGrpSpPr>
          <p:cNvPr id="12" name="Группа 14"/>
          <p:cNvGrpSpPr>
            <a:grpSpLocks/>
          </p:cNvGrpSpPr>
          <p:nvPr/>
        </p:nvGrpSpPr>
        <p:grpSpPr bwMode="auto">
          <a:xfrm>
            <a:off x="2819400" y="5029200"/>
            <a:ext cx="3581400" cy="1555750"/>
            <a:chOff x="2171062" y="3404732"/>
            <a:chExt cx="2819400" cy="1098176"/>
          </a:xfrm>
        </p:grpSpPr>
        <p:sp>
          <p:nvSpPr>
            <p:cNvPr id="16" name="Овал 15"/>
            <p:cNvSpPr/>
            <p:nvPr/>
          </p:nvSpPr>
          <p:spPr>
            <a:xfrm>
              <a:off x="2399764" y="3404732"/>
              <a:ext cx="2177037" cy="1098176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Овал 4"/>
            <p:cNvSpPr/>
            <p:nvPr/>
          </p:nvSpPr>
          <p:spPr>
            <a:xfrm>
              <a:off x="2171062" y="3489356"/>
              <a:ext cx="2819400" cy="9373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b="1" dirty="0">
                  <a:ln w="11430"/>
                  <a:solidFill>
                    <a:srgbClr val="0033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Умение </a:t>
              </a:r>
            </a:p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b="1" dirty="0">
                  <a:ln w="11430"/>
                  <a:solidFill>
                    <a:srgbClr val="0033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обобщать</a:t>
              </a:r>
            </a:p>
          </p:txBody>
        </p:sp>
      </p:grpSp>
      <p:grpSp>
        <p:nvGrpSpPr>
          <p:cNvPr id="15" name="Группа 17"/>
          <p:cNvGrpSpPr>
            <a:grpSpLocks/>
          </p:cNvGrpSpPr>
          <p:nvPr/>
        </p:nvGrpSpPr>
        <p:grpSpPr bwMode="auto">
          <a:xfrm>
            <a:off x="3124200" y="3124200"/>
            <a:ext cx="3048000" cy="1752600"/>
            <a:chOff x="2500015" y="1673192"/>
            <a:chExt cx="2122505" cy="1082770"/>
          </a:xfrm>
        </p:grpSpPr>
        <p:sp>
          <p:nvSpPr>
            <p:cNvPr id="19" name="Овал 18"/>
            <p:cNvSpPr/>
            <p:nvPr/>
          </p:nvSpPr>
          <p:spPr>
            <a:xfrm>
              <a:off x="2606140" y="1673192"/>
              <a:ext cx="1611777" cy="1082770"/>
            </a:xfrm>
            <a:prstGeom prst="ellipse">
              <a:avLst/>
            </a:prstGeom>
            <a:solidFill>
              <a:srgbClr val="7030A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20" name="Овал 4"/>
            <p:cNvSpPr/>
            <p:nvPr/>
          </p:nvSpPr>
          <p:spPr>
            <a:xfrm>
              <a:off x="2500015" y="1673192"/>
              <a:ext cx="2122505" cy="8473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5400" tIns="25400" rIns="25400" bIns="25400" spcCol="1270" anchor="ctr"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 b="1" dirty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  <a:p>
              <a:pPr algn="ctr" defTabSz="8890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dirty="0" err="1">
                  <a:ln w="11430"/>
                  <a:solidFill>
                    <a:srgbClr val="FFFF00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Синквейн</a:t>
              </a:r>
              <a:r>
                <a:rPr lang="ru-RU" sz="2400" dirty="0">
                  <a:solidFill>
                    <a:schemeClr val="tx1"/>
                  </a:solidFill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8839200" cy="6553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108000" rIns="72000"/>
          <a:lstStyle/>
          <a:p>
            <a:pPr>
              <a:defRPr/>
            </a:pPr>
            <a:endParaRPr lang="ru-RU" sz="2000" i="1" dirty="0">
              <a:solidFill>
                <a:srgbClr val="003300"/>
              </a:solidFill>
            </a:endParaRPr>
          </a:p>
          <a:p>
            <a:pPr>
              <a:defRPr/>
            </a:pPr>
            <a:endParaRPr lang="ru-RU" sz="2000" i="1" dirty="0">
              <a:solidFill>
                <a:srgbClr val="003300"/>
              </a:solidFill>
            </a:endParaRPr>
          </a:p>
          <a:p>
            <a:pPr>
              <a:defRPr/>
            </a:pPr>
            <a:endParaRPr lang="ru-RU" sz="2000" i="1" dirty="0">
              <a:solidFill>
                <a:srgbClr val="003300"/>
              </a:solidFill>
            </a:endParaRPr>
          </a:p>
          <a:p>
            <a:pPr>
              <a:defRPr/>
            </a:pPr>
            <a:endParaRPr lang="ru-RU" sz="2000" i="1" dirty="0">
              <a:solidFill>
                <a:srgbClr val="003300"/>
              </a:solidFill>
            </a:endParaRPr>
          </a:p>
          <a:p>
            <a:pPr>
              <a:defRPr/>
            </a:pPr>
            <a:r>
              <a:rPr lang="ru-RU" sz="2800" b="1" i="1" dirty="0">
                <a:solidFill>
                  <a:srgbClr val="003300"/>
                </a:solidFill>
              </a:rPr>
              <a:t>Обогащает словарный запас</a:t>
            </a:r>
          </a:p>
          <a:p>
            <a:pPr>
              <a:defRPr/>
            </a:pPr>
            <a:endParaRPr lang="ru-RU" sz="2800" b="1" i="1" dirty="0">
              <a:solidFill>
                <a:srgbClr val="003300"/>
              </a:solidFill>
            </a:endParaRPr>
          </a:p>
          <a:p>
            <a:pPr>
              <a:defRPr/>
            </a:pPr>
            <a:r>
              <a:rPr lang="ru-RU" sz="2800" b="1" i="1" dirty="0">
                <a:solidFill>
                  <a:srgbClr val="003300"/>
                </a:solidFill>
              </a:rPr>
              <a:t>Подготавливает к краткому пересказу</a:t>
            </a:r>
          </a:p>
          <a:p>
            <a:pPr>
              <a:defRPr/>
            </a:pPr>
            <a:endParaRPr lang="ru-RU" sz="2800" b="1" i="1" dirty="0">
              <a:solidFill>
                <a:srgbClr val="003300"/>
              </a:solidFill>
            </a:endParaRPr>
          </a:p>
          <a:p>
            <a:pPr>
              <a:defRPr/>
            </a:pPr>
            <a:r>
              <a:rPr lang="ru-RU" sz="2800" b="1" i="1" dirty="0">
                <a:solidFill>
                  <a:srgbClr val="003300"/>
                </a:solidFill>
              </a:rPr>
              <a:t>Учит формулировать идею (ключевую фразу)</a:t>
            </a:r>
          </a:p>
          <a:p>
            <a:pPr>
              <a:defRPr/>
            </a:pPr>
            <a:endParaRPr lang="ru-RU" sz="2800" b="1" i="1" dirty="0">
              <a:solidFill>
                <a:srgbClr val="003300"/>
              </a:solidFill>
            </a:endParaRPr>
          </a:p>
          <a:p>
            <a:pPr>
              <a:defRPr/>
            </a:pPr>
            <a:r>
              <a:rPr lang="ru-RU" sz="2800" b="1" i="1" dirty="0">
                <a:solidFill>
                  <a:srgbClr val="003300"/>
                </a:solidFill>
              </a:rPr>
              <a:t>Позволяет почувствовать себя хоть на мгновение творцом</a:t>
            </a:r>
          </a:p>
          <a:p>
            <a:pPr>
              <a:defRPr/>
            </a:pPr>
            <a:endParaRPr lang="ru-RU" sz="2800" b="1" i="1" dirty="0">
              <a:solidFill>
                <a:srgbClr val="003300"/>
              </a:solidFill>
            </a:endParaRPr>
          </a:p>
          <a:p>
            <a:pPr>
              <a:defRPr/>
            </a:pPr>
            <a:r>
              <a:rPr lang="ru-RU" sz="2800" b="1" i="1" dirty="0">
                <a:solidFill>
                  <a:srgbClr val="003300"/>
                </a:solidFill>
              </a:rPr>
              <a:t>Получается у всех</a:t>
            </a:r>
            <a:endParaRPr lang="ru-RU" sz="2800" b="1" dirty="0"/>
          </a:p>
        </p:txBody>
      </p:sp>
      <p:sp>
        <p:nvSpPr>
          <p:cNvPr id="3" name="TextBox 1"/>
          <p:cNvSpPr txBox="1"/>
          <p:nvPr/>
        </p:nvSpPr>
        <p:spPr>
          <a:xfrm>
            <a:off x="838200" y="-323850"/>
            <a:ext cx="7072313" cy="64611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3600" b="1" i="1" dirty="0">
              <a:ln w="11430"/>
              <a:solidFill>
                <a:srgbClr val="0033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457200"/>
            <a:ext cx="7429552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4000" b="1" i="1" dirty="0" smtClean="0">
                <a:ln w="11430"/>
                <a:solidFill>
                  <a:srgbClr val="00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Педагогическая </a:t>
            </a:r>
            <a:r>
              <a:rPr lang="ru-RU" sz="4000" b="1" i="1" dirty="0">
                <a:ln w="11430"/>
                <a:solidFill>
                  <a:srgbClr val="0033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ценность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4800" y="304800"/>
            <a:ext cx="8534400" cy="6172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052" name="TextBox 11"/>
          <p:cNvSpPr txBox="1">
            <a:spLocks noChangeArrowheads="1"/>
          </p:cNvSpPr>
          <p:nvPr/>
        </p:nvSpPr>
        <p:spPr bwMode="auto">
          <a:xfrm>
            <a:off x="381000" y="1447800"/>
            <a:ext cx="8458200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 пути ведут к знанию:</a:t>
            </a:r>
          </a:p>
          <a:p>
            <a:pPr algn="ctr">
              <a:defRPr/>
            </a:pPr>
            <a:endParaRPr lang="ru-RU" sz="32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endParaRPr lang="ru-RU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Путь размышлений – это путь самый благородный,</a:t>
            </a:r>
          </a:p>
          <a:p>
            <a:pPr>
              <a:defRPr/>
            </a:pPr>
            <a:endParaRPr lang="ru-RU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Путь подражания – это самый легкий. </a:t>
            </a:r>
          </a:p>
          <a:p>
            <a:pPr>
              <a:defRPr/>
            </a:pPr>
            <a:endParaRPr lang="ru-RU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путь опыта – это путь самый горький…</a:t>
            </a:r>
          </a:p>
          <a:p>
            <a:pPr algn="ctr">
              <a:defRPr/>
            </a:pPr>
            <a:endParaRPr lang="ru-RU" sz="24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Конфуций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228600"/>
            <a:ext cx="8839200" cy="6553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108000" rIns="72000"/>
          <a:lstStyle/>
          <a:p>
            <a:pPr>
              <a:defRPr/>
            </a:pPr>
            <a:endParaRPr lang="ru-RU" sz="100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100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>
              <a:defRPr/>
            </a:pPr>
            <a:r>
              <a:rPr lang="ru-RU" sz="100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0000" b="1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Синквейн</a:t>
            </a:r>
            <a:endParaRPr lang="ru-RU" sz="100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 descr="0_1a932_3cb89c47_-1-XL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5800" y="533400"/>
            <a:ext cx="4214842" cy="2520280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228600"/>
            <a:ext cx="8839200" cy="6553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108000" rIns="72000"/>
          <a:lstStyle/>
          <a:p>
            <a:pPr>
              <a:defRPr/>
            </a:pP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</a:p>
          <a:p>
            <a:pPr>
              <a:defRPr/>
            </a:pP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Слово </a:t>
            </a:r>
            <a:r>
              <a:rPr lang="ru-RU" sz="4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sz="4400" b="1" i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синквейн</a:t>
            </a:r>
            <a:r>
              <a:rPr lang="ru-RU" sz="4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pPr>
              <a:defRPr/>
            </a:pPr>
            <a:r>
              <a:rPr lang="ru-RU" sz="32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происходит </a:t>
            </a:r>
          </a:p>
          <a:p>
            <a:pPr>
              <a:defRPr/>
            </a:pPr>
            <a:r>
              <a:rPr lang="ru-RU" sz="32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от французского слова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«пять».</a:t>
            </a:r>
          </a:p>
          <a:p>
            <a:pPr>
              <a:defRPr/>
            </a:pPr>
            <a:endParaRPr lang="ru-RU" sz="3600" b="1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40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короткая</a:t>
            </a:r>
          </a:p>
          <a:p>
            <a:pPr>
              <a:defRPr/>
            </a:pP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стихотворная форма,</a:t>
            </a:r>
          </a:p>
          <a:p>
            <a:pPr>
              <a:defRPr/>
            </a:pP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состоит из пяти строк.</a:t>
            </a:r>
          </a:p>
          <a:p>
            <a:pPr>
              <a:defRPr/>
            </a:pP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Пишется такое стихотворение</a:t>
            </a:r>
          </a:p>
          <a:p>
            <a:pPr>
              <a:defRPr/>
            </a:pP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по особым правилам.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371600"/>
            <a:ext cx="8839200" cy="54864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tIns="0" rIns="720000"/>
          <a:lstStyle/>
          <a:p>
            <a:pPr algn="ctr">
              <a:buFont typeface="Wingdings" pitchFamily="2" charset="2"/>
              <a:buChar char="Ø"/>
              <a:defRPr/>
            </a:pPr>
            <a:endParaRPr lang="ru-RU" sz="2200" b="1" dirty="0">
              <a:solidFill>
                <a:schemeClr val="accent2"/>
              </a:solidFill>
            </a:endParaRPr>
          </a:p>
          <a:p>
            <a:pPr>
              <a:defRPr/>
            </a:pPr>
            <a:endParaRPr lang="ru-RU" sz="2400" b="1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endParaRPr lang="ru-RU" sz="2000" b="1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8534400" cy="1219200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endParaRPr lang="ru-RU" sz="2400" b="1" dirty="0">
              <a:solidFill>
                <a:schemeClr val="accent2"/>
              </a:solidFill>
            </a:endParaRPr>
          </a:p>
          <a:p>
            <a:pPr algn="ctr">
              <a:defRPr/>
            </a:pPr>
            <a:r>
              <a:rPr lang="ru-RU" sz="4800" b="1" dirty="0">
                <a:solidFill>
                  <a:schemeClr val="accent2"/>
                </a:solidFill>
              </a:rPr>
              <a:t>Вариации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981200" y="1600200"/>
            <a:ext cx="4525963" cy="4525963"/>
          </a:xfrm>
          <a:prstGeom prst="triangl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762000" y="5486400"/>
            <a:ext cx="4052888" cy="642938"/>
            <a:chOff x="2598023" y="453038"/>
            <a:chExt cx="4052169" cy="643535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598023" y="453038"/>
              <a:ext cx="4052169" cy="64353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3">
                <a:shade val="5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2629767" y="484817"/>
              <a:ext cx="3988680" cy="5799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06680" tIns="106680" rIns="106680" bIns="1066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i="1" dirty="0">
                  <a:solidFill>
                    <a:schemeClr val="accent2">
                      <a:lumMod val="50000"/>
                    </a:schemeClr>
                  </a:solidFill>
                </a:rPr>
                <a:t>Обратный синквейн</a:t>
              </a:r>
              <a:r>
                <a:rPr lang="ru-RU" sz="2800" b="1" dirty="0">
                  <a:solidFill>
                    <a:schemeClr val="accent2">
                      <a:lumMod val="50000"/>
                    </a:schemeClr>
                  </a:solidFill>
                </a:rPr>
                <a:t> </a:t>
              </a:r>
            </a:p>
          </p:txBody>
        </p:sp>
      </p:grpSp>
      <p:grpSp>
        <p:nvGrpSpPr>
          <p:cNvPr id="8" name="Группа 7"/>
          <p:cNvGrpSpPr>
            <a:grpSpLocks/>
          </p:cNvGrpSpPr>
          <p:nvPr/>
        </p:nvGrpSpPr>
        <p:grpSpPr bwMode="auto">
          <a:xfrm>
            <a:off x="4267200" y="3048000"/>
            <a:ext cx="3798888" cy="642938"/>
            <a:chOff x="284032" y="1285882"/>
            <a:chExt cx="3799109" cy="643535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284032" y="1285882"/>
              <a:ext cx="3799109" cy="64353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3">
                <a:shade val="50000"/>
                <a:hueOff val="107022"/>
                <a:satOff val="-1708"/>
                <a:lumOff val="16443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315784" y="1317661"/>
              <a:ext cx="3735605" cy="5799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06680" tIns="106680" rIns="106680" bIns="1066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i="1" dirty="0" err="1">
                  <a:solidFill>
                    <a:schemeClr val="accent2">
                      <a:lumMod val="50000"/>
                    </a:schemeClr>
                  </a:solidFill>
                </a:rPr>
                <a:t>Синквейн-бабочка</a:t>
              </a:r>
              <a:endParaRPr lang="ru-RU" sz="28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grpSp>
        <p:nvGrpSpPr>
          <p:cNvPr id="11" name="Группа 10"/>
          <p:cNvGrpSpPr>
            <a:grpSpLocks/>
          </p:cNvGrpSpPr>
          <p:nvPr/>
        </p:nvGrpSpPr>
        <p:grpSpPr bwMode="auto">
          <a:xfrm>
            <a:off x="914400" y="3886200"/>
            <a:ext cx="3798888" cy="642938"/>
            <a:chOff x="284032" y="1285882"/>
            <a:chExt cx="3799109" cy="643535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284032" y="1285882"/>
              <a:ext cx="3799109" cy="64353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3">
                <a:shade val="50000"/>
                <a:hueOff val="107022"/>
                <a:satOff val="-1708"/>
                <a:lumOff val="16443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Скругленный прямоугольник 4"/>
            <p:cNvSpPr/>
            <p:nvPr/>
          </p:nvSpPr>
          <p:spPr>
            <a:xfrm>
              <a:off x="315784" y="1317661"/>
              <a:ext cx="3735605" cy="5799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06680" tIns="106680" rIns="106680" bIns="1066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i="1" dirty="0">
                  <a:solidFill>
                    <a:schemeClr val="accent2">
                      <a:lumMod val="50000"/>
                    </a:schemeClr>
                  </a:solidFill>
                </a:rPr>
                <a:t>Корона </a:t>
              </a:r>
              <a:r>
                <a:rPr lang="ru-RU" sz="2800" b="1" i="1" dirty="0" err="1">
                  <a:solidFill>
                    <a:schemeClr val="accent2">
                      <a:lumMod val="50000"/>
                    </a:schemeClr>
                  </a:solidFill>
                </a:rPr>
                <a:t>синквейнов</a:t>
              </a:r>
              <a:endParaRPr lang="ru-RU" sz="28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grpSp>
        <p:nvGrpSpPr>
          <p:cNvPr id="14" name="Группа 13"/>
          <p:cNvGrpSpPr>
            <a:grpSpLocks/>
          </p:cNvGrpSpPr>
          <p:nvPr/>
        </p:nvGrpSpPr>
        <p:grpSpPr bwMode="auto">
          <a:xfrm>
            <a:off x="4648200" y="4724400"/>
            <a:ext cx="3798888" cy="642938"/>
            <a:chOff x="284032" y="1285882"/>
            <a:chExt cx="3799109" cy="643535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284032" y="1285882"/>
              <a:ext cx="3799109" cy="64353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3">
                <a:shade val="50000"/>
                <a:hueOff val="107022"/>
                <a:satOff val="-1708"/>
                <a:lumOff val="16443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315784" y="1317661"/>
              <a:ext cx="3735605" cy="5799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06680" tIns="106680" rIns="106680" bIns="1066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i="1" dirty="0">
                  <a:solidFill>
                    <a:schemeClr val="accent2">
                      <a:lumMod val="50000"/>
                    </a:schemeClr>
                  </a:solidFill>
                </a:rPr>
                <a:t>Гирлянда </a:t>
              </a:r>
              <a:r>
                <a:rPr lang="ru-RU" sz="2800" b="1" i="1" dirty="0" err="1">
                  <a:solidFill>
                    <a:schemeClr val="accent2">
                      <a:lumMod val="50000"/>
                    </a:schemeClr>
                  </a:solidFill>
                </a:rPr>
                <a:t>синквейнов</a:t>
              </a:r>
              <a:endParaRPr lang="ru-RU" sz="2800" b="1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grpSp>
        <p:nvGrpSpPr>
          <p:cNvPr id="17" name="Группа 16"/>
          <p:cNvGrpSpPr>
            <a:grpSpLocks/>
          </p:cNvGrpSpPr>
          <p:nvPr/>
        </p:nvGrpSpPr>
        <p:grpSpPr bwMode="auto">
          <a:xfrm>
            <a:off x="838200" y="2209800"/>
            <a:ext cx="3798888" cy="642938"/>
            <a:chOff x="284032" y="1285882"/>
            <a:chExt cx="3799109" cy="643535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284032" y="1285882"/>
              <a:ext cx="3799109" cy="64353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90000"/>
              </a:schemeClr>
            </a:solidFill>
          </p:spPr>
          <p:style>
            <a:lnRef idx="2">
              <a:schemeClr val="accent3">
                <a:shade val="50000"/>
                <a:hueOff val="107022"/>
                <a:satOff val="-1708"/>
                <a:lumOff val="16443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315784" y="1317661"/>
              <a:ext cx="3735605" cy="5799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06680" tIns="106680" rIns="106680" bIns="1066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i="1" dirty="0">
                  <a:solidFill>
                    <a:schemeClr val="accent2">
                      <a:lumMod val="50000"/>
                    </a:schemeClr>
                  </a:solidFill>
                </a:rPr>
                <a:t>Зеркальный синквейн</a:t>
              </a:r>
              <a:r>
                <a:rPr lang="ru-RU" sz="2800" b="1" dirty="0">
                  <a:solidFill>
                    <a:schemeClr val="accent2">
                      <a:lumMod val="50000"/>
                    </a:schemeClr>
                  </a:solidFill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143000"/>
            <a:ext cx="8534400" cy="53340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tIns="0" rIns="720000"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i="1" dirty="0">
                <a:solidFill>
                  <a:srgbClr val="FF0000"/>
                </a:solidFill>
              </a:rPr>
              <a:t>Обратный </a:t>
            </a:r>
            <a:r>
              <a:rPr lang="ru-RU" sz="2000" b="1" i="1" dirty="0" err="1">
                <a:solidFill>
                  <a:srgbClr val="FF0000"/>
                </a:solidFill>
              </a:rPr>
              <a:t>синквейн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003300"/>
                </a:solidFill>
              </a:rPr>
              <a:t>(</a:t>
            </a:r>
            <a:r>
              <a:rPr lang="ru-RU" sz="2000" dirty="0" err="1">
                <a:solidFill>
                  <a:srgbClr val="003300"/>
                </a:solidFill>
              </a:rPr>
              <a:t>Reverse</a:t>
            </a:r>
            <a:r>
              <a:rPr lang="ru-RU" sz="2000" dirty="0">
                <a:solidFill>
                  <a:srgbClr val="003300"/>
                </a:solidFill>
              </a:rPr>
              <a:t> </a:t>
            </a:r>
            <a:r>
              <a:rPr lang="ru-RU" sz="2000" dirty="0" err="1">
                <a:solidFill>
                  <a:srgbClr val="003300"/>
                </a:solidFill>
              </a:rPr>
              <a:t>cinquain</a:t>
            </a:r>
            <a:r>
              <a:rPr lang="ru-RU" sz="2000" dirty="0">
                <a:solidFill>
                  <a:srgbClr val="003300"/>
                </a:solidFill>
              </a:rPr>
              <a:t>) — с обратной последовательностью стихов (</a:t>
            </a:r>
            <a:r>
              <a:rPr lang="ru-RU" sz="2000" dirty="0">
                <a:solidFill>
                  <a:srgbClr val="FF0000"/>
                </a:solidFill>
              </a:rPr>
              <a:t>2—8—6—4—2);</a:t>
            </a:r>
          </a:p>
          <a:p>
            <a:pPr fontAlgn="auto">
              <a:spcAft>
                <a:spcPts val="0"/>
              </a:spcAft>
              <a:defRPr/>
            </a:pPr>
            <a:endParaRPr lang="ru-RU" sz="2000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i="1" dirty="0">
                <a:solidFill>
                  <a:srgbClr val="FF0000"/>
                </a:solidFill>
              </a:rPr>
              <a:t>Зеркальный </a:t>
            </a:r>
            <a:r>
              <a:rPr lang="ru-RU" sz="2000" b="1" i="1" dirty="0" err="1">
                <a:solidFill>
                  <a:srgbClr val="FF0000"/>
                </a:solidFill>
              </a:rPr>
              <a:t>синквейн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003300"/>
                </a:solidFill>
              </a:rPr>
              <a:t>(</a:t>
            </a:r>
            <a:r>
              <a:rPr lang="ru-RU" sz="2000" dirty="0" err="1">
                <a:solidFill>
                  <a:srgbClr val="003300"/>
                </a:solidFill>
              </a:rPr>
              <a:t>Mirror</a:t>
            </a:r>
            <a:r>
              <a:rPr lang="ru-RU" sz="2000" dirty="0">
                <a:solidFill>
                  <a:srgbClr val="003300"/>
                </a:solidFill>
              </a:rPr>
              <a:t> </a:t>
            </a:r>
            <a:r>
              <a:rPr lang="ru-RU" sz="2000" dirty="0" err="1">
                <a:solidFill>
                  <a:srgbClr val="003300"/>
                </a:solidFill>
              </a:rPr>
              <a:t>cinquain</a:t>
            </a:r>
            <a:r>
              <a:rPr lang="ru-RU" sz="2000" dirty="0">
                <a:solidFill>
                  <a:srgbClr val="003300"/>
                </a:solidFill>
              </a:rPr>
              <a:t>) — форма из двух </a:t>
            </a:r>
            <a:r>
              <a:rPr lang="ru-RU" sz="2000" dirty="0" err="1">
                <a:solidFill>
                  <a:srgbClr val="003300"/>
                </a:solidFill>
              </a:rPr>
              <a:t>пятистрочных</a:t>
            </a:r>
            <a:r>
              <a:rPr lang="ru-RU" sz="2000" dirty="0">
                <a:solidFill>
                  <a:srgbClr val="003300"/>
                </a:solidFill>
              </a:rPr>
              <a:t> строф, где первая — это </a:t>
            </a:r>
            <a:r>
              <a:rPr lang="ru-RU" sz="2000" i="1" dirty="0">
                <a:solidFill>
                  <a:srgbClr val="003300"/>
                </a:solidFill>
              </a:rPr>
              <a:t>традиционный</a:t>
            </a:r>
            <a:r>
              <a:rPr lang="ru-RU" sz="2000" dirty="0">
                <a:solidFill>
                  <a:srgbClr val="003300"/>
                </a:solidFill>
              </a:rPr>
              <a:t>, а вторая — </a:t>
            </a:r>
            <a:r>
              <a:rPr lang="ru-RU" sz="2000" i="1" dirty="0">
                <a:solidFill>
                  <a:srgbClr val="003300"/>
                </a:solidFill>
              </a:rPr>
              <a:t>обратный</a:t>
            </a:r>
            <a:r>
              <a:rPr lang="ru-RU" sz="2000" dirty="0">
                <a:solidFill>
                  <a:srgbClr val="003300"/>
                </a:solidFill>
              </a:rPr>
              <a:t> </a:t>
            </a:r>
            <a:r>
              <a:rPr lang="ru-RU" sz="2000" dirty="0" err="1">
                <a:solidFill>
                  <a:srgbClr val="003300"/>
                </a:solidFill>
              </a:rPr>
              <a:t>синквейны</a:t>
            </a:r>
            <a:r>
              <a:rPr lang="ru-RU" sz="2000" dirty="0">
                <a:solidFill>
                  <a:srgbClr val="003300"/>
                </a:solidFill>
              </a:rPr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>
              <a:solidFill>
                <a:srgbClr val="0033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i="1" dirty="0" err="1">
                <a:solidFill>
                  <a:srgbClr val="FF0000"/>
                </a:solidFill>
              </a:rPr>
              <a:t>Синквейн-бабочка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003300"/>
                </a:solidFill>
              </a:rPr>
              <a:t>(</a:t>
            </a:r>
            <a:r>
              <a:rPr lang="ru-RU" sz="2000" dirty="0" err="1">
                <a:solidFill>
                  <a:srgbClr val="003300"/>
                </a:solidFill>
              </a:rPr>
              <a:t>Butterfly</a:t>
            </a:r>
            <a:r>
              <a:rPr lang="ru-RU" sz="2000" dirty="0">
                <a:solidFill>
                  <a:srgbClr val="003300"/>
                </a:solidFill>
              </a:rPr>
              <a:t> </a:t>
            </a:r>
            <a:r>
              <a:rPr lang="ru-RU" sz="2000" dirty="0" err="1">
                <a:solidFill>
                  <a:srgbClr val="003300"/>
                </a:solidFill>
              </a:rPr>
              <a:t>cinquain</a:t>
            </a:r>
            <a:r>
              <a:rPr lang="ru-RU" sz="2000" dirty="0">
                <a:solidFill>
                  <a:srgbClr val="003300"/>
                </a:solidFill>
              </a:rPr>
              <a:t>) — </a:t>
            </a:r>
            <a:r>
              <a:rPr lang="ru-RU" sz="2000" dirty="0" err="1">
                <a:solidFill>
                  <a:srgbClr val="003300"/>
                </a:solidFill>
              </a:rPr>
              <a:t>девятистрочная</a:t>
            </a:r>
            <a:r>
              <a:rPr lang="ru-RU" sz="2000" dirty="0">
                <a:solidFill>
                  <a:srgbClr val="003300"/>
                </a:solidFill>
              </a:rPr>
              <a:t> форма со слоговой структурой </a:t>
            </a:r>
            <a:r>
              <a:rPr lang="ru-RU" sz="2000" dirty="0">
                <a:solidFill>
                  <a:srgbClr val="FF0000"/>
                </a:solidFill>
              </a:rPr>
              <a:t>2—4—6—8—2—8—6—4—2;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>
              <a:solidFill>
                <a:srgbClr val="FF00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i="1" dirty="0">
                <a:solidFill>
                  <a:srgbClr val="FF0000"/>
                </a:solidFill>
              </a:rPr>
              <a:t>Корона </a:t>
            </a:r>
            <a:r>
              <a:rPr lang="ru-RU" sz="2000" b="1" i="1" dirty="0" err="1">
                <a:solidFill>
                  <a:srgbClr val="FF0000"/>
                </a:solidFill>
              </a:rPr>
              <a:t>синквейнов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003300"/>
                </a:solidFill>
              </a:rPr>
              <a:t>(</a:t>
            </a:r>
            <a:r>
              <a:rPr lang="ru-RU" sz="2000" dirty="0" err="1">
                <a:solidFill>
                  <a:srgbClr val="003300"/>
                </a:solidFill>
              </a:rPr>
              <a:t>Crown</a:t>
            </a:r>
            <a:r>
              <a:rPr lang="ru-RU" sz="2000" dirty="0">
                <a:solidFill>
                  <a:srgbClr val="003300"/>
                </a:solidFill>
              </a:rPr>
              <a:t> </a:t>
            </a:r>
            <a:r>
              <a:rPr lang="ru-RU" sz="2000" dirty="0" err="1">
                <a:solidFill>
                  <a:srgbClr val="003300"/>
                </a:solidFill>
              </a:rPr>
              <a:t>cinquain</a:t>
            </a:r>
            <a:r>
              <a:rPr lang="ru-RU" sz="2000" dirty="0">
                <a:solidFill>
                  <a:srgbClr val="003300"/>
                </a:solidFill>
              </a:rPr>
              <a:t>) — 5 традиционных </a:t>
            </a:r>
            <a:r>
              <a:rPr lang="ru-RU" sz="2000" dirty="0" err="1">
                <a:solidFill>
                  <a:srgbClr val="003300"/>
                </a:solidFill>
              </a:rPr>
              <a:t>синквейнов</a:t>
            </a:r>
            <a:r>
              <a:rPr lang="ru-RU" sz="2000" dirty="0">
                <a:solidFill>
                  <a:srgbClr val="003300"/>
                </a:solidFill>
              </a:rPr>
              <a:t>, образующих завершенное стихотворение;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>
              <a:solidFill>
                <a:srgbClr val="00330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b="1" i="1" dirty="0">
                <a:solidFill>
                  <a:srgbClr val="FF0000"/>
                </a:solidFill>
              </a:rPr>
              <a:t>Гирлянда </a:t>
            </a:r>
            <a:r>
              <a:rPr lang="ru-RU" sz="2000" b="1" i="1" dirty="0" err="1">
                <a:solidFill>
                  <a:srgbClr val="FF0000"/>
                </a:solidFill>
              </a:rPr>
              <a:t>синквейнов</a:t>
            </a:r>
            <a:r>
              <a:rPr lang="ru-RU" sz="2000" b="1" dirty="0">
                <a:solidFill>
                  <a:srgbClr val="FFFF00"/>
                </a:solidFill>
              </a:rPr>
              <a:t> </a:t>
            </a:r>
            <a:r>
              <a:rPr lang="ru-RU" sz="2000" dirty="0">
                <a:solidFill>
                  <a:srgbClr val="003300"/>
                </a:solidFill>
              </a:rPr>
              <a:t>(</a:t>
            </a:r>
            <a:r>
              <a:rPr lang="ru-RU" sz="2000" dirty="0" err="1">
                <a:solidFill>
                  <a:srgbClr val="003300"/>
                </a:solidFill>
              </a:rPr>
              <a:t>Garland</a:t>
            </a:r>
            <a:r>
              <a:rPr lang="ru-RU" sz="2000" dirty="0">
                <a:solidFill>
                  <a:srgbClr val="003300"/>
                </a:solidFill>
              </a:rPr>
              <a:t> </a:t>
            </a:r>
            <a:r>
              <a:rPr lang="ru-RU" sz="2000" dirty="0" err="1">
                <a:solidFill>
                  <a:srgbClr val="003300"/>
                </a:solidFill>
              </a:rPr>
              <a:t>cinquain</a:t>
            </a:r>
            <a:r>
              <a:rPr lang="ru-RU" sz="2000" dirty="0">
                <a:solidFill>
                  <a:srgbClr val="003300"/>
                </a:solidFill>
              </a:rPr>
              <a:t>) — аналог венка сонетов корона </a:t>
            </a:r>
            <a:r>
              <a:rPr lang="ru-RU" sz="2000" dirty="0" err="1">
                <a:solidFill>
                  <a:srgbClr val="003300"/>
                </a:solidFill>
              </a:rPr>
              <a:t>синквейнов</a:t>
            </a:r>
            <a:r>
              <a:rPr lang="ru-RU" sz="2000" dirty="0">
                <a:solidFill>
                  <a:srgbClr val="003300"/>
                </a:solidFill>
              </a:rPr>
              <a:t>, к которой добавлен шестой </a:t>
            </a:r>
            <a:r>
              <a:rPr lang="ru-RU" sz="2000" dirty="0" err="1">
                <a:solidFill>
                  <a:srgbClr val="003300"/>
                </a:solidFill>
              </a:rPr>
              <a:t>синквейн</a:t>
            </a:r>
            <a:r>
              <a:rPr lang="ru-RU" sz="2000" dirty="0">
                <a:solidFill>
                  <a:srgbClr val="003300"/>
                </a:solidFill>
              </a:rPr>
              <a:t>, где первая строка взята из первого </a:t>
            </a:r>
            <a:r>
              <a:rPr lang="ru-RU" sz="2000" dirty="0" err="1">
                <a:solidFill>
                  <a:srgbClr val="003300"/>
                </a:solidFill>
              </a:rPr>
              <a:t>синквейна</a:t>
            </a:r>
            <a:r>
              <a:rPr lang="ru-RU" sz="2000" dirty="0">
                <a:solidFill>
                  <a:srgbClr val="003300"/>
                </a:solidFill>
              </a:rPr>
              <a:t>, вторая строка из второго, и т. </a:t>
            </a:r>
            <a:r>
              <a:rPr lang="ru-RU" sz="2000" dirty="0" err="1">
                <a:solidFill>
                  <a:srgbClr val="003300"/>
                </a:solidFill>
              </a:rPr>
              <a:t>д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0"/>
            <a:ext cx="8534400" cy="914400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4800" b="1" dirty="0">
                <a:solidFill>
                  <a:schemeClr val="accent2"/>
                </a:solidFill>
              </a:rPr>
              <a:t>Вариации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219200"/>
            <a:ext cx="8458200" cy="52578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tIns="0" rIns="720000"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solidFill>
                  <a:srgbClr val="002060"/>
                </a:solidFill>
              </a:rPr>
              <a:t>Первая строка</a:t>
            </a:r>
            <a:r>
              <a:rPr lang="ru-RU" sz="2000" b="1" dirty="0">
                <a:solidFill>
                  <a:srgbClr val="7030A0"/>
                </a:solidFill>
              </a:rPr>
              <a:t> </a:t>
            </a:r>
            <a:r>
              <a:rPr lang="ru-RU" sz="2000" dirty="0">
                <a:solidFill>
                  <a:srgbClr val="002060"/>
                </a:solidFill>
              </a:rPr>
              <a:t>— </a:t>
            </a:r>
            <a:r>
              <a:rPr lang="ru-RU" sz="2000" b="1" i="1" dirty="0">
                <a:solidFill>
                  <a:srgbClr val="002060"/>
                </a:solidFill>
              </a:rPr>
              <a:t>тема </a:t>
            </a:r>
            <a:r>
              <a:rPr lang="ru-RU" sz="2000" i="1" dirty="0" err="1">
                <a:solidFill>
                  <a:srgbClr val="002060"/>
                </a:solidFill>
              </a:rPr>
              <a:t>синквейна</a:t>
            </a:r>
            <a:r>
              <a:rPr lang="ru-RU" sz="2000" dirty="0">
                <a:solidFill>
                  <a:srgbClr val="002060"/>
                </a:solidFill>
              </a:rPr>
              <a:t>, заключает в себе одно слово (обычно существительное или местоимение ), которое обозначает объект или предмет, о котором пойдет речь.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solidFill>
                  <a:srgbClr val="002060"/>
                </a:solidFill>
              </a:rPr>
              <a:t>Вторая строка</a:t>
            </a:r>
            <a:r>
              <a:rPr lang="ru-RU" sz="2000" dirty="0">
                <a:solidFill>
                  <a:srgbClr val="002060"/>
                </a:solidFill>
              </a:rPr>
              <a:t> — два слова (чаще всего прилагательные или причастия ), они дают </a:t>
            </a:r>
            <a:r>
              <a:rPr lang="ru-RU" sz="2000" b="1" i="1" dirty="0">
                <a:solidFill>
                  <a:srgbClr val="002060"/>
                </a:solidFill>
              </a:rPr>
              <a:t>описание признаков и свойств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выбранного в </a:t>
            </a:r>
            <a:r>
              <a:rPr lang="ru-RU" sz="2000" dirty="0" err="1">
                <a:solidFill>
                  <a:srgbClr val="002060"/>
                </a:solidFill>
              </a:rPr>
              <a:t>синквейне</a:t>
            </a:r>
            <a:r>
              <a:rPr lang="ru-RU" sz="2000" dirty="0">
                <a:solidFill>
                  <a:srgbClr val="002060"/>
                </a:solidFill>
              </a:rPr>
              <a:t> предмета или объекта.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solidFill>
                  <a:srgbClr val="002060"/>
                </a:solidFill>
              </a:rPr>
              <a:t>Третья строка</a:t>
            </a:r>
            <a:r>
              <a:rPr lang="ru-RU" sz="2400" dirty="0">
                <a:solidFill>
                  <a:srgbClr val="002060"/>
                </a:solidFill>
              </a:rPr>
              <a:t> </a:t>
            </a:r>
            <a:r>
              <a:rPr lang="ru-RU" sz="2000" dirty="0">
                <a:solidFill>
                  <a:srgbClr val="002060"/>
                </a:solidFill>
              </a:rPr>
              <a:t>— образована тремя глаголами или деепричастиями, описывающими </a:t>
            </a:r>
            <a:r>
              <a:rPr lang="ru-RU" sz="2000" b="1" i="1" dirty="0">
                <a:solidFill>
                  <a:srgbClr val="002060"/>
                </a:solidFill>
              </a:rPr>
              <a:t>характерные действия</a:t>
            </a:r>
            <a:r>
              <a:rPr lang="ru-RU" sz="2000" b="1" dirty="0">
                <a:solidFill>
                  <a:srgbClr val="002060"/>
                </a:solidFill>
              </a:rPr>
              <a:t> объекта.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solidFill>
                  <a:srgbClr val="002060"/>
                </a:solidFill>
              </a:rPr>
              <a:t>Четвертая строка</a:t>
            </a:r>
            <a:r>
              <a:rPr lang="ru-RU" sz="2400" dirty="0">
                <a:solidFill>
                  <a:srgbClr val="002060"/>
                </a:solidFill>
              </a:rPr>
              <a:t> </a:t>
            </a:r>
            <a:r>
              <a:rPr lang="ru-RU" sz="2000" dirty="0">
                <a:solidFill>
                  <a:srgbClr val="002060"/>
                </a:solidFill>
              </a:rPr>
              <a:t>— фраза из четырёх слов, выражающая </a:t>
            </a:r>
            <a:r>
              <a:rPr lang="ru-RU" sz="2000" b="1" i="1" dirty="0">
                <a:solidFill>
                  <a:srgbClr val="002060"/>
                </a:solidFill>
              </a:rPr>
              <a:t>личное отношение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dirty="0">
                <a:solidFill>
                  <a:srgbClr val="002060"/>
                </a:solidFill>
              </a:rPr>
              <a:t>автора </a:t>
            </a:r>
            <a:r>
              <a:rPr lang="ru-RU" sz="2000" dirty="0" err="1">
                <a:solidFill>
                  <a:srgbClr val="002060"/>
                </a:solidFill>
              </a:rPr>
              <a:t>синквейна</a:t>
            </a:r>
            <a:r>
              <a:rPr lang="ru-RU" sz="2000" dirty="0">
                <a:solidFill>
                  <a:srgbClr val="002060"/>
                </a:solidFill>
              </a:rPr>
              <a:t> к описываемому предмету или объекту.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400" b="1" dirty="0">
                <a:solidFill>
                  <a:srgbClr val="002060"/>
                </a:solidFill>
              </a:rPr>
              <a:t>Пятая строка</a:t>
            </a:r>
            <a:r>
              <a:rPr lang="ru-RU" sz="2000" b="1" dirty="0">
                <a:solidFill>
                  <a:srgbClr val="002060"/>
                </a:solidFill>
              </a:rPr>
              <a:t> —</a:t>
            </a:r>
            <a:r>
              <a:rPr lang="ru-RU" sz="2000" dirty="0">
                <a:solidFill>
                  <a:srgbClr val="002060"/>
                </a:solidFill>
              </a:rPr>
              <a:t> одно </a:t>
            </a:r>
            <a:r>
              <a:rPr lang="ru-RU" sz="2000" i="1" dirty="0">
                <a:solidFill>
                  <a:srgbClr val="002060"/>
                </a:solidFill>
              </a:rPr>
              <a:t>слово- </a:t>
            </a:r>
            <a:r>
              <a:rPr lang="ru-RU" sz="2000" b="1" i="1" dirty="0">
                <a:solidFill>
                  <a:srgbClr val="002060"/>
                </a:solidFill>
              </a:rPr>
              <a:t>резюме</a:t>
            </a:r>
            <a:r>
              <a:rPr lang="ru-RU" sz="2000" b="1" dirty="0">
                <a:solidFill>
                  <a:srgbClr val="002060"/>
                </a:solidFill>
              </a:rPr>
              <a:t>,</a:t>
            </a:r>
            <a:r>
              <a:rPr lang="ru-RU" sz="2000" dirty="0">
                <a:solidFill>
                  <a:srgbClr val="002060"/>
                </a:solidFill>
              </a:rPr>
              <a:t> характеризующее </a:t>
            </a:r>
            <a:r>
              <a:rPr lang="ru-RU" sz="2000" b="1" i="1" dirty="0">
                <a:solidFill>
                  <a:srgbClr val="002060"/>
                </a:solidFill>
              </a:rPr>
              <a:t>суть</a:t>
            </a:r>
            <a:r>
              <a:rPr lang="ru-RU" sz="2000" dirty="0">
                <a:solidFill>
                  <a:srgbClr val="002060"/>
                </a:solidFill>
              </a:rPr>
              <a:t> предмета или объекта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0"/>
            <a:ext cx="8534400" cy="1219200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4800" b="1" dirty="0">
                <a:solidFill>
                  <a:schemeClr val="accent2"/>
                </a:solidFill>
              </a:rPr>
              <a:t>Дидактический </a:t>
            </a:r>
            <a:r>
              <a:rPr lang="ru-RU" sz="4800" b="1" dirty="0" err="1">
                <a:solidFill>
                  <a:schemeClr val="accent2"/>
                </a:solidFill>
              </a:rPr>
              <a:t>синквейн</a:t>
            </a:r>
            <a:endParaRPr lang="ru-RU" sz="4800" b="1" dirty="0">
              <a:solidFill>
                <a:schemeClr val="accent2"/>
              </a:solidFill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228600"/>
            <a:ext cx="8839200" cy="6553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108000" rIns="72000"/>
          <a:lstStyle/>
          <a:p>
            <a:pPr marL="342900" indent="-342900">
              <a:defRPr/>
            </a:pPr>
            <a:r>
              <a:rPr lang="ru-RU" sz="4000" b="1" i="1" dirty="0">
                <a:solidFill>
                  <a:srgbClr val="003399"/>
                </a:solidFill>
              </a:rPr>
              <a:t>       Составление </a:t>
            </a:r>
            <a:r>
              <a:rPr lang="ru-RU" sz="4000" b="1" i="1" dirty="0" err="1">
                <a:solidFill>
                  <a:srgbClr val="003399"/>
                </a:solidFill>
              </a:rPr>
              <a:t>синквейна</a:t>
            </a:r>
            <a:endParaRPr lang="ru-RU" sz="4000" b="1" i="1" dirty="0">
              <a:solidFill>
                <a:srgbClr val="003399"/>
              </a:solidFill>
            </a:endParaRPr>
          </a:p>
          <a:p>
            <a:pPr marL="342900" indent="-342900">
              <a:defRPr/>
            </a:pPr>
            <a:endParaRPr lang="ru-RU" sz="2400" b="1" i="1" dirty="0">
              <a:solidFill>
                <a:srgbClr val="003300"/>
              </a:solidFill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i="1" dirty="0">
                <a:solidFill>
                  <a:srgbClr val="003300"/>
                </a:solidFill>
              </a:rPr>
              <a:t>Сформулировать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</a:rPr>
              <a:t>тему</a:t>
            </a:r>
          </a:p>
          <a:p>
            <a:pPr marL="342900" indent="-342900">
              <a:defRPr/>
            </a:pPr>
            <a:endParaRPr lang="ru-RU" sz="2400" b="1" i="1" dirty="0">
              <a:solidFill>
                <a:srgbClr val="003300"/>
              </a:solidFill>
            </a:endParaRPr>
          </a:p>
          <a:p>
            <a:pPr marL="342900" indent="-342900">
              <a:defRPr/>
            </a:pPr>
            <a:r>
              <a:rPr lang="ru-RU" sz="2400" b="1" i="1" dirty="0">
                <a:solidFill>
                  <a:srgbClr val="003300"/>
                </a:solidFill>
              </a:rPr>
              <a:t>2. Подобрать прилагательные, описывающие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</a:rPr>
              <a:t>свойства, характеризующие тему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ru-RU" sz="2400" b="1" i="1" dirty="0">
              <a:solidFill>
                <a:srgbClr val="003300"/>
              </a:solidFill>
            </a:endParaRPr>
          </a:p>
          <a:p>
            <a:pPr marL="342900" indent="-342900">
              <a:defRPr/>
            </a:pPr>
            <a:r>
              <a:rPr lang="ru-RU" sz="2400" b="1" i="1" dirty="0">
                <a:solidFill>
                  <a:srgbClr val="003300"/>
                </a:solidFill>
              </a:rPr>
              <a:t>3. Подобрать глаголы, описывающие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</a:rPr>
              <a:t>действия темы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ru-RU" sz="2400" b="1" i="1" dirty="0">
              <a:solidFill>
                <a:srgbClr val="003300"/>
              </a:solidFill>
            </a:endParaRPr>
          </a:p>
          <a:p>
            <a:pPr marL="342900" indent="-342900">
              <a:defRPr/>
            </a:pPr>
            <a:r>
              <a:rPr lang="ru-RU" sz="2400" b="1" i="1" dirty="0">
                <a:solidFill>
                  <a:srgbClr val="003300"/>
                </a:solidFill>
              </a:rPr>
              <a:t>4. Выразить свое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</a:rPr>
              <a:t>личное отношение к теме </a:t>
            </a:r>
            <a:r>
              <a:rPr lang="ru-RU" sz="2400" b="1" i="1" dirty="0">
                <a:solidFill>
                  <a:srgbClr val="003300"/>
                </a:solidFill>
              </a:rPr>
              <a:t>одной фразой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ru-RU" sz="2400" b="1" i="1" dirty="0">
              <a:solidFill>
                <a:srgbClr val="003300"/>
              </a:solidFill>
            </a:endParaRPr>
          </a:p>
          <a:p>
            <a:pPr marL="342900" indent="-342900">
              <a:defRPr/>
            </a:pPr>
            <a:r>
              <a:rPr lang="ru-RU" sz="2400" b="1" i="1" dirty="0">
                <a:solidFill>
                  <a:srgbClr val="003300"/>
                </a:solidFill>
              </a:rPr>
              <a:t>5. Подобрать одно заключительное 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</a:rPr>
              <a:t>слово, </a:t>
            </a:r>
            <a:r>
              <a:rPr lang="ru-RU" sz="2400" b="1" i="1" dirty="0">
                <a:solidFill>
                  <a:srgbClr val="003300"/>
                </a:solidFill>
              </a:rPr>
              <a:t>характеризующее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</a:rPr>
              <a:t>тему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1371600"/>
            <a:ext cx="8534400" cy="51816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tIns="0" rIns="720000"/>
          <a:lstStyle/>
          <a:p>
            <a:pPr>
              <a:defRPr/>
            </a:pPr>
            <a:endParaRPr lang="ru-RU" sz="2400" b="1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endParaRPr lang="ru-RU" sz="2000" b="1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8534400" cy="914400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4000" b="1" dirty="0">
                <a:solidFill>
                  <a:srgbClr val="0033CC"/>
                </a:solidFill>
              </a:rPr>
              <a:t>Правила составления </a:t>
            </a:r>
            <a:r>
              <a:rPr lang="ru-RU" sz="4000" b="1" dirty="0" err="1">
                <a:solidFill>
                  <a:srgbClr val="0033CC"/>
                </a:solidFill>
              </a:rPr>
              <a:t>синквейна</a:t>
            </a:r>
            <a:endParaRPr lang="ru-RU" sz="4000" dirty="0">
              <a:solidFill>
                <a:srgbClr val="0033CC"/>
              </a:solidFill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2590800" y="1676400"/>
            <a:ext cx="3960813" cy="647700"/>
          </a:xfrm>
          <a:prstGeom prst="rect">
            <a:avLst/>
          </a:prstGeom>
          <a:solidFill>
            <a:srgbClr val="D5C1B5"/>
          </a:solidFill>
          <a:ln w="9525">
            <a:solidFill>
              <a:srgbClr val="BE9F8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Имя существительное</a:t>
            </a:r>
          </a:p>
        </p:txBody>
      </p:sp>
      <p:sp>
        <p:nvSpPr>
          <p:cNvPr id="24585" name="Rectangle 2"/>
          <p:cNvSpPr>
            <a:spLocks noChangeArrowheads="1"/>
          </p:cNvSpPr>
          <p:nvPr/>
        </p:nvSpPr>
        <p:spPr bwMode="auto">
          <a:xfrm>
            <a:off x="685800" y="2514600"/>
            <a:ext cx="3313113" cy="792163"/>
          </a:xfrm>
          <a:prstGeom prst="rect">
            <a:avLst/>
          </a:prstGeom>
          <a:solidFill>
            <a:srgbClr val="F1F470"/>
          </a:soli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Имя прилагательное</a:t>
            </a:r>
          </a:p>
        </p:txBody>
      </p:sp>
      <p:sp>
        <p:nvSpPr>
          <p:cNvPr id="24586" name="Rectangle 2"/>
          <p:cNvSpPr>
            <a:spLocks noChangeArrowheads="1"/>
          </p:cNvSpPr>
          <p:nvPr/>
        </p:nvSpPr>
        <p:spPr bwMode="auto">
          <a:xfrm>
            <a:off x="5029200" y="2514600"/>
            <a:ext cx="3313113" cy="792163"/>
          </a:xfrm>
          <a:prstGeom prst="rect">
            <a:avLst/>
          </a:prstGeom>
          <a:solidFill>
            <a:srgbClr val="F1F470"/>
          </a:soli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Имя прилагательное</a:t>
            </a:r>
          </a:p>
        </p:txBody>
      </p:sp>
      <p:sp>
        <p:nvSpPr>
          <p:cNvPr id="24587" name="Rectangle 4"/>
          <p:cNvSpPr>
            <a:spLocks noChangeArrowheads="1"/>
          </p:cNvSpPr>
          <p:nvPr/>
        </p:nvSpPr>
        <p:spPr bwMode="auto">
          <a:xfrm>
            <a:off x="762000" y="3505200"/>
            <a:ext cx="2449513" cy="792163"/>
          </a:xfrm>
          <a:prstGeom prst="rect">
            <a:avLst/>
          </a:prstGeom>
          <a:solidFill>
            <a:srgbClr val="ACEAAC"/>
          </a:solidFill>
          <a:ln w="9525">
            <a:solidFill>
              <a:srgbClr val="66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Глагол</a:t>
            </a:r>
          </a:p>
        </p:txBody>
      </p:sp>
      <p:sp>
        <p:nvSpPr>
          <p:cNvPr id="24588" name="Rectangle 4"/>
          <p:cNvSpPr>
            <a:spLocks noChangeArrowheads="1"/>
          </p:cNvSpPr>
          <p:nvPr/>
        </p:nvSpPr>
        <p:spPr bwMode="auto">
          <a:xfrm>
            <a:off x="3429000" y="3505200"/>
            <a:ext cx="2449513" cy="792163"/>
          </a:xfrm>
          <a:prstGeom prst="rect">
            <a:avLst/>
          </a:prstGeom>
          <a:solidFill>
            <a:srgbClr val="ACEAAC"/>
          </a:solidFill>
          <a:ln w="9525">
            <a:solidFill>
              <a:srgbClr val="66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Глагол</a:t>
            </a:r>
          </a:p>
        </p:txBody>
      </p:sp>
      <p:sp>
        <p:nvSpPr>
          <p:cNvPr id="24589" name="Rectangle 4"/>
          <p:cNvSpPr>
            <a:spLocks noChangeArrowheads="1"/>
          </p:cNvSpPr>
          <p:nvPr/>
        </p:nvSpPr>
        <p:spPr bwMode="auto">
          <a:xfrm>
            <a:off x="6096000" y="3505200"/>
            <a:ext cx="2449513" cy="792163"/>
          </a:xfrm>
          <a:prstGeom prst="rect">
            <a:avLst/>
          </a:prstGeom>
          <a:solidFill>
            <a:srgbClr val="ACEAAC"/>
          </a:solidFill>
          <a:ln w="9525">
            <a:solidFill>
              <a:srgbClr val="66FF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Глагол</a:t>
            </a:r>
          </a:p>
        </p:txBody>
      </p:sp>
      <p:sp>
        <p:nvSpPr>
          <p:cNvPr id="24590" name="Rectangle 9"/>
          <p:cNvSpPr>
            <a:spLocks noChangeArrowheads="1"/>
          </p:cNvSpPr>
          <p:nvPr/>
        </p:nvSpPr>
        <p:spPr bwMode="auto">
          <a:xfrm>
            <a:off x="914400" y="4419600"/>
            <a:ext cx="7345363" cy="990600"/>
          </a:xfrm>
          <a:prstGeom prst="rect">
            <a:avLst/>
          </a:prstGeom>
          <a:solidFill>
            <a:srgbClr val="FF9B9B"/>
          </a:solidFill>
          <a:ln w="9525">
            <a:solidFill>
              <a:srgbClr val="FF505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Предложение  из нескольких слов, </a:t>
            </a:r>
          </a:p>
          <a:p>
            <a:pPr algn="ctr"/>
            <a:r>
              <a:rPr lang="ru-RU" sz="2400" b="1">
                <a:solidFill>
                  <a:srgbClr val="800000"/>
                </a:solidFill>
              </a:rPr>
              <a:t>показывающее отношение к теме</a:t>
            </a:r>
          </a:p>
        </p:txBody>
      </p:sp>
      <p:sp>
        <p:nvSpPr>
          <p:cNvPr id="24591" name="Rectangle 10"/>
          <p:cNvSpPr>
            <a:spLocks noChangeArrowheads="1"/>
          </p:cNvSpPr>
          <p:nvPr/>
        </p:nvSpPr>
        <p:spPr bwMode="auto">
          <a:xfrm>
            <a:off x="1676400" y="5562600"/>
            <a:ext cx="6192838" cy="892175"/>
          </a:xfrm>
          <a:prstGeom prst="rect">
            <a:avLst/>
          </a:prstGeom>
          <a:solidFill>
            <a:srgbClr val="84ADD6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800000"/>
                </a:solidFill>
              </a:rPr>
              <a:t>  Слово, связанное с первым словом , </a:t>
            </a:r>
          </a:p>
          <a:p>
            <a:pPr algn="ctr"/>
            <a:r>
              <a:rPr lang="ru-RU" sz="2400" b="1">
                <a:solidFill>
                  <a:srgbClr val="800000"/>
                </a:solidFill>
              </a:rPr>
              <a:t>отражает сущность темы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839200" cy="655320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00" tIns="108000" rIns="72000"/>
          <a:lstStyle/>
          <a:p>
            <a:pPr marL="342900" indent="-342900">
              <a:defRPr/>
            </a:pPr>
            <a:endParaRPr lang="ru-RU" sz="4000" b="1" i="1" dirty="0">
              <a:solidFill>
                <a:srgbClr val="003399"/>
              </a:solidFill>
            </a:endParaRPr>
          </a:p>
          <a:p>
            <a:pPr marL="342900" indent="-342900">
              <a:defRPr/>
            </a:pPr>
            <a:r>
              <a:rPr lang="ru-RU" sz="4000" b="1" i="1" dirty="0">
                <a:solidFill>
                  <a:srgbClr val="003399"/>
                </a:solidFill>
              </a:rPr>
              <a:t>                  </a:t>
            </a:r>
          </a:p>
          <a:p>
            <a:pPr marL="342900" indent="-342900">
              <a:defRPr/>
            </a:pPr>
            <a:r>
              <a:rPr lang="ru-RU" sz="4000" b="1" i="1" dirty="0">
                <a:solidFill>
                  <a:srgbClr val="003399"/>
                </a:solidFill>
              </a:rPr>
              <a:t>                Создание</a:t>
            </a:r>
          </a:p>
          <a:p>
            <a:pPr marL="342900" indent="-342900">
              <a:defRPr/>
            </a:pPr>
            <a:r>
              <a:rPr lang="ru-RU" sz="4000" b="1" i="1" dirty="0">
                <a:solidFill>
                  <a:srgbClr val="003399"/>
                </a:solidFill>
              </a:rPr>
              <a:t>  коллективного </a:t>
            </a:r>
            <a:r>
              <a:rPr lang="ru-RU" sz="4000" b="1" i="1" dirty="0" err="1">
                <a:solidFill>
                  <a:srgbClr val="003399"/>
                </a:solidFill>
              </a:rPr>
              <a:t>синквейна</a:t>
            </a:r>
            <a:endParaRPr lang="ru-RU" sz="4000" b="1" i="1" dirty="0">
              <a:solidFill>
                <a:srgbClr val="003399"/>
              </a:solidFill>
            </a:endParaRPr>
          </a:p>
          <a:p>
            <a:pPr marL="342900" indent="-342900">
              <a:defRPr/>
            </a:pPr>
            <a:endParaRPr lang="ru-RU" sz="4000" b="1" i="1" dirty="0">
              <a:solidFill>
                <a:srgbClr val="003399"/>
              </a:solidFill>
            </a:endParaRPr>
          </a:p>
          <a:p>
            <a:pPr marL="342900" indent="-342900">
              <a:defRPr/>
            </a:pPr>
            <a:r>
              <a:rPr lang="ru-RU" sz="4000" b="1" i="1" dirty="0">
                <a:solidFill>
                  <a:srgbClr val="003399"/>
                </a:solidFill>
              </a:rPr>
              <a:t>                    Тема</a:t>
            </a:r>
          </a:p>
          <a:p>
            <a:pPr marL="342900" indent="-342900">
              <a:defRPr/>
            </a:pPr>
            <a:r>
              <a:rPr lang="ru-RU" sz="4000" b="1" i="1" dirty="0">
                <a:solidFill>
                  <a:srgbClr val="003399"/>
                </a:solidFill>
              </a:rPr>
              <a:t>        «Примерный пешеход»</a:t>
            </a:r>
          </a:p>
          <a:p>
            <a:pPr marL="342900" indent="-342900">
              <a:defRPr/>
            </a:pPr>
            <a:endParaRPr lang="ru-RU" sz="4000" b="1" i="1" dirty="0">
              <a:solidFill>
                <a:srgbClr val="003399"/>
              </a:solidFill>
            </a:endParaRPr>
          </a:p>
          <a:p>
            <a:pPr marL="342900" indent="-342900">
              <a:defRPr/>
            </a:pPr>
            <a:r>
              <a:rPr lang="ru-RU" sz="4000" b="1" i="1" dirty="0">
                <a:solidFill>
                  <a:srgbClr val="003399"/>
                </a:solidFill>
              </a:rPr>
              <a:t>                     </a:t>
            </a:r>
            <a:r>
              <a:rPr lang="ru-RU" sz="2400" b="1" dirty="0">
                <a:solidFill>
                  <a:srgbClr val="003399"/>
                </a:solidFill>
              </a:rPr>
              <a:t>Классный час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331</Words>
  <Application>Microsoft Office PowerPoint</Application>
  <PresentationFormat>Экран (4:3)</PresentationFormat>
  <Paragraphs>157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Исаев Г Л</dc:creator>
  <cp:lastModifiedBy>Исаев Г Л</cp:lastModifiedBy>
  <cp:revision>4</cp:revision>
  <dcterms:created xsi:type="dcterms:W3CDTF">2012-12-05T14:47:54Z</dcterms:created>
  <dcterms:modified xsi:type="dcterms:W3CDTF">2012-12-05T15:02:48Z</dcterms:modified>
</cp:coreProperties>
</file>