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0"/>
  </p:notesMasterIdLst>
  <p:sldIdLst>
    <p:sldId id="294" r:id="rId2"/>
    <p:sldId id="287" r:id="rId3"/>
    <p:sldId id="288" r:id="rId4"/>
    <p:sldId id="289" r:id="rId5"/>
    <p:sldId id="290" r:id="rId6"/>
    <p:sldId id="256" r:id="rId7"/>
    <p:sldId id="257" r:id="rId8"/>
    <p:sldId id="259" r:id="rId9"/>
    <p:sldId id="262" r:id="rId10"/>
    <p:sldId id="261" r:id="rId11"/>
    <p:sldId id="264" r:id="rId12"/>
    <p:sldId id="265" r:id="rId13"/>
    <p:sldId id="266" r:id="rId14"/>
    <p:sldId id="268" r:id="rId15"/>
    <p:sldId id="297" r:id="rId16"/>
    <p:sldId id="293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9261" autoAdjust="0"/>
  </p:normalViewPr>
  <p:slideViewPr>
    <p:cSldViewPr>
      <p:cViewPr>
        <p:scale>
          <a:sx n="96" d="100"/>
          <a:sy n="96" d="100"/>
        </p:scale>
        <p:origin x="-414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A06A576-3B95-4EF2-87E7-72E297224C2E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257AE82-F74C-4C16-9AAE-E0BAE4D57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5584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9A229A-326A-47C0-B166-3A2192A0775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075FFE4-6735-4862-AE00-16531CF19E10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794986C-1511-4230-8F0F-AB596F7B1E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FCEEC-FB03-4EBE-83CD-C4DA3CBCC0E9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567A4-AE6C-4DB2-8771-A5DB4C21A0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7BCA0B-DB1E-4DFB-8408-099AA895F64E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B49F1A1E-CDD6-4818-97D5-E3CF0FCED6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57E10-6330-41BB-B180-2E2AFA1C9F37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02477-FD83-423E-9A7D-77F377FAEC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B98F0F0B-4DE8-414D-A105-C536CACA3FB0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63D3650-E43F-4B8F-B8F3-88C9812EEE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E49F7-784B-4EC7-AB63-F9014A1F7027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1E01D-54B7-43AD-B829-80E440EBA7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5AF16-6E48-4EF3-99F3-068E6B01A24A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5DBF8-8685-4215-82DB-53744DB8D4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29401-C321-4D64-9466-6519BD23A9F0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CB537-D6C9-4AB1-B650-5104FCF27C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96B93-3FEB-4DD4-B480-AD77EB0AC198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46C5B-9172-4993-98CD-76B5B90233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065C4-60E1-438D-948B-31C341C8931B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69255-D9F0-4A25-83FC-0869F3049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08DD8F-DAD1-4642-AB25-92BE1D015ADA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A9601B-7541-4419-8C28-771F75CE9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0B02E46-4E13-4B2C-AB28-7F77B767F5A2}" type="datetimeFigureOut">
              <a:rPr lang="ru-RU"/>
              <a:pPr>
                <a:defRPr/>
              </a:pPr>
              <a:t>06.12.2012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211F2A8-4E24-4D99-BAA1-9CA5831637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69" r:id="rId2"/>
    <p:sldLayoutId id="2147483877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8" r:id="rId9"/>
    <p:sldLayoutId id="2147483875" r:id="rId10"/>
    <p:sldLayoutId id="214748387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1" fontAlgn="base" hangingPunct="1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1" fontAlgn="base" hangingPunct="1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1" fontAlgn="base" hangingPunct="1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1" fontAlgn="base" hangingPunct="1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03834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i="1" u="sng" dirty="0" smtClean="0"/>
              <a:t>Методика решения задач по динамике.</a:t>
            </a:r>
            <a:endParaRPr lang="ru-RU" i="1" u="sng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3008313" cy="92867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0" i="1" dirty="0">
                <a:solidFill>
                  <a:schemeClr val="tx1"/>
                </a:solidFill>
              </a:rPr>
              <a:t>№ 250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285750" y="1357313"/>
            <a:ext cx="1357313" cy="1857375"/>
          </a:xfrm>
          <a:prstGeom prst="halfFram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fontAlgn="auto" hangingPunct="1">
              <a:buFont typeface="Wingdings 2"/>
              <a:buNone/>
              <a:defRPr/>
            </a:pPr>
            <a:r>
              <a:rPr lang="ru-RU" sz="1800" dirty="0" smtClean="0"/>
              <a:t>Дано :</a:t>
            </a:r>
          </a:p>
          <a:p>
            <a:pPr eaLnBrk="1" fontAlgn="auto" hangingPunct="1">
              <a:buFont typeface="Wingdings 2"/>
              <a:buNone/>
              <a:defRPr/>
            </a:pPr>
            <a:r>
              <a:rPr lang="en-US" sz="1800" dirty="0" smtClean="0"/>
              <a:t>F</a:t>
            </a:r>
            <a:r>
              <a:rPr lang="ru-RU" sz="1800" dirty="0" smtClean="0"/>
              <a:t>т </a:t>
            </a:r>
            <a:r>
              <a:rPr lang="en-US" sz="1800" dirty="0" smtClean="0"/>
              <a:t>= 0,5</a:t>
            </a:r>
            <a:r>
              <a:rPr lang="ru-RU" sz="1800" dirty="0" smtClean="0"/>
              <a:t> кН</a:t>
            </a:r>
            <a:r>
              <a:rPr lang="en-US" sz="1800" dirty="0" smtClean="0"/>
              <a:t> =500 H</a:t>
            </a:r>
            <a:endParaRPr lang="ru-RU" sz="1800" dirty="0" smtClean="0"/>
          </a:p>
          <a:p>
            <a:pPr eaLnBrk="1" fontAlgn="auto" hangingPunct="1">
              <a:buFont typeface="Wingdings 2"/>
              <a:buNone/>
              <a:defRPr/>
            </a:pPr>
            <a:r>
              <a:rPr lang="ru-RU" sz="1800" i="1" dirty="0"/>
              <a:t> </a:t>
            </a:r>
            <a:r>
              <a:rPr lang="ru-RU" sz="1800" i="1" dirty="0" err="1" smtClean="0"/>
              <a:t>μ </a:t>
            </a:r>
            <a:r>
              <a:rPr lang="ru-RU" sz="1800" i="1" dirty="0" smtClean="0"/>
              <a:t>= 0.1</a:t>
            </a:r>
          </a:p>
          <a:p>
            <a:pPr eaLnBrk="1" fontAlgn="auto" hangingPunct="1">
              <a:buFont typeface="Wingdings 2"/>
              <a:buNone/>
              <a:defRPr/>
            </a:pPr>
            <a:endParaRPr lang="ru-RU" sz="1800" i="1" dirty="0"/>
          </a:p>
          <a:p>
            <a:pPr eaLnBrk="1" fontAlgn="auto" hangingPunct="1">
              <a:buFont typeface="Wingdings 2"/>
              <a:buNone/>
              <a:defRPr/>
            </a:pPr>
            <a:r>
              <a:rPr lang="ru-RU" sz="1800" i="1" dirty="0" smtClean="0"/>
              <a:t>Найти: </a:t>
            </a:r>
            <a:r>
              <a:rPr lang="en-US" sz="1800" i="1" dirty="0"/>
              <a:t>m</a:t>
            </a:r>
            <a:endParaRPr lang="ru-RU" sz="1800" dirty="0"/>
          </a:p>
        </p:txBody>
      </p:sp>
      <p:sp>
        <p:nvSpPr>
          <p:cNvPr id="16" name="Содержимое 2"/>
          <p:cNvSpPr>
            <a:spLocks noGrp="1"/>
          </p:cNvSpPr>
          <p:nvPr>
            <p:ph sz="half" idx="1"/>
          </p:nvPr>
        </p:nvSpPr>
        <p:spPr>
          <a:xfrm>
            <a:off x="1857356" y="214290"/>
            <a:ext cx="7000924" cy="6353179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n>
                  <a:solidFill>
                    <a:schemeClr val="bg1"/>
                  </a:solidFill>
                </a:ln>
              </a:rPr>
              <a:t>              </a:t>
            </a:r>
            <a:endParaRPr lang="en-US" sz="2400" dirty="0" smtClean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                    </a:t>
            </a:r>
            <a:r>
              <a:rPr lang="en-US" sz="2400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y</a:t>
            </a:r>
            <a:r>
              <a:rPr lang="ru-RU" sz="2400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 </a:t>
            </a:r>
            <a:endParaRPr lang="en-US" b="1" dirty="0" smtClean="0">
              <a:ln>
                <a:solidFill>
                  <a:schemeClr val="bg1"/>
                </a:solidFill>
              </a:ln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>
                  <a:solidFill>
                    <a:schemeClr val="bg1"/>
                  </a:solidFill>
                </a:ln>
              </a:rPr>
              <a:t>                        </a:t>
            </a:r>
            <a:r>
              <a:rPr lang="en-US" sz="2400" b="1" dirty="0" smtClean="0">
                <a:ln>
                  <a:solidFill>
                    <a:schemeClr val="bg1"/>
                  </a:solidFill>
                </a:ln>
              </a:rPr>
              <a:t>  </a:t>
            </a:r>
            <a:r>
              <a:rPr lang="ru-RU" sz="2400" b="1" dirty="0" smtClean="0">
                <a:ln>
                  <a:solidFill>
                    <a:schemeClr val="bg1"/>
                  </a:solidFill>
                </a:ln>
              </a:rPr>
              <a:t> </a:t>
            </a:r>
            <a:r>
              <a:rPr lang="en-US" sz="2400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N               </a:t>
            </a:r>
            <a:r>
              <a:rPr lang="en-US" sz="24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a = 0 </a:t>
            </a:r>
            <a:r>
              <a:rPr lang="ru-RU" sz="2400" dirty="0" smtClean="0"/>
              <a:t>м/с²</a:t>
            </a:r>
            <a:endParaRPr lang="en-US" sz="2400" dirty="0" smtClean="0">
              <a:ln>
                <a:solidFill>
                  <a:schemeClr val="bg1"/>
                </a:solidFill>
              </a:ln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800" b="1" dirty="0">
                <a:ln>
                  <a:solidFill>
                    <a:schemeClr val="bg1"/>
                  </a:solidFill>
                </a:ln>
              </a:rPr>
              <a:t> </a:t>
            </a:r>
            <a:r>
              <a:rPr lang="ru-RU" sz="1800" b="1" dirty="0" smtClean="0">
                <a:ln>
                  <a:solidFill>
                    <a:schemeClr val="bg1"/>
                  </a:solidFill>
                </a:ln>
              </a:rPr>
              <a:t>      </a:t>
            </a:r>
            <a:r>
              <a:rPr lang="en-US" sz="1800" b="1" dirty="0" smtClean="0">
                <a:ln>
                  <a:solidFill>
                    <a:schemeClr val="bg1"/>
                  </a:solidFill>
                </a:ln>
              </a:rPr>
              <a:t>F</a:t>
            </a:r>
            <a:r>
              <a:rPr lang="ru-RU" sz="1800" b="1" dirty="0" err="1" smtClean="0">
                <a:ln>
                  <a:solidFill>
                    <a:schemeClr val="bg1"/>
                  </a:solidFill>
                </a:ln>
              </a:rPr>
              <a:t>тр</a:t>
            </a:r>
            <a:r>
              <a:rPr lang="en-US" sz="1800" b="1" dirty="0" smtClean="0">
                <a:ln>
                  <a:solidFill>
                    <a:schemeClr val="bg1"/>
                  </a:solidFill>
                </a:ln>
              </a:rPr>
              <a:t> </a:t>
            </a:r>
            <a:r>
              <a:rPr lang="ru-RU" sz="1800" b="1" dirty="0" smtClean="0">
                <a:ln>
                  <a:solidFill>
                    <a:schemeClr val="bg1"/>
                  </a:solidFill>
                </a:ln>
              </a:rPr>
              <a:t>                            </a:t>
            </a:r>
            <a:r>
              <a:rPr lang="en-US" sz="1800" b="1" dirty="0" smtClean="0">
                <a:ln>
                  <a:solidFill>
                    <a:schemeClr val="bg1"/>
                  </a:solidFill>
                </a:ln>
              </a:rPr>
              <a:t>    </a:t>
            </a:r>
            <a:r>
              <a:rPr lang="ru-RU" sz="1800" b="1" dirty="0" smtClean="0">
                <a:ln>
                  <a:solidFill>
                    <a:schemeClr val="bg1"/>
                  </a:solidFill>
                </a:ln>
              </a:rPr>
              <a:t>      </a:t>
            </a:r>
            <a:r>
              <a:rPr lang="en-US" sz="1900" b="1" dirty="0" smtClean="0">
                <a:ln>
                  <a:solidFill>
                    <a:schemeClr val="bg1"/>
                  </a:solidFill>
                </a:ln>
              </a:rPr>
              <a:t>F</a:t>
            </a:r>
            <a:r>
              <a:rPr lang="ru-RU" sz="1900" b="1" dirty="0" smtClean="0">
                <a:ln>
                  <a:solidFill>
                    <a:schemeClr val="bg1"/>
                  </a:solidFill>
                </a:ln>
              </a:rPr>
              <a:t>т</a:t>
            </a:r>
            <a:r>
              <a:rPr lang="en-US" sz="1800" b="1" dirty="0" smtClean="0">
                <a:ln>
                  <a:solidFill>
                    <a:schemeClr val="bg1"/>
                  </a:solidFill>
                </a:ln>
              </a:rPr>
              <a:t>      </a:t>
            </a:r>
            <a:r>
              <a:rPr lang="ru-RU" sz="2800" dirty="0" smtClean="0">
                <a:ln>
                  <a:solidFill>
                    <a:schemeClr val="bg1"/>
                  </a:solidFill>
                </a:ln>
              </a:rPr>
              <a:t> </a:t>
            </a:r>
            <a:r>
              <a:rPr lang="en-US" sz="2800" dirty="0" smtClean="0">
                <a:ln>
                  <a:solidFill>
                    <a:schemeClr val="bg1"/>
                  </a:solidFill>
                </a:ln>
              </a:rPr>
              <a:t>x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900" b="1" dirty="0" smtClean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                                  </a:t>
            </a:r>
            <a:endParaRPr lang="ru-RU" sz="19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                                 </a:t>
            </a:r>
            <a:r>
              <a:rPr lang="en-US" sz="18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mg</a:t>
            </a:r>
            <a:endParaRPr lang="ru-RU" sz="2200" b="1" dirty="0" smtClean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/>
              <a:t>                              </a:t>
            </a:r>
            <a:r>
              <a:rPr lang="ru-RU" sz="1900" dirty="0" smtClean="0"/>
              <a:t>  </a:t>
            </a:r>
            <a:endParaRPr lang="en-US" sz="1900" b="1" dirty="0" smtClean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900" b="1" dirty="0" smtClean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F</a:t>
            </a:r>
            <a:r>
              <a:rPr lang="ru-RU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т + </a:t>
            </a:r>
            <a:r>
              <a:rPr lang="en-US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N = mg +F</a:t>
            </a:r>
            <a:r>
              <a:rPr lang="ru-RU" sz="1900" b="1" dirty="0" err="1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тр=</a:t>
            </a:r>
            <a:r>
              <a:rPr lang="en-US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ma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x: F</a:t>
            </a:r>
            <a:r>
              <a:rPr lang="ru-RU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т – </a:t>
            </a:r>
            <a:r>
              <a:rPr lang="en-US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F</a:t>
            </a:r>
            <a:r>
              <a:rPr lang="ru-RU" sz="1900" b="1" dirty="0" err="1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тр</a:t>
            </a:r>
            <a:r>
              <a:rPr lang="en-US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= 0                     </a:t>
            </a:r>
            <a:r>
              <a:rPr lang="ru-RU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                     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 </a:t>
            </a:r>
            <a:r>
              <a:rPr lang="en-US" sz="1900" b="1" dirty="0" smtClean="0">
                <a:ln>
                  <a:solidFill>
                    <a:schemeClr val="bg1"/>
                  </a:solidFill>
                </a:ln>
              </a:rPr>
              <a:t>y: N – mg = 0; N = mg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b="1" dirty="0" smtClean="0">
                <a:ln>
                  <a:solidFill>
                    <a:schemeClr val="bg1"/>
                  </a:solidFill>
                </a:ln>
              </a:rPr>
              <a:t>  F</a:t>
            </a:r>
            <a:r>
              <a:rPr lang="ru-RU" sz="1900" b="1" dirty="0" err="1" smtClean="0">
                <a:ln>
                  <a:solidFill>
                    <a:schemeClr val="bg1"/>
                  </a:solidFill>
                </a:ln>
              </a:rPr>
              <a:t>тр=</a:t>
            </a:r>
            <a:r>
              <a:rPr lang="ru-RU" sz="1900" b="1" dirty="0" smtClean="0">
                <a:ln>
                  <a:solidFill>
                    <a:schemeClr val="bg1"/>
                  </a:solidFill>
                </a:ln>
              </a:rPr>
              <a:t> </a:t>
            </a:r>
            <a:r>
              <a:rPr lang="ru-RU" sz="1900" b="1" dirty="0" err="1" smtClean="0"/>
              <a:t>μ</a:t>
            </a:r>
            <a:r>
              <a:rPr lang="en-US" sz="1900" b="1" dirty="0" smtClean="0"/>
              <a:t>N</a:t>
            </a:r>
            <a:endParaRPr lang="en-US" sz="1900" b="1" dirty="0" smtClean="0">
              <a:ln>
                <a:solidFill>
                  <a:schemeClr val="bg1"/>
                </a:solidFill>
              </a:ln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9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/>
              <a:t> F</a:t>
            </a:r>
            <a:r>
              <a:rPr lang="ru-RU" sz="1900" dirty="0" smtClean="0"/>
              <a:t>т – </a:t>
            </a:r>
            <a:r>
              <a:rPr lang="ru-RU" sz="1900" dirty="0" err="1" smtClean="0"/>
              <a:t>μ</a:t>
            </a:r>
            <a:r>
              <a:rPr lang="en-US" sz="1900" dirty="0" smtClean="0"/>
              <a:t>mg = 0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/>
              <a:t> </a:t>
            </a:r>
            <a:r>
              <a:rPr lang="en-US" sz="1900" dirty="0" smtClean="0"/>
              <a:t>F</a:t>
            </a:r>
            <a:r>
              <a:rPr lang="ru-RU" sz="1900" dirty="0" smtClean="0"/>
              <a:t>т</a:t>
            </a:r>
            <a:r>
              <a:rPr lang="en-US" sz="1900" dirty="0" smtClean="0"/>
              <a:t> =</a:t>
            </a:r>
            <a:r>
              <a:rPr lang="ru-RU" sz="1900" dirty="0" smtClean="0"/>
              <a:t> </a:t>
            </a:r>
            <a:r>
              <a:rPr lang="ru-RU" sz="1900" dirty="0" err="1" smtClean="0"/>
              <a:t>μ</a:t>
            </a:r>
            <a:r>
              <a:rPr lang="en-US" sz="1900" dirty="0" smtClean="0"/>
              <a:t>mg</a:t>
            </a:r>
            <a:endParaRPr lang="ru-RU" sz="19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/>
              <a:t> m =</a:t>
            </a:r>
            <a:r>
              <a:rPr lang="ru-RU" sz="1900" dirty="0" smtClean="0"/>
              <a:t>  </a:t>
            </a:r>
            <a:r>
              <a:rPr lang="en-US" sz="1900" dirty="0" smtClean="0"/>
              <a:t>F</a:t>
            </a:r>
            <a:r>
              <a:rPr lang="ru-RU" sz="1900" dirty="0" smtClean="0"/>
              <a:t>т</a:t>
            </a:r>
            <a:endParaRPr lang="en-US" sz="19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/>
              <a:t>         </a:t>
            </a:r>
            <a:r>
              <a:rPr lang="ru-RU" sz="1900" dirty="0" err="1" smtClean="0"/>
              <a:t>μ</a:t>
            </a:r>
            <a:r>
              <a:rPr lang="en-US" sz="1900" dirty="0" smtClean="0"/>
              <a:t>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900" dirty="0" smtClean="0"/>
              <a:t>m = 500 H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dirty="0" smtClean="0"/>
              <a:t>       </a:t>
            </a:r>
            <a:r>
              <a:rPr lang="en-US" sz="1900" dirty="0" smtClean="0"/>
              <a:t>0,1 * 9,8</a:t>
            </a:r>
            <a:r>
              <a:rPr lang="ru-RU" sz="1900" dirty="0" smtClean="0"/>
              <a:t>м/с² = 500 кг      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900" dirty="0"/>
              <a:t> </a:t>
            </a:r>
            <a:r>
              <a:rPr lang="ru-RU" sz="1900" dirty="0" smtClean="0"/>
              <a:t>                                                     Ответ: </a:t>
            </a:r>
            <a:r>
              <a:rPr lang="en-US" sz="1900" dirty="0" smtClean="0"/>
              <a:t>m=</a:t>
            </a:r>
            <a:r>
              <a:rPr lang="ru-RU" sz="1900" dirty="0" smtClean="0"/>
              <a:t>500 кг</a:t>
            </a:r>
            <a:endParaRPr lang="en-US" sz="1900" dirty="0" smtClean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785812" y="2071688"/>
            <a:ext cx="15716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57188" y="2643188"/>
            <a:ext cx="12144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143125" y="1857375"/>
            <a:ext cx="3500438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3143250" y="1285875"/>
            <a:ext cx="1428750" cy="571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34" name="Прямая со стрелкой 33"/>
          <p:cNvCxnSpPr/>
          <p:nvPr/>
        </p:nvCxnSpPr>
        <p:spPr>
          <a:xfrm rot="5400000">
            <a:off x="3429794" y="1570831"/>
            <a:ext cx="85725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5400000" flipH="1" flipV="1">
            <a:off x="3501231" y="1499394"/>
            <a:ext cx="714375" cy="1588"/>
          </a:xfrm>
          <a:prstGeom prst="bentConnector3">
            <a:avLst>
              <a:gd name="adj1" fmla="val 62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5400000" flipH="1" flipV="1">
            <a:off x="3644106" y="927894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10800000">
            <a:off x="2857500" y="1571625"/>
            <a:ext cx="11430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3857625" y="1571625"/>
            <a:ext cx="10001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3857625" y="1571625"/>
            <a:ext cx="17145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4071938" y="2143125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1928813" y="2928938"/>
            <a:ext cx="2143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2357438" y="5715000"/>
            <a:ext cx="6429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2428875" y="5143500"/>
            <a:ext cx="35718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2357438" y="2928938"/>
            <a:ext cx="2143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>
            <a:off x="2786063" y="2928938"/>
            <a:ext cx="2143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>
            <a:off x="3071813" y="2928938"/>
            <a:ext cx="2143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>
            <a:off x="3786188" y="300037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214563" y="1357313"/>
            <a:ext cx="3571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929063" y="928688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4786313" y="1357313"/>
            <a:ext cx="3571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5"/>
          <p:cNvSpPr>
            <a:spLocks noGrp="1"/>
          </p:cNvSpPr>
          <p:nvPr>
            <p:ph sz="half" idx="1"/>
          </p:nvPr>
        </p:nvSpPr>
        <p:spPr>
          <a:xfrm>
            <a:off x="1857375" y="357188"/>
            <a:ext cx="5429250" cy="5853112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</a:t>
            </a:r>
            <a:r>
              <a:rPr lang="ru-RU" sz="1600" dirty="0" smtClean="0"/>
              <a:t>Решение:                        у           </a:t>
            </a:r>
            <a:r>
              <a:rPr lang="en-US" sz="1600" dirty="0" smtClean="0"/>
              <a:t>a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/>
              <a:t> </a:t>
            </a:r>
            <a:r>
              <a:rPr lang="ru-RU" sz="1600" dirty="0" smtClean="0"/>
              <a:t>                                      </a:t>
            </a:r>
            <a:r>
              <a:rPr lang="en-US" sz="1600" dirty="0" smtClean="0"/>
              <a:t>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                  </a:t>
            </a:r>
            <a:r>
              <a:rPr lang="en-US" sz="1600" dirty="0" smtClean="0"/>
              <a:t>F</a:t>
            </a:r>
            <a:r>
              <a:rPr lang="ru-RU" sz="1600" dirty="0" err="1" smtClean="0"/>
              <a:t>тр</a:t>
            </a:r>
            <a:r>
              <a:rPr lang="ru-RU" sz="1600" dirty="0" smtClean="0"/>
              <a:t>                             </a:t>
            </a:r>
            <a:r>
              <a:rPr lang="en-US" sz="1600" dirty="0" smtClean="0"/>
              <a:t>x 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6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/>
              <a:t> </a:t>
            </a:r>
            <a:r>
              <a:rPr lang="ru-RU" sz="1600" dirty="0" smtClean="0"/>
              <a:t>                                      </a:t>
            </a:r>
            <a:r>
              <a:rPr lang="en-US" sz="1600" dirty="0" smtClean="0"/>
              <a:t>mg</a:t>
            </a:r>
            <a:r>
              <a:rPr lang="ru-RU" sz="1600" dirty="0" smtClean="0"/>
              <a:t>       </a:t>
            </a: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N + mg + F</a:t>
            </a:r>
            <a:r>
              <a:rPr lang="ru-RU" sz="1600" dirty="0" err="1" smtClean="0"/>
              <a:t>тр</a:t>
            </a:r>
            <a:r>
              <a:rPr lang="ru-RU" sz="1600" dirty="0" smtClean="0"/>
              <a:t> = </a:t>
            </a:r>
            <a:r>
              <a:rPr lang="en-US" sz="1600" dirty="0" smtClean="0"/>
              <a:t>ma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x:-F</a:t>
            </a:r>
            <a:r>
              <a:rPr lang="ru-RU" sz="1600" dirty="0" err="1" smtClean="0"/>
              <a:t>тр</a:t>
            </a:r>
            <a:r>
              <a:rPr lang="en-US" sz="1600" dirty="0" smtClean="0"/>
              <a:t> = </a:t>
            </a:r>
            <a:r>
              <a:rPr lang="ru-RU" sz="1600" dirty="0" smtClean="0"/>
              <a:t>-</a:t>
            </a:r>
            <a:r>
              <a:rPr lang="en-US" sz="1600" dirty="0" smtClean="0"/>
              <a:t>ma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y: N – mg = o ;  N = mg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/>
              <a:t> </a:t>
            </a:r>
            <a:r>
              <a:rPr lang="en-US" sz="1600" dirty="0" smtClean="0"/>
              <a:t> F</a:t>
            </a:r>
            <a:r>
              <a:rPr lang="ru-RU" sz="1600" dirty="0" err="1" smtClean="0"/>
              <a:t>тр</a:t>
            </a:r>
            <a:r>
              <a:rPr lang="en-US" sz="1600" dirty="0" smtClean="0"/>
              <a:t>=</a:t>
            </a:r>
            <a:r>
              <a:rPr lang="ru-RU" sz="1600" dirty="0" smtClean="0"/>
              <a:t> </a:t>
            </a:r>
            <a:r>
              <a:rPr lang="ru-RU" sz="1600" dirty="0" err="1" smtClean="0"/>
              <a:t>μ</a:t>
            </a:r>
            <a:r>
              <a:rPr lang="en-US" sz="1600" dirty="0" smtClean="0"/>
              <a:t>N = </a:t>
            </a:r>
            <a:r>
              <a:rPr lang="ru-RU" sz="1600" dirty="0" err="1" smtClean="0"/>
              <a:t>μ</a:t>
            </a:r>
            <a:r>
              <a:rPr lang="en-US" sz="1600" dirty="0" smtClean="0"/>
              <a:t>mg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 </a:t>
            </a:r>
            <a:r>
              <a:rPr lang="ru-RU" sz="1600" dirty="0" err="1" smtClean="0"/>
              <a:t>μ</a:t>
            </a:r>
            <a:r>
              <a:rPr lang="en-US" sz="1600" dirty="0" smtClean="0"/>
              <a:t>g=a             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             S =V</a:t>
            </a:r>
            <a:r>
              <a:rPr lang="ru-RU" sz="1600" dirty="0" smtClean="0"/>
              <a:t>²</a:t>
            </a:r>
            <a:r>
              <a:rPr lang="en-US" sz="1600" dirty="0" smtClean="0"/>
              <a:t> - V</a:t>
            </a:r>
            <a:r>
              <a:rPr lang="en-US" sz="900" dirty="0" smtClean="0"/>
              <a:t>0</a:t>
            </a:r>
            <a:r>
              <a:rPr lang="ru-RU" sz="1600" dirty="0" smtClean="0"/>
              <a:t>²</a:t>
            </a:r>
            <a:r>
              <a:rPr lang="en-US" sz="1600" dirty="0" smtClean="0"/>
              <a:t>  ;      a = V</a:t>
            </a:r>
            <a:r>
              <a:rPr lang="en-US" sz="900" dirty="0" smtClean="0"/>
              <a:t>0</a:t>
            </a:r>
            <a:r>
              <a:rPr lang="ru-RU" sz="1600" dirty="0" smtClean="0"/>
              <a:t>²</a:t>
            </a: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/>
              <a:t> </a:t>
            </a:r>
            <a:r>
              <a:rPr lang="en-US" sz="1600" dirty="0" smtClean="0"/>
              <a:t>                </a:t>
            </a:r>
            <a:r>
              <a:rPr lang="ru-RU" sz="1600" dirty="0" smtClean="0"/>
              <a:t>    </a:t>
            </a:r>
            <a:r>
              <a:rPr lang="en-US" sz="1600" dirty="0" smtClean="0"/>
              <a:t>- 2a                  2S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mg = V</a:t>
            </a:r>
            <a:r>
              <a:rPr lang="en-US" sz="900" dirty="0" smtClean="0"/>
              <a:t>0</a:t>
            </a:r>
            <a:r>
              <a:rPr lang="ru-RU" sz="1600" dirty="0" smtClean="0"/>
              <a:t>²</a:t>
            </a:r>
            <a:r>
              <a:rPr lang="en-US" sz="1600" dirty="0" smtClean="0"/>
              <a:t>                 S= V</a:t>
            </a:r>
            <a:r>
              <a:rPr lang="en-US" sz="900" dirty="0" smtClean="0"/>
              <a:t>0</a:t>
            </a:r>
            <a:r>
              <a:rPr lang="ru-RU" sz="1600" dirty="0" smtClean="0"/>
              <a:t>²</a:t>
            </a: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/>
              <a:t> </a:t>
            </a:r>
            <a:r>
              <a:rPr lang="en-US" sz="1600" dirty="0" smtClean="0"/>
              <a:t>        2S                    2</a:t>
            </a:r>
            <a:r>
              <a:rPr lang="ru-RU" sz="1600" dirty="0" err="1" smtClean="0"/>
              <a:t>μ</a:t>
            </a:r>
            <a:r>
              <a:rPr lang="en-US" sz="1600" dirty="0" smtClean="0"/>
              <a:t>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S</a:t>
            </a:r>
            <a:r>
              <a:rPr lang="ru-RU" sz="1600" dirty="0" smtClean="0"/>
              <a:t>= (8,33м/с)²          =5.78м             </a:t>
            </a: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/>
              <a:t> </a:t>
            </a:r>
            <a:r>
              <a:rPr lang="en-US" sz="1600" dirty="0" smtClean="0"/>
              <a:t>  </a:t>
            </a:r>
            <a:r>
              <a:rPr lang="ru-RU" sz="1600" dirty="0" smtClean="0"/>
              <a:t>2*0,6*9,8м/с²</a:t>
            </a:r>
            <a:r>
              <a:rPr lang="en-US" sz="1600" dirty="0" smtClean="0"/>
              <a:t>              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   </a:t>
            </a:r>
            <a:r>
              <a:rPr lang="en-US" sz="1600" dirty="0" smtClean="0"/>
              <a:t>S</a:t>
            </a:r>
            <a:r>
              <a:rPr lang="ru-RU" sz="1600" dirty="0" smtClean="0"/>
              <a:t>       </a:t>
            </a:r>
            <a:r>
              <a:rPr lang="en-US" sz="1600" dirty="0" smtClean="0"/>
              <a:t>12</a:t>
            </a:r>
            <a:r>
              <a:rPr lang="ru-RU" sz="1600" dirty="0" smtClean="0"/>
              <a:t>м  </a:t>
            </a:r>
            <a:endParaRPr lang="ru-RU" sz="16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Ответ: водитель нарушил правила дорожного движения.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/>
              <a:t> </a:t>
            </a:r>
            <a:r>
              <a:rPr lang="ru-RU" sz="1600" dirty="0" smtClean="0"/>
              <a:t>                          </a:t>
            </a:r>
            <a:endParaRPr lang="ru-RU" sz="1600" dirty="0"/>
          </a:p>
        </p:txBody>
      </p:sp>
      <p:sp>
        <p:nvSpPr>
          <p:cNvPr id="24578" name="Текст 5"/>
          <p:cNvSpPr txBox="1">
            <a:spLocks/>
          </p:cNvSpPr>
          <p:nvPr/>
        </p:nvSpPr>
        <p:spPr bwMode="auto">
          <a:xfrm>
            <a:off x="142875" y="285750"/>
            <a:ext cx="1357313" cy="592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1400">
                <a:latin typeface="Trebuchet MS" pitchFamily="34" charset="0"/>
              </a:rPr>
              <a:t> </a:t>
            </a:r>
            <a:r>
              <a:rPr lang="ru-RU" sz="2000">
                <a:latin typeface="Trebuchet MS" pitchFamily="34" charset="0"/>
              </a:rPr>
              <a:t>№ 263</a:t>
            </a:r>
            <a:endParaRPr lang="en-US" sz="2000">
              <a:latin typeface="Trebuchet MS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ru-RU" sz="1600">
                <a:latin typeface="Trebuchet MS" pitchFamily="34" charset="0"/>
              </a:rPr>
              <a:t>Дано: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1600">
                <a:latin typeface="Trebuchet MS" pitchFamily="34" charset="0"/>
              </a:rPr>
              <a:t>S</a:t>
            </a:r>
            <a:r>
              <a:rPr lang="en-US" sz="900">
                <a:latin typeface="Trebuchet MS" pitchFamily="34" charset="0"/>
              </a:rPr>
              <a:t>0 </a:t>
            </a:r>
            <a:r>
              <a:rPr lang="en-US" sz="1600">
                <a:latin typeface="Trebuchet MS" pitchFamily="34" charset="0"/>
              </a:rPr>
              <a:t>= 12</a:t>
            </a:r>
            <a:r>
              <a:rPr lang="ru-RU" sz="1600">
                <a:latin typeface="Trebuchet MS" pitchFamily="34" charset="0"/>
              </a:rPr>
              <a:t>м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1600">
                <a:latin typeface="Trebuchet MS" pitchFamily="34" charset="0"/>
              </a:rPr>
              <a:t>V =0 </a:t>
            </a:r>
            <a:r>
              <a:rPr lang="ru-RU" sz="1600">
                <a:latin typeface="Trebuchet MS" pitchFamily="34" charset="0"/>
              </a:rPr>
              <a:t>м/с</a:t>
            </a:r>
          </a:p>
          <a:p>
            <a:pPr>
              <a:spcBef>
                <a:spcPct val="20000"/>
              </a:spcBef>
            </a:pPr>
            <a:r>
              <a:rPr lang="en-US" sz="1600">
                <a:latin typeface="Trebuchet MS" pitchFamily="34" charset="0"/>
              </a:rPr>
              <a:t>V</a:t>
            </a:r>
            <a:r>
              <a:rPr lang="en-US" sz="900">
                <a:latin typeface="Trebuchet MS" pitchFamily="34" charset="0"/>
              </a:rPr>
              <a:t>0</a:t>
            </a:r>
            <a:r>
              <a:rPr lang="en-US" sz="1600">
                <a:latin typeface="Trebuchet MS" pitchFamily="34" charset="0"/>
              </a:rPr>
              <a:t> =30 </a:t>
            </a:r>
            <a:r>
              <a:rPr lang="ru-RU" sz="1600">
                <a:latin typeface="Trebuchet MS" pitchFamily="34" charset="0"/>
              </a:rPr>
              <a:t>км/ч=</a:t>
            </a:r>
          </a:p>
          <a:p>
            <a:pPr>
              <a:spcBef>
                <a:spcPct val="20000"/>
              </a:spcBef>
            </a:pPr>
            <a:r>
              <a:rPr lang="ru-RU" sz="1600">
                <a:latin typeface="Trebuchet MS" pitchFamily="34" charset="0"/>
              </a:rPr>
              <a:t>=8,33м/с</a:t>
            </a:r>
            <a:endParaRPr lang="en-US" sz="1600">
              <a:latin typeface="Trebuchet MS" pitchFamily="34" charset="0"/>
            </a:endParaRPr>
          </a:p>
          <a:p>
            <a:pPr>
              <a:spcBef>
                <a:spcPct val="20000"/>
              </a:spcBef>
            </a:pPr>
            <a:r>
              <a:rPr lang="ru-RU" sz="1600">
                <a:latin typeface="Trebuchet MS" pitchFamily="34" charset="0"/>
              </a:rPr>
              <a:t> μ= 0,6</a:t>
            </a:r>
          </a:p>
          <a:p>
            <a:pPr>
              <a:spcBef>
                <a:spcPct val="20000"/>
              </a:spcBef>
            </a:pPr>
            <a:endParaRPr lang="ru-RU" sz="1600">
              <a:latin typeface="Trebuchet MS" pitchFamily="34" charset="0"/>
            </a:endParaRPr>
          </a:p>
          <a:p>
            <a:pPr>
              <a:spcBef>
                <a:spcPct val="20000"/>
              </a:spcBef>
            </a:pPr>
            <a:r>
              <a:rPr lang="ru-RU" sz="1600">
                <a:latin typeface="Trebuchet MS" pitchFamily="34" charset="0"/>
              </a:rPr>
              <a:t>Найти: </a:t>
            </a:r>
            <a:r>
              <a:rPr lang="en-US" sz="1600">
                <a:latin typeface="Trebuchet MS" pitchFamily="34" charset="0"/>
              </a:rPr>
              <a:t>S</a:t>
            </a:r>
            <a:endParaRPr lang="ru-RU" sz="1600">
              <a:latin typeface="Trebuchet MS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ru-RU" sz="1600">
              <a:latin typeface="Trebuchet MS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ru-RU" sz="1600">
              <a:latin typeface="Trebuchet MS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ru-RU" sz="900">
              <a:latin typeface="Trebuchet MS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285750" y="1857375"/>
            <a:ext cx="20002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214313" y="2357438"/>
            <a:ext cx="10715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214688" y="1285875"/>
            <a:ext cx="2143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929063" y="928688"/>
            <a:ext cx="714375" cy="35718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>
            <a:off x="3999707" y="1356519"/>
            <a:ext cx="5715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 flipH="1" flipV="1">
            <a:off x="3999707" y="785019"/>
            <a:ext cx="5715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>
            <a:off x="3500438" y="1071563"/>
            <a:ext cx="7858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4357688" y="71437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214688" y="100012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4500563" y="157162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2000250" y="1857375"/>
            <a:ext cx="214313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2428875" y="1857375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2714625" y="1857375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3357563" y="185737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Левая фигурная скобка 45"/>
          <p:cNvSpPr/>
          <p:nvPr/>
        </p:nvSpPr>
        <p:spPr>
          <a:xfrm>
            <a:off x="1928813" y="2786063"/>
            <a:ext cx="214312" cy="50006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3214688" y="3571875"/>
            <a:ext cx="571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4714875" y="3571875"/>
            <a:ext cx="2143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2428875" y="4143375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071938" y="4143375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2286000" y="4786313"/>
            <a:ext cx="7143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357438" y="5214938"/>
            <a:ext cx="142875" cy="71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2357438" y="5143500"/>
            <a:ext cx="142875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 flipH="1" flipV="1">
            <a:off x="4106863" y="892175"/>
            <a:ext cx="3571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4286250" y="1071563"/>
            <a:ext cx="9286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0800000">
            <a:off x="4786313" y="642938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5143500" y="428625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857488" y="0"/>
            <a:ext cx="5572164" cy="228599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i="1" u="sng" dirty="0" smtClean="0"/>
              <a:t>Движения тела по наклонной плоскости</a:t>
            </a:r>
            <a:r>
              <a:rPr lang="en-US" i="1" u="sng" dirty="0" smtClean="0"/>
              <a:t>.</a:t>
            </a:r>
            <a:endParaRPr lang="ru-RU" i="1" u="sng" dirty="0"/>
          </a:p>
        </p:txBody>
      </p:sp>
      <p:sp>
        <p:nvSpPr>
          <p:cNvPr id="2662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75" y="3000375"/>
            <a:ext cx="5468938" cy="2141538"/>
          </a:xfrm>
        </p:spPr>
        <p:txBody>
          <a:bodyPr/>
          <a:lstStyle/>
          <a:p>
            <a:pPr algn="l" eaLnBrk="1" hangingPunct="1">
              <a:buFont typeface="Arial" charset="0"/>
              <a:buChar char="•"/>
            </a:pPr>
            <a:r>
              <a:rPr lang="ru-RU" smtClean="0"/>
              <a:t>Движется равноускоренно.</a:t>
            </a:r>
          </a:p>
          <a:p>
            <a:pPr algn="l" eaLnBrk="1" hangingPunct="1">
              <a:buFont typeface="Arial" charset="0"/>
              <a:buChar char="•"/>
            </a:pPr>
            <a:r>
              <a:rPr lang="ru-RU" smtClean="0"/>
              <a:t>Движется равнозамедленно.</a:t>
            </a:r>
          </a:p>
          <a:p>
            <a:pPr algn="l" eaLnBrk="1" hangingPunct="1">
              <a:buFont typeface="Arial" charset="0"/>
              <a:buChar char="•"/>
            </a:pPr>
            <a:r>
              <a:rPr lang="ru-RU" smtClean="0"/>
              <a:t>Движется равномерно соскальзывает.</a:t>
            </a:r>
          </a:p>
          <a:p>
            <a:pPr algn="l" eaLnBrk="1" hangingPunct="1">
              <a:buFont typeface="Arial" charset="0"/>
              <a:buChar char="•"/>
            </a:pPr>
            <a:r>
              <a:rPr lang="ru-RU" smtClean="0"/>
              <a:t>Соскальзывает.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3929090" cy="11620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</a:t>
            </a:r>
            <a:r>
              <a:rPr lang="ru-RU" sz="3200" b="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вижется   </a:t>
            </a:r>
            <a:br>
              <a:rPr lang="ru-RU" sz="3200" b="0" i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3200" b="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равноускоренно.</a:t>
            </a:r>
          </a:p>
        </p:txBody>
      </p:sp>
      <p:sp>
        <p:nvSpPr>
          <p:cNvPr id="27650" name="Текст 3"/>
          <p:cNvSpPr>
            <a:spLocks noGrp="1"/>
          </p:cNvSpPr>
          <p:nvPr>
            <p:ph type="body" idx="2"/>
          </p:nvPr>
        </p:nvSpPr>
        <p:spPr>
          <a:xfrm>
            <a:off x="214313" y="4643438"/>
            <a:ext cx="4071937" cy="492918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2800" smtClean="0"/>
              <a:t>x</a:t>
            </a:r>
            <a:r>
              <a:rPr lang="ru-RU" sz="2800" smtClean="0"/>
              <a:t>: </a:t>
            </a:r>
            <a:r>
              <a:rPr lang="en-US" sz="2800" smtClean="0"/>
              <a:t>F</a:t>
            </a:r>
            <a:r>
              <a:rPr lang="ru-RU" sz="2800" smtClean="0"/>
              <a:t>тяг – </a:t>
            </a:r>
            <a:r>
              <a:rPr lang="en-US" sz="2800" smtClean="0"/>
              <a:t>mgsin</a:t>
            </a:r>
            <a:r>
              <a:rPr lang="en-US" sz="2800" i="1" smtClean="0"/>
              <a:t>a</a:t>
            </a:r>
            <a:r>
              <a:rPr lang="ru-RU" sz="2800" i="1" smtClean="0"/>
              <a:t>-</a:t>
            </a:r>
            <a:r>
              <a:rPr lang="en-US" sz="2800" smtClean="0"/>
              <a:t>F</a:t>
            </a:r>
            <a:r>
              <a:rPr lang="ru-RU" sz="2800" smtClean="0"/>
              <a:t>тр=</a:t>
            </a:r>
            <a:r>
              <a:rPr lang="en-US" sz="2800" smtClean="0"/>
              <a:t>ma</a:t>
            </a:r>
            <a:r>
              <a:rPr lang="ru-RU" sz="2800" smtClean="0"/>
              <a:t>                                                                                                                               </a:t>
            </a:r>
            <a:r>
              <a:rPr lang="en-US" sz="2800" smtClean="0"/>
              <a:t>y</a:t>
            </a:r>
            <a:r>
              <a:rPr lang="ru-RU" sz="2800" smtClean="0"/>
              <a:t>: </a:t>
            </a:r>
            <a:r>
              <a:rPr lang="en-US" sz="2800" smtClean="0"/>
              <a:t>N</a:t>
            </a:r>
            <a:r>
              <a:rPr lang="ru-RU" sz="2800" smtClean="0"/>
              <a:t> – </a:t>
            </a:r>
            <a:r>
              <a:rPr lang="en-US" sz="2800" smtClean="0"/>
              <a:t>mgcos</a:t>
            </a:r>
            <a:r>
              <a:rPr lang="en-US" sz="2800" i="1" smtClean="0"/>
              <a:t>a</a:t>
            </a:r>
            <a:r>
              <a:rPr lang="ru-RU" sz="2800" i="1" smtClean="0"/>
              <a:t> = </a:t>
            </a:r>
            <a:r>
              <a:rPr lang="ru-RU" sz="2800" smtClean="0"/>
              <a:t>0                                                                                                                               </a:t>
            </a:r>
            <a:r>
              <a:rPr lang="en-US" sz="2800" smtClean="0"/>
              <a:t>F </a:t>
            </a:r>
            <a:r>
              <a:rPr lang="ru-RU" sz="2800" smtClean="0"/>
              <a:t>тр=</a:t>
            </a:r>
            <a:r>
              <a:rPr lang="ru-RU" sz="2800" i="1" smtClean="0"/>
              <a:t> μ</a:t>
            </a:r>
            <a:r>
              <a:rPr lang="en-US" sz="2800" i="1" smtClean="0"/>
              <a:t>N</a:t>
            </a:r>
            <a:r>
              <a:rPr lang="ru-RU" sz="2800" smtClean="0"/>
              <a:t>                                              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785019" y="3429794"/>
            <a:ext cx="6858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Заголовок 1"/>
          <p:cNvSpPr txBox="1">
            <a:spLocks/>
          </p:cNvSpPr>
          <p:nvPr/>
        </p:nvSpPr>
        <p:spPr>
          <a:xfrm>
            <a:off x="4214810" y="214290"/>
            <a:ext cx="4143404" cy="1142984"/>
          </a:xfrm>
          <a:prstGeom prst="rect">
            <a:avLst/>
          </a:prstGeom>
        </p:spPr>
        <p:txBody>
          <a:bodyPr lIns="45720" tIns="0" rIns="45720" bIns="0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Движется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3200" i="1" cap="all" dirty="0" err="1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Равнозамедленно</a:t>
            </a:r>
            <a:r>
              <a:rPr lang="ru-RU" sz="3200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pic>
        <p:nvPicPr>
          <p:cNvPr id="2765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8" y="1500188"/>
            <a:ext cx="3714750" cy="217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Текст 3"/>
          <p:cNvSpPr txBox="1">
            <a:spLocks/>
          </p:cNvSpPr>
          <p:nvPr/>
        </p:nvSpPr>
        <p:spPr bwMode="auto">
          <a:xfrm>
            <a:off x="4357688" y="4643438"/>
            <a:ext cx="3714750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tIns="0" rIns="0" bIns="0"/>
          <a:lstStyle/>
          <a:p>
            <a:pPr>
              <a:buClr>
                <a:schemeClr val="tx2"/>
              </a:buClr>
              <a:buSzPct val="73000"/>
              <a:buFont typeface="Wingdings 2" pitchFamily="18" charset="2"/>
              <a:buNone/>
            </a:pPr>
            <a:r>
              <a:rPr lang="en-US" sz="2800">
                <a:latin typeface="Trebuchet MS" pitchFamily="34" charset="0"/>
              </a:rPr>
              <a:t>x</a:t>
            </a:r>
            <a:r>
              <a:rPr lang="ru-RU" sz="2800">
                <a:latin typeface="Trebuchet MS" pitchFamily="34" charset="0"/>
              </a:rPr>
              <a:t>: -</a:t>
            </a:r>
            <a:r>
              <a:rPr lang="en-US" sz="2800">
                <a:latin typeface="Trebuchet MS" pitchFamily="34" charset="0"/>
              </a:rPr>
              <a:t>F</a:t>
            </a:r>
            <a:r>
              <a:rPr lang="ru-RU" sz="2800">
                <a:latin typeface="Trebuchet MS" pitchFamily="34" charset="0"/>
              </a:rPr>
              <a:t>тр – </a:t>
            </a:r>
            <a:r>
              <a:rPr lang="en-US" sz="2800">
                <a:latin typeface="Trebuchet MS" pitchFamily="34" charset="0"/>
              </a:rPr>
              <a:t>mgsin</a:t>
            </a:r>
            <a:r>
              <a:rPr lang="en-US" sz="2800" i="1">
                <a:latin typeface="Trebuchet MS" pitchFamily="34" charset="0"/>
              </a:rPr>
              <a:t>a</a:t>
            </a:r>
            <a:r>
              <a:rPr lang="ru-RU" sz="2800">
                <a:latin typeface="Trebuchet MS" pitchFamily="34" charset="0"/>
              </a:rPr>
              <a:t> = - </a:t>
            </a:r>
            <a:r>
              <a:rPr lang="en-US" sz="2800">
                <a:latin typeface="Trebuchet MS" pitchFamily="34" charset="0"/>
              </a:rPr>
              <a:t>ma                                                                                                                        y</a:t>
            </a:r>
            <a:r>
              <a:rPr lang="ru-RU" sz="2800">
                <a:latin typeface="Trebuchet MS" pitchFamily="34" charset="0"/>
              </a:rPr>
              <a:t>:</a:t>
            </a:r>
            <a:r>
              <a:rPr lang="en-US" sz="2800">
                <a:latin typeface="Trebuchet MS" pitchFamily="34" charset="0"/>
              </a:rPr>
              <a:t> N – mgcos</a:t>
            </a:r>
            <a:r>
              <a:rPr lang="en-US" sz="2800" i="1">
                <a:latin typeface="Trebuchet MS" pitchFamily="34" charset="0"/>
              </a:rPr>
              <a:t>a </a:t>
            </a:r>
            <a:r>
              <a:rPr lang="en-US" sz="2800">
                <a:latin typeface="Trebuchet MS" pitchFamily="34" charset="0"/>
              </a:rPr>
              <a:t> = 0</a:t>
            </a:r>
            <a:r>
              <a:rPr lang="ru-RU" sz="2800">
                <a:latin typeface="Trebuchet MS" pitchFamily="34" charset="0"/>
              </a:rPr>
              <a:t>                                                                                                                     </a:t>
            </a:r>
            <a:r>
              <a:rPr lang="en-US" sz="2800">
                <a:latin typeface="Trebuchet MS" pitchFamily="34" charset="0"/>
              </a:rPr>
              <a:t>F </a:t>
            </a:r>
            <a:r>
              <a:rPr lang="ru-RU" sz="2800">
                <a:latin typeface="Trebuchet MS" pitchFamily="34" charset="0"/>
              </a:rPr>
              <a:t>тр=</a:t>
            </a:r>
            <a:r>
              <a:rPr lang="ru-RU" sz="2800" i="1">
                <a:latin typeface="Trebuchet MS" pitchFamily="34" charset="0"/>
              </a:rPr>
              <a:t> μ</a:t>
            </a:r>
            <a:r>
              <a:rPr lang="en-US" sz="2800" i="1">
                <a:latin typeface="Trebuchet MS" pitchFamily="34" charset="0"/>
              </a:rPr>
              <a:t>N</a:t>
            </a:r>
            <a:r>
              <a:rPr lang="ru-RU" sz="2800">
                <a:latin typeface="Trebuchet MS" pitchFamily="34" charset="0"/>
              </a:rPr>
              <a:t> </a:t>
            </a:r>
          </a:p>
        </p:txBody>
      </p:sp>
      <p:pic>
        <p:nvPicPr>
          <p:cNvPr id="2765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14313" y="1428750"/>
            <a:ext cx="3876675" cy="2162175"/>
          </a:xfrm>
        </p:spPr>
      </p:pic>
      <p:cxnSp>
        <p:nvCxnSpPr>
          <p:cNvPr id="28" name="Прямая со стрелкой 27"/>
          <p:cNvCxnSpPr/>
          <p:nvPr/>
        </p:nvCxnSpPr>
        <p:spPr>
          <a:xfrm rot="16200000" flipV="1">
            <a:off x="1579563" y="1849438"/>
            <a:ext cx="454025" cy="327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765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" y="3857625"/>
            <a:ext cx="29051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5" y="3857625"/>
            <a:ext cx="25527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3900486" cy="116205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Движется равномерно.      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8674" name="Текст 3"/>
          <p:cNvSpPr>
            <a:spLocks noGrp="1"/>
          </p:cNvSpPr>
          <p:nvPr>
            <p:ph type="body" idx="2"/>
          </p:nvPr>
        </p:nvSpPr>
        <p:spPr>
          <a:xfrm>
            <a:off x="214313" y="4714875"/>
            <a:ext cx="4071937" cy="469106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2800" smtClean="0"/>
              <a:t>X: F</a:t>
            </a:r>
            <a:r>
              <a:rPr lang="ru-RU" sz="2800" smtClean="0"/>
              <a:t>тяг</a:t>
            </a:r>
            <a:r>
              <a:rPr lang="en-US" sz="2800" smtClean="0"/>
              <a:t> – mgsin</a:t>
            </a:r>
            <a:r>
              <a:rPr lang="en-US" sz="2800" i="1" smtClean="0"/>
              <a:t>a</a:t>
            </a:r>
            <a:r>
              <a:rPr lang="en-US" sz="2800" smtClean="0"/>
              <a:t> = 0                                                                                                                                                                 y: N – mgcos</a:t>
            </a:r>
            <a:r>
              <a:rPr lang="en-US" sz="2800" i="1" smtClean="0"/>
              <a:t>a</a:t>
            </a:r>
            <a:r>
              <a:rPr lang="en-US" sz="2800" smtClean="0"/>
              <a:t> = 0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sz="2800" smtClean="0"/>
              <a:t>  </a:t>
            </a:r>
            <a:r>
              <a:rPr lang="en-US" sz="2800" smtClean="0"/>
              <a:t>F </a:t>
            </a:r>
            <a:r>
              <a:rPr lang="ru-RU" sz="2800" smtClean="0"/>
              <a:t>тр</a:t>
            </a:r>
            <a:r>
              <a:rPr lang="en-US" sz="2800" smtClean="0"/>
              <a:t>=</a:t>
            </a:r>
            <a:r>
              <a:rPr lang="en-US" sz="2800" i="1" smtClean="0"/>
              <a:t> </a:t>
            </a:r>
            <a:r>
              <a:rPr lang="ru-RU" sz="2800" i="1" smtClean="0"/>
              <a:t>μ</a:t>
            </a:r>
            <a:r>
              <a:rPr lang="en-US" sz="2800" i="1" smtClean="0"/>
              <a:t>N</a:t>
            </a:r>
            <a:r>
              <a:rPr lang="en-US" sz="2800" smtClean="0"/>
              <a:t>                                              </a:t>
            </a:r>
            <a:endParaRPr lang="ru-RU" sz="28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mtClean="0"/>
          </a:p>
        </p:txBody>
      </p:sp>
      <p:pic>
        <p:nvPicPr>
          <p:cNvPr id="2867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428750"/>
            <a:ext cx="3714750" cy="2286000"/>
          </a:xfrm>
        </p:spPr>
      </p:pic>
      <p:pic>
        <p:nvPicPr>
          <p:cNvPr id="2867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8" y="1428750"/>
            <a:ext cx="3500437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ectangle 2"/>
          <p:cNvSpPr>
            <a:spLocks noChangeArrowheads="1"/>
          </p:cNvSpPr>
          <p:nvPr/>
        </p:nvSpPr>
        <p:spPr bwMode="auto">
          <a:xfrm>
            <a:off x="3500438" y="4714875"/>
            <a:ext cx="535781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>
                <a:ea typeface="Calibri" pitchFamily="34" charset="0"/>
                <a:cs typeface="Times New Roman" pitchFamily="18" charset="0"/>
              </a:rPr>
              <a:t>x</a:t>
            </a:r>
            <a:r>
              <a:rPr lang="ru-RU" sz="3200"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3200">
                <a:ea typeface="Calibri" pitchFamily="34" charset="0"/>
                <a:cs typeface="Times New Roman" pitchFamily="18" charset="0"/>
              </a:rPr>
              <a:t>mgsin</a:t>
            </a:r>
            <a:r>
              <a:rPr lang="en-US" sz="3200" i="1">
                <a:ea typeface="Calibri" pitchFamily="34" charset="0"/>
                <a:cs typeface="Times New Roman" pitchFamily="18" charset="0"/>
              </a:rPr>
              <a:t>a</a:t>
            </a:r>
            <a:r>
              <a:rPr lang="en-US" sz="3200">
                <a:ea typeface="Calibri" pitchFamily="34" charset="0"/>
                <a:cs typeface="Times New Roman" pitchFamily="18" charset="0"/>
              </a:rPr>
              <a:t> – F</a:t>
            </a:r>
            <a:r>
              <a:rPr lang="ru-RU" sz="3200">
                <a:ea typeface="Calibri" pitchFamily="34" charset="0"/>
                <a:cs typeface="Times New Roman" pitchFamily="18" charset="0"/>
              </a:rPr>
              <a:t>тр = </a:t>
            </a:r>
            <a:r>
              <a:rPr lang="en-US" sz="3200">
                <a:ea typeface="Calibri" pitchFamily="34" charset="0"/>
                <a:cs typeface="Times New Roman" pitchFamily="18" charset="0"/>
              </a:rPr>
              <a:t>ma                                                                                                                     y: N – mgcos</a:t>
            </a:r>
            <a:r>
              <a:rPr lang="en-US" sz="3200" i="1">
                <a:ea typeface="Calibri" pitchFamily="34" charset="0"/>
                <a:cs typeface="Times New Roman" pitchFamily="18" charset="0"/>
              </a:rPr>
              <a:t>a</a:t>
            </a:r>
            <a:r>
              <a:rPr lang="en-US" sz="3200">
                <a:ea typeface="Calibri" pitchFamily="34" charset="0"/>
                <a:cs typeface="Times New Roman" pitchFamily="18" charset="0"/>
              </a:rPr>
              <a:t> = 0                                                                                                                                                                                                                                  F </a:t>
            </a:r>
            <a:r>
              <a:rPr lang="ru-RU" sz="3200">
                <a:ea typeface="Calibri" pitchFamily="34" charset="0"/>
                <a:cs typeface="Times New Roman" pitchFamily="18" charset="0"/>
              </a:rPr>
              <a:t>тр</a:t>
            </a:r>
            <a:r>
              <a:rPr lang="en-US" sz="3200">
                <a:ea typeface="Calibri" pitchFamily="34" charset="0"/>
                <a:cs typeface="Times New Roman" pitchFamily="18" charset="0"/>
              </a:rPr>
              <a:t>=</a:t>
            </a:r>
            <a:r>
              <a:rPr lang="en-US" sz="3200" i="1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i="1">
                <a:ea typeface="Calibri" pitchFamily="34" charset="0"/>
                <a:cs typeface="Times New Roman" pitchFamily="18" charset="0"/>
              </a:rPr>
              <a:t>μ</a:t>
            </a:r>
            <a:r>
              <a:rPr lang="en-US" sz="3200" i="1">
                <a:ea typeface="Calibri" pitchFamily="34" charset="0"/>
                <a:cs typeface="Times New Roman" pitchFamily="18" charset="0"/>
              </a:rPr>
              <a:t>N</a:t>
            </a:r>
            <a:r>
              <a:rPr lang="en-US" sz="3200">
                <a:ea typeface="Calibri" pitchFamily="34" charset="0"/>
                <a:cs typeface="Times New Roman" pitchFamily="18" charset="0"/>
              </a:rPr>
              <a:t>                                              </a:t>
            </a:r>
            <a:r>
              <a:rPr lang="ru-RU" sz="3200">
                <a:ea typeface="Calibri" pitchFamily="34" charset="0"/>
                <a:cs typeface="Arial" charset="0"/>
              </a:rPr>
              <a:t> 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143372" y="285728"/>
            <a:ext cx="3900486" cy="1162050"/>
          </a:xfrm>
          <a:prstGeom prst="rect">
            <a:avLst/>
          </a:prstGeom>
        </p:spPr>
        <p:txBody>
          <a:bodyPr lIns="45720" tIns="0" rIns="45720" bIns="0" anchor="b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300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Соскальзывает</a:t>
            </a:r>
            <a:r>
              <a:rPr lang="ru-RU" sz="3200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.        </a:t>
            </a:r>
            <a:r>
              <a:rPr lang="ru-RU" sz="32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/>
            </a:r>
            <a:br>
              <a:rPr lang="ru-RU" sz="32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</a:br>
            <a:endParaRPr lang="ru-RU" sz="3200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+mj-lt"/>
              <a:ea typeface="+mj-ea"/>
              <a:cs typeface="+mj-cs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>
            <a:off x="570707" y="3429794"/>
            <a:ext cx="6858000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868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" y="3857625"/>
            <a:ext cx="29051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3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5" y="3857625"/>
            <a:ext cx="25527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Содержимое 3"/>
          <p:cNvSpPr>
            <a:spLocks noGrp="1"/>
          </p:cNvSpPr>
          <p:nvPr>
            <p:ph sz="half" idx="4294967295"/>
          </p:nvPr>
        </p:nvSpPr>
        <p:spPr>
          <a:xfrm>
            <a:off x="1714500" y="2486025"/>
            <a:ext cx="5929313" cy="43719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1600" smtClean="0"/>
              <a:t>А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1600" smtClean="0">
                <a:latin typeface="Arial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ru-RU" sz="1600" smtClean="0">
                <a:latin typeface="Arial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1600" smtClean="0">
                <a:latin typeface="Arial" charset="0"/>
                <a:ea typeface="Calibri" pitchFamily="34" charset="0"/>
                <a:cs typeface="Times New Roman" pitchFamily="18" charset="0"/>
              </a:rPr>
              <a:t>mg sin</a:t>
            </a:r>
            <a:r>
              <a:rPr lang="en-US" sz="1600" i="1" smtClean="0">
                <a:latin typeface="Arial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en-US" sz="1600" smtClean="0">
                <a:latin typeface="Arial" charset="0"/>
                <a:ea typeface="Calibri" pitchFamily="34" charset="0"/>
                <a:cs typeface="Times New Roman" pitchFamily="18" charset="0"/>
              </a:rPr>
              <a:t> – F</a:t>
            </a:r>
            <a:r>
              <a:rPr lang="ru-RU" sz="1600" smtClean="0">
                <a:latin typeface="Arial" charset="0"/>
                <a:ea typeface="Calibri" pitchFamily="34" charset="0"/>
                <a:cs typeface="Times New Roman" pitchFamily="18" charset="0"/>
              </a:rPr>
              <a:t>тр = 0  ;  </a:t>
            </a:r>
            <a:r>
              <a:rPr lang="en-US" sz="1600" smtClean="0"/>
              <a:t>x</a:t>
            </a:r>
            <a:r>
              <a:rPr lang="ru-RU" sz="1600" smtClean="0"/>
              <a:t>: </a:t>
            </a:r>
            <a:r>
              <a:rPr lang="en-US" sz="1600" smtClean="0"/>
              <a:t>F</a:t>
            </a:r>
            <a:r>
              <a:rPr lang="ru-RU" sz="1600" smtClean="0"/>
              <a:t>тр = </a:t>
            </a:r>
            <a:r>
              <a:rPr lang="en-US" sz="1600" smtClean="0"/>
              <a:t>mg sin</a:t>
            </a:r>
            <a:r>
              <a:rPr lang="en-US" sz="1600" i="1" smtClean="0"/>
              <a:t>a</a:t>
            </a:r>
            <a:r>
              <a:rPr lang="ru-RU" sz="1600" smtClean="0"/>
              <a:t>  </a:t>
            </a:r>
            <a:endParaRPr lang="ru-RU" sz="1600" smtClean="0">
              <a:latin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1600" smtClean="0">
                <a:latin typeface="Arial" charset="0"/>
              </a:rPr>
              <a:t>y: N – mg cos</a:t>
            </a:r>
            <a:r>
              <a:rPr lang="en-US" sz="1600" i="1" smtClean="0">
                <a:latin typeface="Arial" charset="0"/>
              </a:rPr>
              <a:t>a</a:t>
            </a:r>
            <a:r>
              <a:rPr lang="en-US" sz="1600" smtClean="0">
                <a:latin typeface="Arial" charset="0"/>
              </a:rPr>
              <a:t> = 0    </a:t>
            </a:r>
            <a:r>
              <a:rPr lang="ru-RU" sz="1600" smtClean="0">
                <a:latin typeface="Arial" charset="0"/>
              </a:rPr>
              <a:t>; </a:t>
            </a:r>
            <a:r>
              <a:rPr lang="en-US" sz="1600" smtClean="0">
                <a:latin typeface="Arial" charset="0"/>
              </a:rPr>
              <a:t> </a:t>
            </a:r>
            <a:r>
              <a:rPr lang="en-US" sz="1600" smtClean="0"/>
              <a:t>y</a:t>
            </a:r>
            <a:r>
              <a:rPr lang="ru-RU" sz="1600" smtClean="0"/>
              <a:t>:</a:t>
            </a:r>
            <a:r>
              <a:rPr lang="en-US" sz="1600" smtClean="0"/>
              <a:t> N </a:t>
            </a:r>
            <a:r>
              <a:rPr lang="ru-RU" sz="1600" smtClean="0"/>
              <a:t>=</a:t>
            </a:r>
            <a:r>
              <a:rPr lang="en-US" sz="1600" smtClean="0"/>
              <a:t> mg cos</a:t>
            </a:r>
            <a:r>
              <a:rPr lang="en-US" sz="1600" i="1" smtClean="0"/>
              <a:t>a</a:t>
            </a:r>
            <a:r>
              <a:rPr lang="en-US" sz="1600" smtClean="0">
                <a:latin typeface="Arial" charset="0"/>
              </a:rPr>
              <a:t> </a:t>
            </a:r>
            <a:endParaRPr lang="ru-RU" sz="1600" smtClean="0">
              <a:latin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1600" smtClean="0">
                <a:latin typeface="Arial" charset="0"/>
              </a:rPr>
              <a:t>F </a:t>
            </a:r>
            <a:r>
              <a:rPr lang="ru-RU" sz="1600" smtClean="0">
                <a:latin typeface="Arial" charset="0"/>
              </a:rPr>
              <a:t>тр</a:t>
            </a:r>
            <a:r>
              <a:rPr lang="en-US" sz="1600" smtClean="0">
                <a:latin typeface="Arial" charset="0"/>
              </a:rPr>
              <a:t>=</a:t>
            </a:r>
            <a:r>
              <a:rPr lang="en-US" sz="1600" i="1" smtClean="0">
                <a:latin typeface="Arial" charset="0"/>
              </a:rPr>
              <a:t> </a:t>
            </a:r>
            <a:r>
              <a:rPr lang="ru-RU" sz="1600" i="1" smtClean="0">
                <a:latin typeface="Arial" charset="0"/>
              </a:rPr>
              <a:t>μ</a:t>
            </a:r>
            <a:r>
              <a:rPr lang="en-US" sz="1600" i="1" smtClean="0">
                <a:latin typeface="Arial" charset="0"/>
              </a:rPr>
              <a:t>N </a:t>
            </a:r>
            <a:endParaRPr lang="ru-RU" sz="1600" i="1" smtClean="0">
              <a:latin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sz="1600" i="1" smtClean="0">
                <a:latin typeface="Arial" charset="0"/>
                <a:cs typeface="Times New Roman" pitchFamily="18" charset="0"/>
              </a:rPr>
              <a:t> </a:t>
            </a:r>
            <a:r>
              <a:rPr lang="ru-RU" sz="1600" i="1" smtClean="0">
                <a:latin typeface="Arial" charset="0"/>
              </a:rPr>
              <a:t>μ = </a:t>
            </a:r>
            <a:r>
              <a:rPr lang="en-US" sz="1600" smtClean="0">
                <a:latin typeface="Arial" charset="0"/>
              </a:rPr>
              <a:t>F</a:t>
            </a:r>
            <a:r>
              <a:rPr lang="ru-RU" sz="1600" smtClean="0">
                <a:latin typeface="Arial" charset="0"/>
              </a:rPr>
              <a:t>тр  = </a:t>
            </a:r>
            <a:r>
              <a:rPr lang="en-US" sz="1600" smtClean="0"/>
              <a:t>mg sin</a:t>
            </a:r>
            <a:r>
              <a:rPr lang="en-US" sz="1600" i="1" smtClean="0"/>
              <a:t>a</a:t>
            </a:r>
            <a:r>
              <a:rPr lang="ru-RU" sz="1600" i="1" smtClean="0"/>
              <a:t> =</a:t>
            </a:r>
            <a:r>
              <a:rPr lang="ru-RU" sz="1600" smtClean="0"/>
              <a:t> </a:t>
            </a:r>
            <a:r>
              <a:rPr lang="en-US" sz="1600" smtClean="0"/>
              <a:t>tga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1600" smtClean="0"/>
              <a:t>        N       mgsin</a:t>
            </a:r>
            <a:r>
              <a:rPr lang="en-US" sz="1600" i="1" smtClean="0"/>
              <a:t>a</a:t>
            </a:r>
            <a:r>
              <a:rPr lang="en-US" sz="1600" smtClean="0"/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1600" smtClean="0"/>
              <a:t>   </a:t>
            </a:r>
            <a:r>
              <a:rPr lang="ru-RU" sz="1600" i="1" smtClean="0"/>
              <a:t>0.</a:t>
            </a:r>
            <a:r>
              <a:rPr lang="en-US" sz="1600" i="1" smtClean="0"/>
              <a:t>8</a:t>
            </a:r>
            <a:r>
              <a:rPr lang="en-US" sz="1600" smtClean="0"/>
              <a:t> = tga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1600" smtClean="0"/>
              <a:t>    </a:t>
            </a:r>
            <a:r>
              <a:rPr lang="en-US" sz="1600" i="1" smtClean="0"/>
              <a:t>a </a:t>
            </a:r>
            <a:r>
              <a:rPr lang="en-US" sz="1600" smtClean="0"/>
              <a:t>max = 38,66     </a:t>
            </a:r>
            <a:r>
              <a:rPr lang="en-US" sz="1600" i="1" smtClean="0"/>
              <a:t>a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1600" i="1" smtClean="0"/>
              <a:t>    </a:t>
            </a:r>
            <a:r>
              <a:rPr lang="ru-RU" sz="1600" i="1" smtClean="0"/>
              <a:t>Тогда </a:t>
            </a:r>
            <a:r>
              <a:rPr lang="en-US" sz="1600" smtClean="0">
                <a:latin typeface="Arial" charset="0"/>
              </a:rPr>
              <a:t>F</a:t>
            </a:r>
            <a:r>
              <a:rPr lang="ru-RU" sz="1600" smtClean="0">
                <a:latin typeface="Arial" charset="0"/>
              </a:rPr>
              <a:t>тр  = </a:t>
            </a:r>
            <a:r>
              <a:rPr lang="en-US" sz="1600" smtClean="0"/>
              <a:t>mg sin</a:t>
            </a:r>
            <a:r>
              <a:rPr lang="en-US" sz="1600" i="1" smtClean="0"/>
              <a:t>a</a:t>
            </a:r>
            <a:r>
              <a:rPr lang="ru-RU" sz="1600" smtClean="0"/>
              <a:t> = 2 кг * 9</a:t>
            </a:r>
            <a:r>
              <a:rPr lang="en-US" sz="1600" smtClean="0"/>
              <a:t>,8 </a:t>
            </a:r>
            <a:r>
              <a:rPr lang="ru-RU" sz="1600" smtClean="0"/>
              <a:t>м/с²</a:t>
            </a:r>
            <a:r>
              <a:rPr lang="en-US" sz="1600" smtClean="0"/>
              <a:t> </a:t>
            </a:r>
            <a:r>
              <a:rPr lang="ru-RU" sz="1600" smtClean="0"/>
              <a:t>* </a:t>
            </a:r>
            <a:r>
              <a:rPr lang="en-US" sz="1600" smtClean="0"/>
              <a:t>sin</a:t>
            </a:r>
            <a:r>
              <a:rPr lang="ru-RU" sz="1600" smtClean="0"/>
              <a:t>30 = 10 </a:t>
            </a:r>
            <a:r>
              <a:rPr lang="en-US" sz="1600" smtClean="0"/>
              <a:t>H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1600" smtClean="0"/>
              <a:t>                         </a:t>
            </a:r>
            <a:r>
              <a:rPr lang="ru-RU" sz="1600" i="1" smtClean="0"/>
              <a:t>Ответ : 10 </a:t>
            </a:r>
            <a:r>
              <a:rPr lang="en-US" sz="1600" i="1" smtClean="0"/>
              <a:t>H</a:t>
            </a:r>
            <a:endParaRPr 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sz="1600" i="1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2844" y="0"/>
            <a:ext cx="3008313" cy="928670"/>
          </a:xfrm>
          <a:prstGeom prst="rect">
            <a:avLst/>
          </a:prstGeom>
        </p:spPr>
        <p:txBody>
          <a:bodyPr lIns="45720" tIns="0" rIns="4572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+mj-lt"/>
                <a:ea typeface="+mj-ea"/>
                <a:cs typeface="+mj-cs"/>
              </a:rPr>
              <a:t>№ </a:t>
            </a:r>
            <a:r>
              <a:rPr lang="en-US" sz="2400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+mj-lt"/>
                <a:ea typeface="+mj-ea"/>
                <a:cs typeface="+mj-cs"/>
              </a:rPr>
              <a:t>473</a:t>
            </a:r>
            <a:endParaRPr lang="ru-RU" sz="2400" i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latin typeface="+mj-lt"/>
              <a:ea typeface="+mj-ea"/>
              <a:cs typeface="+mj-cs"/>
            </a:endParaRPr>
          </a:p>
        </p:txBody>
      </p:sp>
      <p:sp>
        <p:nvSpPr>
          <p:cNvPr id="6" name="Текст 3"/>
          <p:cNvSpPr>
            <a:spLocks noGrp="1"/>
          </p:cNvSpPr>
          <p:nvPr>
            <p:ph type="body" idx="4294967295"/>
          </p:nvPr>
        </p:nvSpPr>
        <p:spPr>
          <a:xfrm>
            <a:off x="214313" y="1143000"/>
            <a:ext cx="1357312" cy="1857375"/>
          </a:xfrm>
          <a:prstGeom prst="halfFram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/>
              <a:t>Дано :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800" i="1" dirty="0" smtClean="0"/>
              <a:t>a =</a:t>
            </a:r>
            <a:r>
              <a:rPr lang="en-US" sz="1800" dirty="0" smtClean="0"/>
              <a:t> 30</a:t>
            </a:r>
            <a:endParaRPr lang="ru-RU" sz="1800" i="1" dirty="0" smtClean="0"/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i="1" dirty="0" err="1" smtClean="0"/>
              <a:t>μ </a:t>
            </a:r>
            <a:r>
              <a:rPr lang="ru-RU" sz="1800" i="1" dirty="0" smtClean="0"/>
              <a:t>= 0.</a:t>
            </a:r>
            <a:r>
              <a:rPr lang="en-US" sz="1800" i="1" dirty="0" smtClean="0"/>
              <a:t>8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800" i="1" dirty="0" smtClean="0"/>
              <a:t>m = 2 </a:t>
            </a:r>
            <a:r>
              <a:rPr lang="ru-RU" sz="1800" i="1" dirty="0" smtClean="0"/>
              <a:t>кг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i="1" dirty="0"/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i="1" dirty="0" smtClean="0"/>
              <a:t>Найти: </a:t>
            </a:r>
            <a:r>
              <a:rPr lang="en-US" sz="1800" dirty="0" smtClean="0"/>
              <a:t>F</a:t>
            </a:r>
            <a:r>
              <a:rPr lang="ru-RU" sz="1800" dirty="0" err="1" smtClean="0"/>
              <a:t>тр</a:t>
            </a:r>
            <a:r>
              <a:rPr lang="en-US" sz="1800" dirty="0" smtClean="0"/>
              <a:t> </a:t>
            </a:r>
            <a:endParaRPr lang="ru-RU" sz="1800" dirty="0"/>
          </a:p>
        </p:txBody>
      </p:sp>
      <p:sp>
        <p:nvSpPr>
          <p:cNvPr id="8" name="Овал 7"/>
          <p:cNvSpPr/>
          <p:nvPr/>
        </p:nvSpPr>
        <p:spPr>
          <a:xfrm>
            <a:off x="882650" y="1425575"/>
            <a:ext cx="46038" cy="4921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89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428625"/>
            <a:ext cx="3500437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38" y="2500313"/>
            <a:ext cx="1785937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Прямая соединительная линия 11"/>
          <p:cNvCxnSpPr/>
          <p:nvPr/>
        </p:nvCxnSpPr>
        <p:spPr>
          <a:xfrm rot="5400000">
            <a:off x="464343" y="1964532"/>
            <a:ext cx="22145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0800000">
            <a:off x="0" y="2286000"/>
            <a:ext cx="15716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214563" y="4071938"/>
            <a:ext cx="3571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857500" y="4071938"/>
            <a:ext cx="7143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429000" y="4786313"/>
            <a:ext cx="142875" cy="71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0800000" flipV="1">
            <a:off x="3429000" y="4857750"/>
            <a:ext cx="142875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6215063" y="5072063"/>
            <a:ext cx="46037" cy="4921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57750" y="1285875"/>
            <a:ext cx="3686175" cy="4786313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dirty="0" smtClean="0"/>
              <a:t> </a:t>
            </a:r>
            <a:r>
              <a:rPr lang="ru-RU" sz="1000" dirty="0" smtClean="0"/>
              <a:t> </a:t>
            </a:r>
            <a:r>
              <a:rPr lang="en-US" sz="1000" dirty="0" smtClean="0"/>
              <a:t>        </a:t>
            </a:r>
            <a:r>
              <a:rPr lang="ru-RU" sz="1000" dirty="0" smtClean="0"/>
              <a:t>                         </a:t>
            </a:r>
            <a:r>
              <a:rPr lang="en-US" sz="1000" dirty="0" smtClean="0"/>
              <a:t>  </a:t>
            </a:r>
            <a:r>
              <a:rPr lang="ru-RU" sz="1000" dirty="0" smtClean="0"/>
              <a:t>         </a:t>
            </a:r>
            <a:r>
              <a:rPr lang="en-US" sz="1000" dirty="0" smtClean="0"/>
              <a:t>N                                 F</a:t>
            </a:r>
            <a:r>
              <a:rPr lang="en-US" sz="800" dirty="0" smtClean="0"/>
              <a:t>1                              x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dirty="0"/>
              <a:t> </a:t>
            </a:r>
            <a:r>
              <a:rPr lang="en-US" sz="1000" dirty="0" smtClean="0"/>
              <a:t>                                                                F</a:t>
            </a:r>
            <a:r>
              <a:rPr lang="ru-RU" sz="1000" dirty="0" err="1" smtClean="0"/>
              <a:t>тр</a:t>
            </a:r>
            <a:r>
              <a:rPr lang="en-US" sz="1000" dirty="0" smtClean="0"/>
              <a:t>            </a:t>
            </a:r>
            <a:r>
              <a:rPr lang="ru-RU" sz="1000" dirty="0" smtClean="0"/>
              <a:t>                      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000" dirty="0" smtClean="0"/>
              <a:t>            1.</a:t>
            </a:r>
            <a:r>
              <a:rPr lang="en-US" sz="1000" dirty="0" smtClean="0"/>
              <a:t>   y</a:t>
            </a:r>
            <a:endParaRPr lang="ru-RU" sz="10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0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000" dirty="0" smtClean="0"/>
              <a:t>                     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000" dirty="0"/>
              <a:t> </a:t>
            </a:r>
            <a:r>
              <a:rPr lang="ru-RU" sz="1000" dirty="0" smtClean="0"/>
              <a:t>                                      </a:t>
            </a:r>
            <a:r>
              <a:rPr lang="en-US" sz="1000" dirty="0" smtClean="0"/>
              <a:t>                mg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dirty="0" smtClean="0"/>
              <a:t>                                      a</a:t>
            </a:r>
            <a:r>
              <a:rPr lang="ru-RU" sz="1000" dirty="0" smtClean="0"/>
              <a:t>          </a:t>
            </a:r>
            <a:endParaRPr lang="en-US" sz="10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000" dirty="0" smtClean="0"/>
              <a:t>                            0</a:t>
            </a:r>
            <a:endParaRPr lang="en-US" sz="10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0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0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dirty="0"/>
              <a:t> </a:t>
            </a:r>
            <a:r>
              <a:rPr lang="en-US" sz="1000" dirty="0" smtClean="0"/>
              <a:t>                          y                               N                      F</a:t>
            </a:r>
            <a:r>
              <a:rPr lang="en-US" sz="800" dirty="0" smtClean="0"/>
              <a:t>2</a:t>
            </a:r>
            <a:r>
              <a:rPr lang="en-US" sz="1000" dirty="0" smtClean="0"/>
              <a:t>                           x              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000" dirty="0" smtClean="0"/>
              <a:t>                   2.</a:t>
            </a:r>
            <a:endParaRPr lang="en-US" sz="10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0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dirty="0"/>
              <a:t> </a:t>
            </a:r>
            <a:r>
              <a:rPr lang="en-US" sz="1000" dirty="0" smtClean="0"/>
              <a:t>                                                                                                      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000" dirty="0" smtClean="0"/>
              <a:t>                                 </a:t>
            </a:r>
            <a:r>
              <a:rPr lang="en-US" sz="1000" dirty="0" smtClean="0"/>
              <a:t> </a:t>
            </a:r>
            <a:r>
              <a:rPr lang="en-US" sz="1000" b="1" i="1" dirty="0" smtClean="0"/>
              <a:t>F</a:t>
            </a:r>
            <a:r>
              <a:rPr lang="ru-RU" sz="800" b="1" i="1" dirty="0" err="1" smtClean="0"/>
              <a:t>Т</a:t>
            </a:r>
            <a:r>
              <a:rPr lang="ru-RU" sz="1000" b="1" i="1" dirty="0" err="1" smtClean="0"/>
              <a:t>р</a:t>
            </a:r>
            <a:r>
              <a:rPr lang="en-US" sz="1000" dirty="0" smtClean="0"/>
              <a:t>                  </a:t>
            </a:r>
            <a:r>
              <a:rPr lang="ru-RU" sz="1000" dirty="0" smtClean="0"/>
              <a:t>  </a:t>
            </a:r>
            <a:r>
              <a:rPr lang="en-US" sz="1000" dirty="0" smtClean="0"/>
              <a:t>  mg</a:t>
            </a:r>
            <a:r>
              <a:rPr lang="en-US" sz="1000" b="1" i="1" dirty="0" smtClean="0"/>
              <a:t>              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b="1" i="1" dirty="0" smtClean="0"/>
              <a:t>                                    </a:t>
            </a:r>
            <a:r>
              <a:rPr lang="ru-RU" sz="1000" dirty="0" smtClean="0"/>
              <a:t>   </a:t>
            </a:r>
            <a:r>
              <a:rPr lang="en-US" sz="1000" dirty="0" smtClean="0"/>
              <a:t>     a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b="1" i="1" dirty="0" smtClean="0"/>
              <a:t>                                  </a:t>
            </a:r>
            <a:r>
              <a:rPr lang="en-US" sz="1000" dirty="0" smtClean="0"/>
              <a:t>0</a:t>
            </a:r>
            <a:r>
              <a:rPr lang="ru-RU" sz="1000" dirty="0" smtClean="0"/>
              <a:t> </a:t>
            </a:r>
            <a:r>
              <a:rPr lang="en-US" sz="1000" b="1" i="1" dirty="0" smtClean="0"/>
              <a:t>                                                   </a:t>
            </a:r>
            <a:endParaRPr lang="en-US" sz="1000" b="1" i="1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b="1" i="1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b="1" i="1" dirty="0" smtClean="0"/>
              <a:t>                            </a:t>
            </a:r>
            <a:r>
              <a:rPr lang="en-US" sz="1000" dirty="0" smtClean="0"/>
              <a:t>                   N                                        </a:t>
            </a:r>
            <a:r>
              <a:rPr lang="en-US" sz="800" dirty="0" smtClean="0"/>
              <a:t>A                      x  </a:t>
            </a:r>
            <a:endParaRPr lang="en-US" sz="10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b="1" i="1" dirty="0" smtClean="0"/>
              <a:t>                   </a:t>
            </a:r>
            <a:r>
              <a:rPr lang="ru-RU" sz="1000" b="1" i="1" dirty="0" smtClean="0"/>
              <a:t>3. </a:t>
            </a:r>
            <a:r>
              <a:rPr lang="en-US" sz="1000" b="1" i="1" dirty="0" smtClean="0"/>
              <a:t>                                                   </a:t>
            </a:r>
            <a:r>
              <a:rPr lang="en-US" sz="1000" dirty="0" smtClean="0"/>
              <a:t>F</a:t>
            </a:r>
            <a:r>
              <a:rPr lang="en-US" sz="800" dirty="0" smtClean="0"/>
              <a:t>3</a:t>
            </a:r>
            <a:r>
              <a:rPr lang="en-US" sz="1000" b="1" i="1" dirty="0" smtClean="0"/>
              <a:t>                                                    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b="1" i="1" dirty="0"/>
              <a:t> </a:t>
            </a:r>
            <a:r>
              <a:rPr lang="en-US" sz="1000" b="1" i="1" dirty="0" smtClean="0"/>
              <a:t>                           y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b="1" i="1" dirty="0" smtClean="0"/>
              <a:t>                                           </a:t>
            </a:r>
            <a:endParaRPr lang="en-US" sz="1000" b="1" i="1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b="1" i="1" dirty="0" smtClean="0"/>
              <a:t>                                         F</a:t>
            </a:r>
            <a:r>
              <a:rPr lang="ru-RU" sz="800" b="1" i="1" dirty="0" err="1" smtClean="0"/>
              <a:t>Т</a:t>
            </a:r>
            <a:r>
              <a:rPr lang="ru-RU" sz="1000" b="1" i="1" dirty="0" err="1" smtClean="0"/>
              <a:t>р</a:t>
            </a:r>
            <a:r>
              <a:rPr lang="en-US" sz="1000" b="1" i="1" dirty="0" smtClean="0"/>
              <a:t>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b="1" i="1" dirty="0" smtClean="0"/>
              <a:t>                                     </a:t>
            </a:r>
            <a:r>
              <a:rPr lang="en-US" sz="1000" dirty="0" smtClean="0"/>
              <a:t>0                      mg</a:t>
            </a:r>
            <a:endParaRPr lang="en-US" sz="10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000" b="1" i="1" dirty="0" smtClean="0"/>
              <a:t>                                            a                   </a:t>
            </a:r>
          </a:p>
        </p:txBody>
      </p:sp>
      <p:sp>
        <p:nvSpPr>
          <p:cNvPr id="29698" name="Текст 3"/>
          <p:cNvSpPr>
            <a:spLocks noGrp="1"/>
          </p:cNvSpPr>
          <p:nvPr>
            <p:ph type="body" sz="half" idx="2"/>
          </p:nvPr>
        </p:nvSpPr>
        <p:spPr>
          <a:xfrm>
            <a:off x="1214438" y="785813"/>
            <a:ext cx="4071937" cy="5072062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i="1" smtClean="0"/>
              <a:t>Решение: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smtClean="0"/>
              <a:t>1. </a:t>
            </a:r>
            <a:r>
              <a:rPr lang="ru-RU" sz="1600" smtClean="0"/>
              <a:t>0 = </a:t>
            </a:r>
            <a:r>
              <a:rPr lang="en-US" sz="1600" smtClean="0"/>
              <a:t>N + F</a:t>
            </a:r>
            <a:r>
              <a:rPr lang="en-US" sz="900" smtClean="0"/>
              <a:t>1</a:t>
            </a:r>
            <a:r>
              <a:rPr lang="en-US" sz="1600" smtClean="0"/>
              <a:t> </a:t>
            </a:r>
            <a:r>
              <a:rPr lang="en-US" smtClean="0"/>
              <a:t>+ </a:t>
            </a:r>
            <a:r>
              <a:rPr lang="en-US" sz="1600" smtClean="0"/>
              <a:t>F</a:t>
            </a:r>
            <a:r>
              <a:rPr lang="ru-RU" sz="1600" smtClean="0"/>
              <a:t>тр</a:t>
            </a:r>
            <a:r>
              <a:rPr lang="en-US" sz="1600" smtClean="0"/>
              <a:t>+ mg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x:F</a:t>
            </a:r>
            <a:r>
              <a:rPr lang="en-US" sz="900" smtClean="0"/>
              <a:t>1</a:t>
            </a:r>
            <a:r>
              <a:rPr lang="en-US" sz="1200" smtClean="0"/>
              <a:t>+F</a:t>
            </a:r>
            <a:r>
              <a:rPr lang="en-US" sz="900" smtClean="0"/>
              <a:t>2</a:t>
            </a:r>
            <a:r>
              <a:rPr lang="en-US" sz="1200" smtClean="0"/>
              <a:t> –mg sin</a:t>
            </a:r>
            <a:r>
              <a:rPr lang="en-US" sz="1200" i="1" smtClean="0"/>
              <a:t>a </a:t>
            </a:r>
            <a:r>
              <a:rPr lang="en-US" sz="1200" smtClean="0"/>
              <a:t>= 0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i="1" smtClean="0"/>
              <a:t>y:</a:t>
            </a:r>
            <a:r>
              <a:rPr lang="en-US" sz="1200" smtClean="0"/>
              <a:t>N – mg cos</a:t>
            </a:r>
            <a:r>
              <a:rPr lang="en-US" sz="1200" i="1" smtClean="0"/>
              <a:t>a = </a:t>
            </a:r>
            <a:r>
              <a:rPr lang="en-US" sz="1200" smtClean="0"/>
              <a:t>0 ; F</a:t>
            </a:r>
            <a:r>
              <a:rPr lang="ru-RU" sz="1200" smtClean="0"/>
              <a:t>тр = μ</a:t>
            </a:r>
            <a:r>
              <a:rPr lang="en-US" sz="1200" smtClean="0"/>
              <a:t>N;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F</a:t>
            </a:r>
            <a:r>
              <a:rPr lang="en-US" sz="900" smtClean="0"/>
              <a:t>1</a:t>
            </a:r>
            <a:r>
              <a:rPr lang="en-US" sz="1200" smtClean="0"/>
              <a:t>= mg(sin</a:t>
            </a:r>
            <a:r>
              <a:rPr lang="en-US" sz="1200" i="1" smtClean="0"/>
              <a:t>a</a:t>
            </a:r>
            <a:r>
              <a:rPr lang="en-US" sz="1200" smtClean="0"/>
              <a:t> – </a:t>
            </a:r>
            <a:r>
              <a:rPr lang="ru-RU" sz="1200" smtClean="0"/>
              <a:t>μ</a:t>
            </a:r>
            <a:r>
              <a:rPr lang="en-US" sz="1200" smtClean="0"/>
              <a:t>cos</a:t>
            </a:r>
            <a:r>
              <a:rPr lang="en-US" sz="1200" i="1" smtClean="0"/>
              <a:t>a</a:t>
            </a:r>
            <a:r>
              <a:rPr lang="en-US" sz="1200" smtClean="0"/>
              <a:t>)=mg(h-</a:t>
            </a:r>
            <a:r>
              <a:rPr lang="ru-RU" sz="1200" smtClean="0"/>
              <a:t>μ</a:t>
            </a:r>
            <a:r>
              <a:rPr lang="en-US" sz="1200" smtClean="0"/>
              <a:t>     l</a:t>
            </a:r>
            <a:r>
              <a:rPr lang="ru-RU" sz="1200" smtClean="0"/>
              <a:t>²</a:t>
            </a:r>
            <a:r>
              <a:rPr lang="en-US" sz="1200" smtClean="0"/>
              <a:t> - h</a:t>
            </a:r>
            <a:r>
              <a:rPr lang="ru-RU" sz="1200" smtClean="0"/>
              <a:t>²</a:t>
            </a:r>
            <a:r>
              <a:rPr lang="en-US" sz="1200" smtClean="0"/>
              <a:t> ) =50</a:t>
            </a:r>
            <a:r>
              <a:rPr lang="ru-RU" sz="1200" smtClean="0"/>
              <a:t>кг* 10м/с²(3м–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200" smtClean="0"/>
              <a:t>                                 </a:t>
            </a:r>
            <a:r>
              <a:rPr lang="en-US" sz="1200" smtClean="0"/>
              <a:t>l                        </a:t>
            </a:r>
            <a:r>
              <a:rPr lang="ru-RU" sz="1200" smtClean="0"/>
              <a:t>        </a:t>
            </a:r>
            <a:r>
              <a:rPr lang="en-US" sz="1200" smtClean="0"/>
              <a:t> </a:t>
            </a:r>
            <a:r>
              <a:rPr lang="ru-RU" sz="1200" smtClean="0"/>
              <a:t>  </a:t>
            </a:r>
            <a:r>
              <a:rPr lang="en-US" sz="1200" smtClean="0"/>
              <a:t>5 </a:t>
            </a:r>
            <a:r>
              <a:rPr lang="ru-RU" sz="1200" smtClean="0"/>
              <a:t>м</a:t>
            </a:r>
            <a:endParaRPr lang="en-US" sz="12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-</a:t>
            </a:r>
            <a:r>
              <a:rPr lang="ru-RU" sz="1200" smtClean="0"/>
              <a:t>0,2      (5м)²-(3м)²  )= 230Н.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200" smtClean="0"/>
              <a:t> 2.  </a:t>
            </a:r>
            <a:r>
              <a:rPr lang="ru-RU" smtClean="0"/>
              <a:t>0 = </a:t>
            </a:r>
            <a:r>
              <a:rPr lang="en-US" smtClean="0"/>
              <a:t>N + F</a:t>
            </a:r>
            <a:r>
              <a:rPr lang="ru-RU" sz="900" smtClean="0"/>
              <a:t>2</a:t>
            </a:r>
            <a:r>
              <a:rPr lang="en-US" smtClean="0"/>
              <a:t> + F</a:t>
            </a:r>
            <a:r>
              <a:rPr lang="ru-RU" smtClean="0"/>
              <a:t>тр</a:t>
            </a:r>
            <a:r>
              <a:rPr lang="en-US" smtClean="0"/>
              <a:t>+ mg</a:t>
            </a:r>
            <a:endParaRPr lang="ru-RU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x:F</a:t>
            </a:r>
            <a:r>
              <a:rPr lang="en-US" sz="900" smtClean="0"/>
              <a:t>2</a:t>
            </a:r>
            <a:r>
              <a:rPr lang="en-US" sz="1200" smtClean="0"/>
              <a:t> – F</a:t>
            </a:r>
            <a:r>
              <a:rPr lang="ru-RU" sz="1200" smtClean="0"/>
              <a:t>тр</a:t>
            </a:r>
            <a:r>
              <a:rPr lang="en-US" sz="1200" smtClean="0"/>
              <a:t> – mgsin</a:t>
            </a:r>
            <a:r>
              <a:rPr lang="en-US" sz="1200" i="1" smtClean="0"/>
              <a:t>a</a:t>
            </a:r>
            <a:r>
              <a:rPr lang="en-US" sz="1200" smtClean="0"/>
              <a:t> = 0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y:N – mgcos</a:t>
            </a:r>
            <a:r>
              <a:rPr lang="en-US" sz="1200" i="1" smtClean="0"/>
              <a:t>a </a:t>
            </a:r>
            <a:r>
              <a:rPr lang="en-US" sz="1200" smtClean="0"/>
              <a:t>= 0 ; F</a:t>
            </a:r>
            <a:r>
              <a:rPr lang="ru-RU" sz="1200" smtClean="0"/>
              <a:t>тр = μ</a:t>
            </a:r>
            <a:r>
              <a:rPr lang="en-US" sz="1200" smtClean="0"/>
              <a:t>N;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F</a:t>
            </a:r>
            <a:r>
              <a:rPr lang="en-US" sz="900" smtClean="0"/>
              <a:t>2</a:t>
            </a:r>
            <a:r>
              <a:rPr lang="en-US" sz="1200" smtClean="0"/>
              <a:t>= mg(</a:t>
            </a:r>
            <a:r>
              <a:rPr lang="ru-RU" sz="1200" smtClean="0"/>
              <a:t>μ</a:t>
            </a:r>
            <a:r>
              <a:rPr lang="en-US" sz="1200" smtClean="0"/>
              <a:t>cosa +</a:t>
            </a:r>
            <a:r>
              <a:rPr lang="en-US" sz="900" smtClean="0"/>
              <a:t> </a:t>
            </a:r>
            <a:r>
              <a:rPr lang="en-US" sz="1200" smtClean="0"/>
              <a:t>sina)=mg(h+</a:t>
            </a:r>
            <a:r>
              <a:rPr lang="ru-RU" sz="1200" smtClean="0"/>
              <a:t>μ</a:t>
            </a:r>
            <a:r>
              <a:rPr lang="en-US" sz="1200" smtClean="0"/>
              <a:t>    l</a:t>
            </a:r>
            <a:r>
              <a:rPr lang="ru-RU" sz="1200" smtClean="0"/>
              <a:t>²</a:t>
            </a:r>
            <a:r>
              <a:rPr lang="en-US" sz="1200" smtClean="0"/>
              <a:t> - h</a:t>
            </a:r>
            <a:r>
              <a:rPr lang="ru-RU" sz="1200" smtClean="0"/>
              <a:t>²</a:t>
            </a:r>
            <a:r>
              <a:rPr lang="en-US" sz="1200" smtClean="0"/>
              <a:t>)  =50</a:t>
            </a:r>
            <a:r>
              <a:rPr lang="ru-RU" sz="1200" smtClean="0"/>
              <a:t>кг* 10м/с²(3м</a:t>
            </a:r>
            <a:r>
              <a:rPr lang="en-US" sz="1200" smtClean="0"/>
              <a:t>+</a:t>
            </a:r>
            <a:r>
              <a:rPr lang="ru-RU" sz="1200" smtClean="0"/>
              <a:t>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200" smtClean="0"/>
              <a:t>                                 </a:t>
            </a:r>
            <a:r>
              <a:rPr lang="en-US" sz="1200" smtClean="0"/>
              <a:t>l                           </a:t>
            </a:r>
            <a:r>
              <a:rPr lang="ru-RU" sz="1200" smtClean="0"/>
              <a:t>       </a:t>
            </a:r>
            <a:r>
              <a:rPr lang="en-US" sz="1200" smtClean="0"/>
              <a:t>5 </a:t>
            </a:r>
            <a:r>
              <a:rPr lang="ru-RU" sz="1200" smtClean="0"/>
              <a:t>м</a:t>
            </a:r>
            <a:endParaRPr lang="en-US" sz="12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+0,2   </a:t>
            </a:r>
            <a:r>
              <a:rPr lang="ru-RU" sz="1200" smtClean="0"/>
              <a:t>(5м)²-(3м)² </a:t>
            </a:r>
            <a:r>
              <a:rPr lang="en-US" sz="1200" smtClean="0"/>
              <a:t> ) = 380 H.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en-US" sz="12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3. </a:t>
            </a:r>
            <a:r>
              <a:rPr lang="en-US" smtClean="0"/>
              <a:t>ma = F</a:t>
            </a:r>
            <a:r>
              <a:rPr lang="en-US" sz="900" smtClean="0"/>
              <a:t>3</a:t>
            </a:r>
            <a:r>
              <a:rPr lang="en-US" smtClean="0"/>
              <a:t> + N + F</a:t>
            </a:r>
            <a:r>
              <a:rPr lang="ru-RU" smtClean="0"/>
              <a:t>тр</a:t>
            </a:r>
            <a:r>
              <a:rPr lang="en-US" smtClean="0"/>
              <a:t> + mg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x:ma= F3 – F</a:t>
            </a:r>
            <a:r>
              <a:rPr lang="ru-RU" sz="1200" smtClean="0"/>
              <a:t>тр</a:t>
            </a:r>
            <a:r>
              <a:rPr lang="en-US" sz="1200" smtClean="0"/>
              <a:t> – mgsina</a:t>
            </a:r>
            <a:r>
              <a:rPr lang="ru-RU" sz="1200" smtClean="0"/>
              <a:t> </a:t>
            </a:r>
            <a:endParaRPr lang="en-US" sz="12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y:0=N-mgcosa ; F</a:t>
            </a:r>
            <a:r>
              <a:rPr lang="ru-RU" sz="1200" smtClean="0"/>
              <a:t>тр = μ</a:t>
            </a:r>
            <a:r>
              <a:rPr lang="en-US" sz="1200" smtClean="0"/>
              <a:t>N;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F</a:t>
            </a:r>
            <a:r>
              <a:rPr lang="en-US" sz="900" smtClean="0"/>
              <a:t>3</a:t>
            </a:r>
            <a:r>
              <a:rPr lang="en-US" sz="1200" smtClean="0"/>
              <a:t>=ma+ mg(</a:t>
            </a:r>
            <a:r>
              <a:rPr lang="ru-RU" sz="1200" smtClean="0"/>
              <a:t>μ</a:t>
            </a:r>
            <a:r>
              <a:rPr lang="en-US" sz="1200" smtClean="0"/>
              <a:t>cos</a:t>
            </a:r>
            <a:r>
              <a:rPr lang="en-US" sz="1200" i="1" smtClean="0"/>
              <a:t>a</a:t>
            </a:r>
            <a:r>
              <a:rPr lang="en-US" sz="1200" smtClean="0"/>
              <a:t> +</a:t>
            </a:r>
            <a:r>
              <a:rPr lang="en-US" sz="900" smtClean="0"/>
              <a:t> </a:t>
            </a:r>
            <a:r>
              <a:rPr lang="en-US" sz="1200" smtClean="0"/>
              <a:t>sina)=ma+mg(h+</a:t>
            </a:r>
            <a:r>
              <a:rPr lang="ru-RU" sz="1200" smtClean="0"/>
              <a:t>μ</a:t>
            </a:r>
            <a:r>
              <a:rPr lang="en-US" sz="1200" smtClean="0"/>
              <a:t>    l</a:t>
            </a:r>
            <a:r>
              <a:rPr lang="ru-RU" sz="1200" smtClean="0"/>
              <a:t>²</a:t>
            </a:r>
            <a:r>
              <a:rPr lang="en-US" sz="1200" smtClean="0"/>
              <a:t> - h</a:t>
            </a:r>
            <a:r>
              <a:rPr lang="ru-RU" sz="1200" smtClean="0"/>
              <a:t>²</a:t>
            </a:r>
            <a:r>
              <a:rPr lang="en-US" sz="1200" smtClean="0"/>
              <a:t>)  </a:t>
            </a:r>
            <a:endParaRPr lang="ru-RU" sz="12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200" smtClean="0"/>
              <a:t>                                              </a:t>
            </a:r>
            <a:r>
              <a:rPr lang="en-US" sz="1200" smtClean="0"/>
              <a:t>l</a:t>
            </a:r>
            <a:endParaRPr lang="ru-RU" sz="12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/>
              <a:t>=50</a:t>
            </a:r>
            <a:r>
              <a:rPr lang="ru-RU" sz="1200" smtClean="0"/>
              <a:t>кг*</a:t>
            </a:r>
            <a:r>
              <a:rPr lang="en-US" sz="1200" smtClean="0"/>
              <a:t>1</a:t>
            </a:r>
            <a:r>
              <a:rPr lang="ru-RU" sz="1200" smtClean="0"/>
              <a:t>м/с²</a:t>
            </a:r>
            <a:r>
              <a:rPr lang="en-US" sz="1200" smtClean="0"/>
              <a:t>+50</a:t>
            </a:r>
            <a:r>
              <a:rPr lang="ru-RU" sz="1200" smtClean="0"/>
              <a:t>кг* 10м/с²(3м </a:t>
            </a:r>
            <a:r>
              <a:rPr lang="en-US" sz="1200" smtClean="0"/>
              <a:t>+0,2  </a:t>
            </a:r>
            <a:r>
              <a:rPr lang="ru-RU" sz="1200" smtClean="0"/>
              <a:t>(5м)²-(3м)²</a:t>
            </a:r>
            <a:r>
              <a:rPr lang="en-US" sz="1200" smtClean="0"/>
              <a:t>) = 430 H</a:t>
            </a:r>
            <a:r>
              <a:rPr lang="ru-RU" sz="1200" smtClean="0"/>
              <a:t>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200" smtClean="0"/>
              <a:t>                          </a:t>
            </a:r>
            <a:r>
              <a:rPr lang="en-US" sz="1200" smtClean="0"/>
              <a:t>5 </a:t>
            </a:r>
            <a:r>
              <a:rPr lang="ru-RU" sz="1200" smtClean="0"/>
              <a:t>м</a:t>
            </a:r>
            <a:endParaRPr lang="en-US" sz="12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200" smtClean="0"/>
              <a:t>Ответ: </a:t>
            </a:r>
            <a:r>
              <a:rPr lang="en-US" sz="1200" smtClean="0"/>
              <a:t>F</a:t>
            </a:r>
            <a:r>
              <a:rPr lang="en-US" sz="900" smtClean="0"/>
              <a:t>1</a:t>
            </a:r>
            <a:r>
              <a:rPr lang="ru-RU" sz="1200" smtClean="0"/>
              <a:t> = 230Н ,</a:t>
            </a:r>
            <a:r>
              <a:rPr lang="en-US" sz="1200" smtClean="0"/>
              <a:t>F</a:t>
            </a:r>
            <a:r>
              <a:rPr lang="en-US" sz="900" smtClean="0"/>
              <a:t>2</a:t>
            </a:r>
            <a:r>
              <a:rPr lang="en-US" sz="1200" smtClean="0"/>
              <a:t>= 380 H</a:t>
            </a:r>
            <a:r>
              <a:rPr lang="ru-RU" sz="1200" smtClean="0"/>
              <a:t> ,</a:t>
            </a:r>
            <a:r>
              <a:rPr lang="en-US" sz="1200" smtClean="0"/>
              <a:t>F</a:t>
            </a:r>
            <a:r>
              <a:rPr lang="en-US" sz="900" smtClean="0"/>
              <a:t>3</a:t>
            </a:r>
            <a:r>
              <a:rPr lang="en-US" sz="1200" smtClean="0"/>
              <a:t>= 430 H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z="12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en-US" sz="12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z="1200" smtClean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86438" y="2428875"/>
            <a:ext cx="1714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7143750" y="2071688"/>
            <a:ext cx="7143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786438" y="1500188"/>
            <a:ext cx="2214562" cy="928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V="1">
            <a:off x="5286375" y="1928813"/>
            <a:ext cx="642937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5400000">
            <a:off x="6287294" y="2213769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16200000" flipV="1">
            <a:off x="6143625" y="1643063"/>
            <a:ext cx="428625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6500813" y="1714500"/>
            <a:ext cx="571500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16200000" flipV="1">
            <a:off x="6179344" y="2035969"/>
            <a:ext cx="214313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rot="16200000" flipV="1">
            <a:off x="6607970" y="1821656"/>
            <a:ext cx="214312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flipV="1">
            <a:off x="6215063" y="1785938"/>
            <a:ext cx="428625" cy="214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/>
          <p:nvPr/>
        </p:nvCxnSpPr>
        <p:spPr>
          <a:xfrm flipV="1">
            <a:off x="6500813" y="1571625"/>
            <a:ext cx="857250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Дуга 118"/>
          <p:cNvSpPr/>
          <p:nvPr/>
        </p:nvSpPr>
        <p:spPr>
          <a:xfrm>
            <a:off x="5929313" y="2357438"/>
            <a:ext cx="71437" cy="142875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20" name="Прямая соединительная линия 119"/>
          <p:cNvCxnSpPr/>
          <p:nvPr/>
        </p:nvCxnSpPr>
        <p:spPr>
          <a:xfrm>
            <a:off x="6000750" y="4000500"/>
            <a:ext cx="1714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rot="5400000" flipH="1" flipV="1">
            <a:off x="7358062" y="3643313"/>
            <a:ext cx="7143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Прямая со стрелкой 122"/>
          <p:cNvCxnSpPr/>
          <p:nvPr/>
        </p:nvCxnSpPr>
        <p:spPr>
          <a:xfrm rot="16200000" flipV="1">
            <a:off x="5500688" y="3500438"/>
            <a:ext cx="642937" cy="357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Прямая со стрелкой 123"/>
          <p:cNvCxnSpPr/>
          <p:nvPr/>
        </p:nvCxnSpPr>
        <p:spPr>
          <a:xfrm rot="5400000">
            <a:off x="6501606" y="3786982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 rot="16200000" flipV="1">
            <a:off x="6357937" y="3214688"/>
            <a:ext cx="428625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Прямая со стрелкой 125"/>
          <p:cNvCxnSpPr/>
          <p:nvPr/>
        </p:nvCxnSpPr>
        <p:spPr>
          <a:xfrm flipV="1">
            <a:off x="6715125" y="3286125"/>
            <a:ext cx="571500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 rot="16200000" flipV="1">
            <a:off x="6393656" y="3607594"/>
            <a:ext cx="214313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 rot="16200000" flipV="1">
            <a:off x="6822282" y="3393281"/>
            <a:ext cx="214312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flipV="1">
            <a:off x="6429375" y="3357563"/>
            <a:ext cx="428625" cy="214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Дуга 130"/>
          <p:cNvSpPr/>
          <p:nvPr/>
        </p:nvSpPr>
        <p:spPr>
          <a:xfrm>
            <a:off x="6143625" y="3929063"/>
            <a:ext cx="71438" cy="142875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33" name="Прямая со стрелкой 132"/>
          <p:cNvCxnSpPr/>
          <p:nvPr/>
        </p:nvCxnSpPr>
        <p:spPr>
          <a:xfrm>
            <a:off x="6215063" y="128587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Прямая со стрелкой 134"/>
          <p:cNvCxnSpPr/>
          <p:nvPr/>
        </p:nvCxnSpPr>
        <p:spPr>
          <a:xfrm>
            <a:off x="7286625" y="1285875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Прямая со стрелкой 136"/>
          <p:cNvCxnSpPr/>
          <p:nvPr/>
        </p:nvCxnSpPr>
        <p:spPr>
          <a:xfrm>
            <a:off x="6858000" y="1428750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Прямая со стрелкой 138"/>
          <p:cNvCxnSpPr/>
          <p:nvPr/>
        </p:nvCxnSpPr>
        <p:spPr>
          <a:xfrm>
            <a:off x="6643688" y="214312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Прямая соединительная линия 140"/>
          <p:cNvCxnSpPr/>
          <p:nvPr/>
        </p:nvCxnSpPr>
        <p:spPr>
          <a:xfrm>
            <a:off x="6000750" y="5500688"/>
            <a:ext cx="17145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/>
          <p:cNvCxnSpPr/>
          <p:nvPr/>
        </p:nvCxnSpPr>
        <p:spPr>
          <a:xfrm rot="5400000" flipH="1" flipV="1">
            <a:off x="7358062" y="5143501"/>
            <a:ext cx="7143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Прямая со стрелкой 142"/>
          <p:cNvCxnSpPr/>
          <p:nvPr/>
        </p:nvCxnSpPr>
        <p:spPr>
          <a:xfrm flipV="1">
            <a:off x="6000750" y="4572000"/>
            <a:ext cx="2214563" cy="9286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Прямая со стрелкой 143"/>
          <p:cNvCxnSpPr/>
          <p:nvPr/>
        </p:nvCxnSpPr>
        <p:spPr>
          <a:xfrm rot="16200000" flipV="1">
            <a:off x="5500688" y="5000625"/>
            <a:ext cx="642938" cy="357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Прямая со стрелкой 144"/>
          <p:cNvCxnSpPr/>
          <p:nvPr/>
        </p:nvCxnSpPr>
        <p:spPr>
          <a:xfrm rot="5400000">
            <a:off x="6501606" y="5287169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Прямая со стрелкой 145"/>
          <p:cNvCxnSpPr/>
          <p:nvPr/>
        </p:nvCxnSpPr>
        <p:spPr>
          <a:xfrm rot="16200000" flipV="1">
            <a:off x="6357937" y="4714876"/>
            <a:ext cx="428625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Прямая со стрелкой 146"/>
          <p:cNvCxnSpPr/>
          <p:nvPr/>
        </p:nvCxnSpPr>
        <p:spPr>
          <a:xfrm flipV="1">
            <a:off x="6715125" y="4786313"/>
            <a:ext cx="571500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rot="16200000" flipV="1">
            <a:off x="6393657" y="5107781"/>
            <a:ext cx="214312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 rot="16200000" flipV="1">
            <a:off x="6822281" y="4893469"/>
            <a:ext cx="214313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 flipV="1">
            <a:off x="6429375" y="4857750"/>
            <a:ext cx="428625" cy="2143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2" name="Дуга 151"/>
          <p:cNvSpPr/>
          <p:nvPr/>
        </p:nvSpPr>
        <p:spPr>
          <a:xfrm>
            <a:off x="6143625" y="5429250"/>
            <a:ext cx="71438" cy="142875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54" name="Прямая со стрелкой 153"/>
          <p:cNvCxnSpPr/>
          <p:nvPr/>
        </p:nvCxnSpPr>
        <p:spPr>
          <a:xfrm rot="10800000" flipV="1">
            <a:off x="6143625" y="3571875"/>
            <a:ext cx="571500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Прямая со стрелкой 155"/>
          <p:cNvCxnSpPr/>
          <p:nvPr/>
        </p:nvCxnSpPr>
        <p:spPr>
          <a:xfrm>
            <a:off x="6643688" y="300037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Прямая со стрелкой 157"/>
          <p:cNvCxnSpPr/>
          <p:nvPr/>
        </p:nvCxnSpPr>
        <p:spPr>
          <a:xfrm>
            <a:off x="7358063" y="300037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Прямая со стрелкой 159"/>
          <p:cNvCxnSpPr/>
          <p:nvPr/>
        </p:nvCxnSpPr>
        <p:spPr>
          <a:xfrm>
            <a:off x="6786563" y="3714750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Прямая со стрелкой 161"/>
          <p:cNvCxnSpPr/>
          <p:nvPr/>
        </p:nvCxnSpPr>
        <p:spPr>
          <a:xfrm flipV="1">
            <a:off x="7500938" y="4500563"/>
            <a:ext cx="285750" cy="142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Прямая со стрелкой 163"/>
          <p:cNvCxnSpPr/>
          <p:nvPr/>
        </p:nvCxnSpPr>
        <p:spPr>
          <a:xfrm>
            <a:off x="6286500" y="4357688"/>
            <a:ext cx="2143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Прямая со стрелкой 167"/>
          <p:cNvCxnSpPr/>
          <p:nvPr/>
        </p:nvCxnSpPr>
        <p:spPr>
          <a:xfrm>
            <a:off x="7143750" y="4572000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Прямая со стрелкой 169"/>
          <p:cNvCxnSpPr/>
          <p:nvPr/>
        </p:nvCxnSpPr>
        <p:spPr>
          <a:xfrm>
            <a:off x="7572375" y="4429125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Прямая со стрелкой 171"/>
          <p:cNvCxnSpPr/>
          <p:nvPr/>
        </p:nvCxnSpPr>
        <p:spPr>
          <a:xfrm>
            <a:off x="6786563" y="528637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5" name="Текст 3"/>
          <p:cNvSpPr txBox="1">
            <a:spLocks/>
          </p:cNvSpPr>
          <p:nvPr/>
        </p:nvSpPr>
        <p:spPr>
          <a:xfrm>
            <a:off x="142875" y="714375"/>
            <a:ext cx="1214438" cy="528637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i="1" dirty="0">
                <a:latin typeface="+mn-lt"/>
              </a:rPr>
              <a:t>№ 288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600" dirty="0">
                <a:latin typeface="+mn-lt"/>
              </a:rPr>
              <a:t>Дано: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600" dirty="0">
                <a:latin typeface="+mn-lt"/>
              </a:rPr>
              <a:t>l = 5 </a:t>
            </a:r>
            <a:r>
              <a:rPr lang="ru-RU" sz="1600" dirty="0">
                <a:latin typeface="+mn-lt"/>
              </a:rPr>
              <a:t>м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600" dirty="0">
                <a:latin typeface="+mn-lt"/>
              </a:rPr>
              <a:t>h = 3 </a:t>
            </a:r>
            <a:r>
              <a:rPr lang="ru-RU" sz="1600" dirty="0">
                <a:latin typeface="+mn-lt"/>
              </a:rPr>
              <a:t>м</a:t>
            </a:r>
            <a:endParaRPr lang="en-US" sz="1600" dirty="0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600" dirty="0">
                <a:latin typeface="+mn-lt"/>
              </a:rPr>
              <a:t>m = 50</a:t>
            </a:r>
            <a:r>
              <a:rPr lang="ru-RU" sz="1600" dirty="0">
                <a:latin typeface="+mn-lt"/>
              </a:rPr>
              <a:t> кг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a = 1 </a:t>
            </a:r>
            <a:r>
              <a:rPr lang="ru-RU" sz="1600" dirty="0">
                <a:latin typeface="+mn-lt"/>
              </a:rPr>
              <a:t>м/с²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600" dirty="0" err="1">
                <a:latin typeface="+mn-lt"/>
              </a:rPr>
              <a:t>μ= </a:t>
            </a:r>
            <a:r>
              <a:rPr lang="ru-RU" sz="1600" dirty="0">
                <a:latin typeface="+mn-lt"/>
              </a:rPr>
              <a:t>0,2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1600" dirty="0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1600" dirty="0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1600" dirty="0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600" i="1" dirty="0">
                <a:latin typeface="+mn-lt"/>
              </a:rPr>
              <a:t>Найти:</a:t>
            </a:r>
            <a:r>
              <a:rPr lang="en-US" sz="1600" i="1" dirty="0">
                <a:latin typeface="+mn-lt"/>
              </a:rPr>
              <a:t> F</a:t>
            </a:r>
            <a:r>
              <a:rPr lang="en-US" sz="1050" i="1" dirty="0">
                <a:latin typeface="+mn-lt"/>
              </a:rPr>
              <a:t>1</a:t>
            </a:r>
            <a:r>
              <a:rPr lang="ru-RU" sz="1600" i="1" dirty="0">
                <a:latin typeface="+mn-lt"/>
              </a:rPr>
              <a:t>,</a:t>
            </a:r>
            <a:r>
              <a:rPr lang="en-US" sz="1600" i="1" dirty="0">
                <a:latin typeface="+mn-lt"/>
              </a:rPr>
              <a:t>F</a:t>
            </a:r>
            <a:r>
              <a:rPr lang="en-US" sz="1050" i="1" dirty="0">
                <a:latin typeface="+mn-lt"/>
              </a:rPr>
              <a:t>2</a:t>
            </a:r>
            <a:r>
              <a:rPr lang="ru-RU" sz="1600" i="1" dirty="0">
                <a:latin typeface="+mn-lt"/>
              </a:rPr>
              <a:t>,</a:t>
            </a:r>
            <a:r>
              <a:rPr lang="en-US" sz="1600" i="1" dirty="0">
                <a:latin typeface="+mn-lt"/>
              </a:rPr>
              <a:t>F</a:t>
            </a:r>
            <a:r>
              <a:rPr lang="en-US" sz="1050" i="1" dirty="0">
                <a:latin typeface="+mn-lt"/>
              </a:rPr>
              <a:t>3</a:t>
            </a:r>
            <a:endParaRPr lang="ru-RU" sz="1600" i="1" dirty="0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1600" dirty="0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1600" dirty="0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600" b="1" dirty="0">
                <a:latin typeface="+mn-lt"/>
              </a:rPr>
              <a:t> 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1600" dirty="0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1600" dirty="0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dirty="0"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latin typeface="+mn-lt"/>
              </a:rPr>
              <a:t> </a:t>
            </a:r>
            <a:endParaRPr lang="ru-RU" sz="2000" dirty="0">
              <a:latin typeface="+mn-lt"/>
            </a:endParaRPr>
          </a:p>
        </p:txBody>
      </p:sp>
      <p:cxnSp>
        <p:nvCxnSpPr>
          <p:cNvPr id="179" name="Прямая соединительная линия 178"/>
          <p:cNvCxnSpPr/>
          <p:nvPr/>
        </p:nvCxnSpPr>
        <p:spPr>
          <a:xfrm rot="5400000">
            <a:off x="-464344" y="2393157"/>
            <a:ext cx="32146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Прямая соединительная линия 180"/>
          <p:cNvCxnSpPr/>
          <p:nvPr/>
        </p:nvCxnSpPr>
        <p:spPr>
          <a:xfrm rot="10800000">
            <a:off x="285750" y="3286125"/>
            <a:ext cx="8572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Прямая со стрелкой 184"/>
          <p:cNvCxnSpPr/>
          <p:nvPr/>
        </p:nvCxnSpPr>
        <p:spPr>
          <a:xfrm>
            <a:off x="1785938" y="100012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Прямая со стрелкой 186"/>
          <p:cNvCxnSpPr/>
          <p:nvPr/>
        </p:nvCxnSpPr>
        <p:spPr>
          <a:xfrm>
            <a:off x="2143125" y="1000125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/>
          <p:nvPr/>
        </p:nvCxnSpPr>
        <p:spPr>
          <a:xfrm>
            <a:off x="2500313" y="100012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Прямая со стрелкой 194"/>
          <p:cNvCxnSpPr/>
          <p:nvPr/>
        </p:nvCxnSpPr>
        <p:spPr>
          <a:xfrm>
            <a:off x="3071813" y="1000125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Соединительная линия уступом 197"/>
          <p:cNvCxnSpPr/>
          <p:nvPr/>
        </p:nvCxnSpPr>
        <p:spPr>
          <a:xfrm flipV="1">
            <a:off x="3286125" y="1571625"/>
            <a:ext cx="142875" cy="1412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Прямая соединительная линия 207"/>
          <p:cNvCxnSpPr/>
          <p:nvPr/>
        </p:nvCxnSpPr>
        <p:spPr>
          <a:xfrm>
            <a:off x="3429000" y="1571625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Соединительная линия уступом 209"/>
          <p:cNvCxnSpPr/>
          <p:nvPr/>
        </p:nvCxnSpPr>
        <p:spPr>
          <a:xfrm flipV="1">
            <a:off x="1643063" y="2000250"/>
            <a:ext cx="142875" cy="1412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2" name="Прямая соединительная линия 211"/>
          <p:cNvCxnSpPr/>
          <p:nvPr/>
        </p:nvCxnSpPr>
        <p:spPr>
          <a:xfrm>
            <a:off x="2714625" y="1785938"/>
            <a:ext cx="2143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Прямая соединительная линия 213"/>
          <p:cNvCxnSpPr/>
          <p:nvPr/>
        </p:nvCxnSpPr>
        <p:spPr>
          <a:xfrm>
            <a:off x="4143375" y="1785938"/>
            <a:ext cx="7143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5" name="Прямая соединительная линия 214"/>
          <p:cNvCxnSpPr/>
          <p:nvPr/>
        </p:nvCxnSpPr>
        <p:spPr>
          <a:xfrm>
            <a:off x="1785938" y="2000250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Прямая соединительная линия 217"/>
          <p:cNvCxnSpPr/>
          <p:nvPr/>
        </p:nvCxnSpPr>
        <p:spPr>
          <a:xfrm>
            <a:off x="2071688" y="2000250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Прямая соединительная линия 218"/>
          <p:cNvCxnSpPr/>
          <p:nvPr/>
        </p:nvCxnSpPr>
        <p:spPr>
          <a:xfrm>
            <a:off x="2357438" y="2000250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1" name="Прямая со стрелкой 220"/>
          <p:cNvCxnSpPr/>
          <p:nvPr/>
        </p:nvCxnSpPr>
        <p:spPr>
          <a:xfrm>
            <a:off x="2143125" y="2143125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2" name="Прямая со стрелкой 221"/>
          <p:cNvCxnSpPr/>
          <p:nvPr/>
        </p:nvCxnSpPr>
        <p:spPr>
          <a:xfrm>
            <a:off x="1785938" y="214312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Прямая со стрелкой 222"/>
          <p:cNvCxnSpPr/>
          <p:nvPr/>
        </p:nvCxnSpPr>
        <p:spPr>
          <a:xfrm>
            <a:off x="2500313" y="214312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4" name="Прямая со стрелкой 223"/>
          <p:cNvCxnSpPr/>
          <p:nvPr/>
        </p:nvCxnSpPr>
        <p:spPr>
          <a:xfrm>
            <a:off x="3000375" y="2143125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Прямая соединительная линия 224"/>
          <p:cNvCxnSpPr/>
          <p:nvPr/>
        </p:nvCxnSpPr>
        <p:spPr>
          <a:xfrm>
            <a:off x="2714625" y="2928938"/>
            <a:ext cx="2143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Соединительная линия уступом 225"/>
          <p:cNvCxnSpPr/>
          <p:nvPr/>
        </p:nvCxnSpPr>
        <p:spPr>
          <a:xfrm flipV="1">
            <a:off x="3286125" y="2714625"/>
            <a:ext cx="142875" cy="1412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7" name="Прямая соединительная линия 226"/>
          <p:cNvCxnSpPr/>
          <p:nvPr/>
        </p:nvCxnSpPr>
        <p:spPr>
          <a:xfrm>
            <a:off x="3429000" y="2714625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8" name="Соединительная линия уступом 227"/>
          <p:cNvCxnSpPr/>
          <p:nvPr/>
        </p:nvCxnSpPr>
        <p:spPr>
          <a:xfrm flipV="1">
            <a:off x="1571625" y="3071813"/>
            <a:ext cx="142875" cy="14128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Прямая соединительная линия 228"/>
          <p:cNvCxnSpPr/>
          <p:nvPr/>
        </p:nvCxnSpPr>
        <p:spPr>
          <a:xfrm>
            <a:off x="1714500" y="3071813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Прямая соединительная линия 229"/>
          <p:cNvCxnSpPr/>
          <p:nvPr/>
        </p:nvCxnSpPr>
        <p:spPr>
          <a:xfrm>
            <a:off x="2000250" y="3071813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1" name="Прямая соединительная линия 230"/>
          <p:cNvCxnSpPr/>
          <p:nvPr/>
        </p:nvCxnSpPr>
        <p:spPr>
          <a:xfrm>
            <a:off x="2214563" y="3071813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Прямая со стрелкой 231"/>
          <p:cNvCxnSpPr/>
          <p:nvPr/>
        </p:nvCxnSpPr>
        <p:spPr>
          <a:xfrm>
            <a:off x="1571625" y="3429000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Прямая со стрелкой 232"/>
          <p:cNvCxnSpPr/>
          <p:nvPr/>
        </p:nvCxnSpPr>
        <p:spPr>
          <a:xfrm>
            <a:off x="1857375" y="3429000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Прямая со стрелкой 233"/>
          <p:cNvCxnSpPr/>
          <p:nvPr/>
        </p:nvCxnSpPr>
        <p:spPr>
          <a:xfrm>
            <a:off x="2214563" y="3429000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5" name="Прямая со стрелкой 234"/>
          <p:cNvCxnSpPr/>
          <p:nvPr/>
        </p:nvCxnSpPr>
        <p:spPr>
          <a:xfrm>
            <a:off x="2500313" y="3429000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Прямая со стрелкой 235"/>
          <p:cNvCxnSpPr/>
          <p:nvPr/>
        </p:nvCxnSpPr>
        <p:spPr>
          <a:xfrm>
            <a:off x="3143250" y="3500438"/>
            <a:ext cx="2143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Соединительная линия уступом 236"/>
          <p:cNvCxnSpPr/>
          <p:nvPr/>
        </p:nvCxnSpPr>
        <p:spPr>
          <a:xfrm flipV="1">
            <a:off x="3857625" y="4000500"/>
            <a:ext cx="142875" cy="1412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Прямая соединительная линия 238"/>
          <p:cNvCxnSpPr/>
          <p:nvPr/>
        </p:nvCxnSpPr>
        <p:spPr>
          <a:xfrm>
            <a:off x="4000500" y="4000500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0" name="Прямая соединительная линия 239"/>
          <p:cNvCxnSpPr/>
          <p:nvPr/>
        </p:nvCxnSpPr>
        <p:spPr>
          <a:xfrm>
            <a:off x="3286125" y="4214813"/>
            <a:ext cx="2143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4" name="Прямая соединительная линия 243"/>
          <p:cNvCxnSpPr/>
          <p:nvPr/>
        </p:nvCxnSpPr>
        <p:spPr>
          <a:xfrm>
            <a:off x="4143375" y="2928938"/>
            <a:ext cx="7143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5" name="Соединительная линия уступом 244"/>
          <p:cNvCxnSpPr/>
          <p:nvPr/>
        </p:nvCxnSpPr>
        <p:spPr>
          <a:xfrm flipV="1">
            <a:off x="3714750" y="4429125"/>
            <a:ext cx="142875" cy="1412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6" name="Прямая соединительная линия 245"/>
          <p:cNvCxnSpPr/>
          <p:nvPr/>
        </p:nvCxnSpPr>
        <p:spPr>
          <a:xfrm>
            <a:off x="4143375" y="4429125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7" name="Прямая соединительная линия 246"/>
          <p:cNvCxnSpPr/>
          <p:nvPr/>
        </p:nvCxnSpPr>
        <p:spPr>
          <a:xfrm>
            <a:off x="3857625" y="4429125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9" name="Прямая соединительная линия 248"/>
          <p:cNvCxnSpPr/>
          <p:nvPr/>
        </p:nvCxnSpPr>
        <p:spPr>
          <a:xfrm>
            <a:off x="2214563" y="4572000"/>
            <a:ext cx="7143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 flipV="1">
            <a:off x="6000750" y="3071813"/>
            <a:ext cx="2214563" cy="928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/>
          <p:nvPr/>
        </p:nvCxnSpPr>
        <p:spPr>
          <a:xfrm rot="10800000" flipV="1">
            <a:off x="6286500" y="5072063"/>
            <a:ext cx="428625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/>
          <p:nvPr/>
        </p:nvCxnSpPr>
        <p:spPr>
          <a:xfrm>
            <a:off x="6143625" y="5072063"/>
            <a:ext cx="2143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>
            <a:off x="5929313" y="3714750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-214338"/>
            <a:ext cx="8215370" cy="78581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Пример  № 1 </a:t>
            </a:r>
          </a:p>
        </p:txBody>
      </p:sp>
      <p:sp>
        <p:nvSpPr>
          <p:cNvPr id="31746" name="Текст 3"/>
          <p:cNvSpPr>
            <a:spLocks noGrp="1"/>
          </p:cNvSpPr>
          <p:nvPr>
            <p:ph type="body" idx="2"/>
          </p:nvPr>
        </p:nvSpPr>
        <p:spPr>
          <a:xfrm>
            <a:off x="6429375" y="571500"/>
            <a:ext cx="2428875" cy="27146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smtClean="0"/>
              <a:t>                       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ru-RU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smtClean="0"/>
              <a:t>                        рис.1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642938"/>
            <a:ext cx="6357938" cy="4852987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Плоская шайба массой </a:t>
            </a:r>
            <a:r>
              <a:rPr lang="en-US" sz="1600" dirty="0" smtClean="0"/>
              <a:t>m</a:t>
            </a:r>
            <a:r>
              <a:rPr lang="ru-RU" sz="1600" dirty="0" smtClean="0"/>
              <a:t> лежит на горизонтальном круге</a:t>
            </a:r>
            <a:r>
              <a:rPr lang="en-US" sz="1600" dirty="0" smtClean="0"/>
              <a:t> </a:t>
            </a:r>
            <a:r>
              <a:rPr lang="ru-RU" sz="1600" dirty="0" smtClean="0"/>
              <a:t>который, равномерно вращается с угловой скоростью </a:t>
            </a:r>
            <a:r>
              <a:rPr lang="en-US" sz="1600" dirty="0" smtClean="0"/>
              <a:t>w</a:t>
            </a:r>
            <a:r>
              <a:rPr lang="ru-RU" sz="1600" dirty="0" smtClean="0"/>
              <a:t> . Коэффициент трения шайбы о круг </a:t>
            </a:r>
            <a:r>
              <a:rPr lang="ru-RU" sz="1600" i="1" dirty="0" err="1" smtClean="0"/>
              <a:t>μ</a:t>
            </a:r>
            <a:r>
              <a:rPr lang="ru-RU" sz="1600" i="1" dirty="0" smtClean="0"/>
              <a:t>. </a:t>
            </a:r>
            <a:r>
              <a:rPr lang="ru-RU" sz="1600" dirty="0" smtClean="0"/>
              <a:t>Расстояние от шайбы до оси вращения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равно </a:t>
            </a:r>
            <a:r>
              <a:rPr lang="en-US" sz="1600" dirty="0" smtClean="0"/>
              <a:t>R </a:t>
            </a:r>
            <a:r>
              <a:rPr lang="ru-RU" sz="1600" dirty="0" smtClean="0"/>
              <a:t>.    </a:t>
            </a:r>
            <a:r>
              <a:rPr lang="en-US" sz="1600" dirty="0" smtClean="0"/>
              <a:t>N + mg + F</a:t>
            </a:r>
            <a:r>
              <a:rPr lang="ru-RU" sz="1600" dirty="0" err="1" smtClean="0"/>
              <a:t>тр</a:t>
            </a:r>
            <a:r>
              <a:rPr lang="en-US" sz="1600" dirty="0" smtClean="0"/>
              <a:t> = ma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           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Направим ось </a:t>
            </a:r>
            <a:r>
              <a:rPr lang="en-US" sz="1600" dirty="0" smtClean="0"/>
              <a:t>OX </a:t>
            </a:r>
            <a:r>
              <a:rPr lang="ru-RU" sz="1600" dirty="0" smtClean="0"/>
              <a:t> к центру </a:t>
            </a:r>
            <a:r>
              <a:rPr lang="en-US" sz="1600" dirty="0" smtClean="0"/>
              <a:t>O</a:t>
            </a:r>
            <a:r>
              <a:rPr lang="en-US" sz="900" dirty="0" smtClean="0"/>
              <a:t>1 </a:t>
            </a:r>
            <a:r>
              <a:rPr lang="ru-RU" sz="1600" dirty="0" smtClean="0"/>
              <a:t> окружности , по которой движется шайба , а ось </a:t>
            </a:r>
            <a:r>
              <a:rPr lang="en-US" sz="1600" dirty="0" smtClean="0"/>
              <a:t>OY </a:t>
            </a:r>
            <a:r>
              <a:rPr lang="ru-RU" sz="1600" dirty="0" smtClean="0"/>
              <a:t> - вертикально вверх.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На шайбу действует сила тяже</a:t>
            </a:r>
            <a:r>
              <a:rPr lang="en-US" sz="1600" dirty="0" smtClean="0"/>
              <a:t>c</a:t>
            </a:r>
            <a:r>
              <a:rPr lang="ru-RU" sz="1600" dirty="0" err="1" smtClean="0"/>
              <a:t>ти</a:t>
            </a:r>
            <a:r>
              <a:rPr lang="ru-RU" sz="1600" dirty="0" smtClean="0"/>
              <a:t> </a:t>
            </a:r>
            <a:r>
              <a:rPr lang="en-US" sz="1600" dirty="0" smtClean="0"/>
              <a:t>F</a:t>
            </a:r>
            <a:r>
              <a:rPr lang="ru-RU" sz="1600" dirty="0" err="1" smtClean="0"/>
              <a:t>т=</a:t>
            </a:r>
            <a:r>
              <a:rPr lang="ru-RU" sz="1600" dirty="0" smtClean="0"/>
              <a:t> </a:t>
            </a:r>
            <a:r>
              <a:rPr lang="en-US" sz="1600" dirty="0" smtClean="0"/>
              <a:t>mg</a:t>
            </a:r>
            <a:r>
              <a:rPr lang="ru-RU" sz="1600" dirty="0" smtClean="0"/>
              <a:t>,сила нормальной</a:t>
            </a:r>
            <a:r>
              <a:rPr lang="en-US" sz="1600" dirty="0" smtClean="0"/>
              <a:t> </a:t>
            </a:r>
            <a:r>
              <a:rPr lang="ru-RU" sz="1600" dirty="0" smtClean="0"/>
              <a:t>реакции опоры </a:t>
            </a:r>
            <a:r>
              <a:rPr lang="en-US" sz="1600" dirty="0" smtClean="0"/>
              <a:t>N </a:t>
            </a:r>
            <a:r>
              <a:rPr lang="ru-RU" sz="1600" dirty="0" smtClean="0"/>
              <a:t>и сила трения </a:t>
            </a:r>
            <a:r>
              <a:rPr lang="en-US" sz="1600" dirty="0" smtClean="0"/>
              <a:t>F</a:t>
            </a:r>
            <a:r>
              <a:rPr lang="ru-RU" sz="1600" dirty="0" err="1" smtClean="0"/>
              <a:t>тр</a:t>
            </a:r>
            <a:r>
              <a:rPr lang="ru-RU" sz="1600" dirty="0" smtClean="0"/>
              <a:t> 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Спроектировав эти силы на оси</a:t>
            </a:r>
            <a:r>
              <a:rPr lang="en-US" sz="1600" dirty="0" smtClean="0"/>
              <a:t> OX </a:t>
            </a:r>
            <a:r>
              <a:rPr lang="ru-RU" sz="1600" dirty="0" smtClean="0"/>
              <a:t>и</a:t>
            </a:r>
            <a:r>
              <a:rPr lang="en-US" sz="1600" dirty="0" smtClean="0"/>
              <a:t> OY</a:t>
            </a:r>
            <a:r>
              <a:rPr lang="ru-RU" sz="1600" dirty="0" smtClean="0"/>
              <a:t> , составим , согласно второму закону Ньютона , два уравнения: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/>
              <a:t> </a:t>
            </a:r>
            <a:r>
              <a:rPr lang="ru-RU" sz="1600" dirty="0" smtClean="0"/>
              <a:t>       </a:t>
            </a:r>
            <a:r>
              <a:rPr lang="en-US" sz="1600" dirty="0" smtClean="0"/>
              <a:t>F</a:t>
            </a:r>
            <a:r>
              <a:rPr lang="ru-RU" sz="1000" dirty="0" err="1" smtClean="0"/>
              <a:t>тр</a:t>
            </a:r>
            <a:r>
              <a:rPr lang="ru-RU" sz="1600" dirty="0" smtClean="0"/>
              <a:t> = </a:t>
            </a:r>
            <a:r>
              <a:rPr lang="en-US" sz="1600" dirty="0" smtClean="0"/>
              <a:t>ma</a:t>
            </a:r>
            <a:r>
              <a:rPr lang="en-US" sz="1000" dirty="0" smtClean="0"/>
              <a:t>n </a:t>
            </a:r>
            <a:r>
              <a:rPr lang="ru-RU" sz="1000" dirty="0"/>
              <a:t> </a:t>
            </a:r>
            <a:r>
              <a:rPr lang="ru-RU" sz="1600" dirty="0" smtClean="0"/>
              <a:t>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       </a:t>
            </a:r>
            <a:r>
              <a:rPr lang="en-US" sz="1600" dirty="0" smtClean="0"/>
              <a:t>N – mg = 0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      </a:t>
            </a:r>
            <a:r>
              <a:rPr lang="ru-RU" sz="1600" dirty="0" smtClean="0"/>
              <a:t>Отсюда </a:t>
            </a:r>
            <a:r>
              <a:rPr lang="en-US" sz="1600" dirty="0" smtClean="0"/>
              <a:t> N = mg . </a:t>
            </a:r>
            <a:endParaRPr lang="ru-RU" sz="1600" dirty="0" smtClean="0"/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Так как </a:t>
            </a:r>
            <a:r>
              <a:rPr lang="en-US" sz="1600" dirty="0" smtClean="0"/>
              <a:t>F</a:t>
            </a:r>
            <a:r>
              <a:rPr lang="ru-RU" sz="800" dirty="0" err="1" smtClean="0"/>
              <a:t>тр</a:t>
            </a:r>
            <a:r>
              <a:rPr lang="ru-RU" sz="1000" dirty="0" smtClean="0"/>
              <a:t> </a:t>
            </a:r>
            <a:r>
              <a:rPr lang="ru-RU" sz="1600" dirty="0" smtClean="0"/>
              <a:t>=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μ</a:t>
            </a:r>
            <a:r>
              <a:rPr lang="en-US" sz="1600" dirty="0" smtClean="0"/>
              <a:t> N </a:t>
            </a:r>
            <a:r>
              <a:rPr lang="ru-RU" sz="1600" dirty="0" smtClean="0"/>
              <a:t>, </a:t>
            </a:r>
            <a:r>
              <a:rPr lang="en-US" sz="1600" dirty="0" smtClean="0"/>
              <a:t>F</a:t>
            </a:r>
            <a:r>
              <a:rPr lang="ru-RU" sz="1000" dirty="0" err="1" smtClean="0"/>
              <a:t>тр</a:t>
            </a:r>
            <a:r>
              <a:rPr lang="ru-RU" sz="2000" dirty="0" smtClean="0"/>
              <a:t> </a:t>
            </a:r>
            <a:r>
              <a:rPr lang="en-US" sz="2000" dirty="0" smtClean="0"/>
              <a:t>= </a:t>
            </a:r>
            <a:r>
              <a:rPr lang="en-US" sz="1600" dirty="0" smtClean="0"/>
              <a:t> </a:t>
            </a:r>
            <a:r>
              <a:rPr lang="ru-RU" sz="1600" dirty="0" err="1" smtClean="0"/>
              <a:t>μ</a:t>
            </a:r>
            <a:r>
              <a:rPr lang="en-US" sz="1600" dirty="0" smtClean="0"/>
              <a:t>mg.</a:t>
            </a:r>
            <a:r>
              <a:rPr lang="ru-RU" sz="1600" dirty="0" smtClean="0"/>
              <a:t> 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</a:t>
            </a:r>
            <a:r>
              <a:rPr lang="ru-RU" sz="1600" dirty="0" smtClean="0"/>
              <a:t>Следовательно ,</a:t>
            </a:r>
            <a:r>
              <a:rPr lang="en-US" sz="1600" dirty="0" smtClean="0"/>
              <a:t> </a:t>
            </a:r>
            <a:r>
              <a:rPr lang="ru-RU" sz="1600" dirty="0" err="1" smtClean="0"/>
              <a:t>μ</a:t>
            </a:r>
            <a:r>
              <a:rPr lang="en-US" sz="1600" dirty="0" smtClean="0"/>
              <a:t>mg</a:t>
            </a:r>
            <a:r>
              <a:rPr lang="ru-RU" sz="1600" dirty="0" smtClean="0"/>
              <a:t>=</a:t>
            </a:r>
            <a:r>
              <a:rPr lang="en-US" sz="1600" dirty="0" smtClean="0"/>
              <a:t> =ma</a:t>
            </a:r>
            <a:r>
              <a:rPr lang="en-US" sz="1000" dirty="0" smtClean="0"/>
              <a:t>n 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или </a:t>
            </a:r>
            <a:r>
              <a:rPr lang="ru-RU" sz="1600" dirty="0" err="1" smtClean="0"/>
              <a:t>μ</a:t>
            </a:r>
            <a:r>
              <a:rPr lang="en-US" sz="1600" dirty="0" smtClean="0"/>
              <a:t>mg</a:t>
            </a:r>
            <a:r>
              <a:rPr lang="ru-RU" sz="1600" dirty="0" smtClean="0"/>
              <a:t> = </a:t>
            </a:r>
            <a:r>
              <a:rPr lang="en-US" sz="1600" dirty="0" smtClean="0"/>
              <a:t>mw</a:t>
            </a:r>
            <a:r>
              <a:rPr lang="ru-RU" sz="1600" dirty="0" smtClean="0"/>
              <a:t>²</a:t>
            </a:r>
            <a:r>
              <a:rPr lang="en-US" sz="1600" dirty="0" smtClean="0"/>
              <a:t>R  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</a:t>
            </a:r>
            <a:r>
              <a:rPr lang="ru-RU" sz="1600" dirty="0" err="1" smtClean="0"/>
              <a:t>μ</a:t>
            </a:r>
            <a:r>
              <a:rPr lang="en-US" sz="1600" dirty="0" smtClean="0"/>
              <a:t>g</a:t>
            </a:r>
            <a:r>
              <a:rPr lang="ru-RU" sz="1600" dirty="0" smtClean="0"/>
              <a:t> = </a:t>
            </a:r>
            <a:r>
              <a:rPr lang="en-US" sz="1600" dirty="0" smtClean="0"/>
              <a:t>w</a:t>
            </a:r>
            <a:r>
              <a:rPr lang="ru-RU" sz="1600" dirty="0" smtClean="0"/>
              <a:t>²</a:t>
            </a:r>
            <a:r>
              <a:rPr lang="en-US" sz="1600" dirty="0" smtClean="0"/>
              <a:t>R </a:t>
            </a:r>
          </a:p>
        </p:txBody>
      </p:sp>
      <p:pic>
        <p:nvPicPr>
          <p:cNvPr id="31748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75" y="571500"/>
            <a:ext cx="243840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 стрелкой 6"/>
          <p:cNvCxnSpPr/>
          <p:nvPr/>
        </p:nvCxnSpPr>
        <p:spPr>
          <a:xfrm>
            <a:off x="3071813" y="2286000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428875" y="2571750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643313" y="2357438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928688" y="2571750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428750" y="1285875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857375" y="1285875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214563" y="1285875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786063" y="1357313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186766" cy="64291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Пример № 2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6286500" y="785813"/>
            <a:ext cx="2571750" cy="5000625"/>
          </a:xfrm>
        </p:spPr>
        <p:txBody>
          <a:bodyPr>
            <a:normAutofit lnSpcReduction="10000"/>
          </a:bodyPr>
          <a:lstStyle/>
          <a:p>
            <a:pPr eaLnBrk="1" fontAlgn="auto" hangingPunct="1"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buFont typeface="Wingdings 2"/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                           </a:t>
            </a:r>
            <a:endParaRPr lang="en-US" dirty="0" smtClean="0"/>
          </a:p>
          <a:p>
            <a:pPr eaLnBrk="1" fontAlgn="auto" hangingPunct="1"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buFont typeface="Wingdings 2"/>
              <a:buNone/>
              <a:defRPr/>
            </a:pPr>
            <a:endParaRPr lang="en-US" dirty="0" smtClean="0"/>
          </a:p>
          <a:p>
            <a:pPr eaLnBrk="1" fontAlgn="auto" hangingPunct="1"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buFont typeface="Wingdings 2"/>
              <a:buNone/>
              <a:defRPr/>
            </a:pPr>
            <a:endParaRPr lang="en-US" dirty="0" smtClean="0"/>
          </a:p>
          <a:p>
            <a:pPr eaLnBrk="1" fontAlgn="auto" hangingPunct="1">
              <a:buFont typeface="Wingdings 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ru-RU" dirty="0" smtClean="0"/>
              <a:t> Рис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625" y="571500"/>
            <a:ext cx="5715000" cy="62865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/>
              <a:t>Чтобы двигаться по окружности радиусом </a:t>
            </a:r>
            <a:r>
              <a:rPr lang="en-US" sz="1600" b="1" dirty="0"/>
              <a:t>R </a:t>
            </a:r>
            <a:r>
              <a:rPr lang="ru-RU" sz="1600" dirty="0"/>
              <a:t>со </a:t>
            </a:r>
            <a:r>
              <a:rPr lang="ru-RU" sz="1600" dirty="0" smtClean="0"/>
              <a:t>скоростью </a:t>
            </a:r>
            <a:r>
              <a:rPr lang="en-US" sz="1600" dirty="0" smtClean="0"/>
              <a:t>v</a:t>
            </a:r>
            <a:r>
              <a:rPr lang="ru-RU" sz="1600" dirty="0" smtClean="0"/>
              <a:t>,велосипедист </a:t>
            </a:r>
            <a:r>
              <a:rPr lang="ru-RU" sz="1600" dirty="0"/>
              <a:t>, повернув руль, должен наклониться в сторону поворота. Найти угол наклона велосипедиста к плоскости дороги</a:t>
            </a:r>
            <a:r>
              <a:rPr lang="ru-RU" sz="1600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/>
              <a:t> </a:t>
            </a:r>
            <a:r>
              <a:rPr lang="ru-RU" sz="1600" dirty="0" smtClean="0"/>
              <a:t>       Когда </a:t>
            </a:r>
            <a:r>
              <a:rPr lang="ru-RU" sz="1600" dirty="0"/>
              <a:t>велосипед наклонен , сила реакции </a:t>
            </a:r>
            <a:r>
              <a:rPr lang="ru-RU" sz="1600" dirty="0" smtClean="0"/>
              <a:t>дороги </a:t>
            </a:r>
            <a:r>
              <a:rPr lang="en-US" sz="1600" dirty="0" smtClean="0"/>
              <a:t>Q </a:t>
            </a:r>
            <a:r>
              <a:rPr lang="ru-RU" sz="1600" dirty="0"/>
              <a:t>направлена под </a:t>
            </a:r>
            <a:r>
              <a:rPr lang="ru-RU" sz="1600" dirty="0" smtClean="0"/>
              <a:t>углом </a:t>
            </a:r>
            <a:r>
              <a:rPr lang="en-US" sz="1600" i="1" dirty="0"/>
              <a:t>a </a:t>
            </a:r>
            <a:r>
              <a:rPr lang="ru-RU" sz="1600" dirty="0"/>
              <a:t>к поверхности дороги рис </a:t>
            </a:r>
            <a:r>
              <a:rPr lang="en-US" sz="1600" dirty="0" smtClean="0"/>
              <a:t>2</a:t>
            </a:r>
            <a:r>
              <a:rPr lang="ru-RU" sz="1600" dirty="0" smtClean="0"/>
              <a:t>.</a:t>
            </a: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    </a:t>
            </a:r>
            <a:r>
              <a:rPr lang="ru-RU" sz="1600" dirty="0" smtClean="0"/>
              <a:t>Эта </a:t>
            </a:r>
            <a:r>
              <a:rPr lang="ru-RU" sz="1600" dirty="0"/>
              <a:t>сила является равнодействующей двух сил – силы нормальной реакции дороги </a:t>
            </a:r>
            <a:r>
              <a:rPr lang="en-US" sz="1600" dirty="0" smtClean="0"/>
              <a:t>N </a:t>
            </a:r>
            <a:r>
              <a:rPr lang="ru-RU" sz="1600" dirty="0"/>
              <a:t>и силы трения </a:t>
            </a:r>
            <a:r>
              <a:rPr lang="en-US" sz="1600" dirty="0" smtClean="0"/>
              <a:t>F</a:t>
            </a:r>
            <a:r>
              <a:rPr lang="ru-RU" sz="1600" dirty="0" err="1" smtClean="0"/>
              <a:t>тр</a:t>
            </a:r>
            <a:r>
              <a:rPr lang="en-US" sz="1600" dirty="0"/>
              <a:t> </a:t>
            </a:r>
            <a:r>
              <a:rPr lang="ru-RU" sz="1600" dirty="0" smtClean="0"/>
              <a:t>Последняя </a:t>
            </a:r>
            <a:r>
              <a:rPr lang="ru-RU" sz="1600" dirty="0"/>
              <a:t>всегда принимает такое </a:t>
            </a:r>
            <a:r>
              <a:rPr lang="ru-RU" sz="1600" dirty="0" smtClean="0"/>
              <a:t>значение, </a:t>
            </a:r>
            <a:r>
              <a:rPr lang="ru-RU" sz="1600" dirty="0"/>
              <a:t>что </a:t>
            </a:r>
            <a:r>
              <a:rPr lang="ru-RU" sz="1600" dirty="0" smtClean="0"/>
              <a:t>сила</a:t>
            </a:r>
            <a:r>
              <a:rPr lang="en-US" sz="1600" dirty="0" smtClean="0"/>
              <a:t> Q </a:t>
            </a:r>
            <a:r>
              <a:rPr lang="ru-RU" sz="1600" dirty="0" smtClean="0"/>
              <a:t>проходит </a:t>
            </a:r>
            <a:r>
              <a:rPr lang="ru-RU" sz="1600" dirty="0"/>
              <a:t>через цент тяжести системы тел состоящих из велосипедиста и </a:t>
            </a:r>
            <a:r>
              <a:rPr lang="ru-RU" sz="1600" dirty="0" smtClean="0"/>
              <a:t>велосипеда.</a:t>
            </a: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   </a:t>
            </a:r>
            <a:r>
              <a:rPr lang="ru-RU" sz="1600" dirty="0" smtClean="0"/>
              <a:t> </a:t>
            </a:r>
            <a:r>
              <a:rPr lang="ru-RU" sz="1600" dirty="0"/>
              <a:t>На систему действует , кроме </a:t>
            </a:r>
            <a:r>
              <a:rPr lang="ru-RU" sz="1600" dirty="0" smtClean="0"/>
              <a:t>силы</a:t>
            </a:r>
            <a:r>
              <a:rPr lang="en-US" sz="1600" dirty="0" smtClean="0"/>
              <a:t> Q </a:t>
            </a:r>
            <a:r>
              <a:rPr lang="ru-RU" sz="1600" dirty="0" smtClean="0"/>
              <a:t>,</a:t>
            </a:r>
            <a:r>
              <a:rPr lang="en-US" sz="1600" dirty="0" smtClean="0"/>
              <a:t> </a:t>
            </a:r>
            <a:r>
              <a:rPr lang="ru-RU" sz="1600" dirty="0"/>
              <a:t>сила тяжести </a:t>
            </a:r>
            <a:r>
              <a:rPr lang="en-US" sz="1600" dirty="0" smtClean="0"/>
              <a:t> F</a:t>
            </a:r>
            <a:r>
              <a:rPr lang="ru-RU" sz="1600" dirty="0" smtClean="0"/>
              <a:t>т</a:t>
            </a:r>
            <a:r>
              <a:rPr lang="en-US" sz="1600" dirty="0" smtClean="0"/>
              <a:t> = mg </a:t>
            </a:r>
            <a:r>
              <a:rPr lang="ru-RU" sz="1600" dirty="0"/>
              <a:t>, направленная вертикально </a:t>
            </a:r>
            <a:r>
              <a:rPr lang="ru-RU" sz="1600" dirty="0" smtClean="0"/>
              <a:t>вниз.</a:t>
            </a: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    </a:t>
            </a:r>
            <a:r>
              <a:rPr lang="ru-RU" sz="1600" dirty="0" smtClean="0"/>
              <a:t>Систему </a:t>
            </a:r>
            <a:r>
              <a:rPr lang="ru-RU" sz="1600" dirty="0"/>
              <a:t>координат выбираем так , чтобы ось </a:t>
            </a:r>
            <a:r>
              <a:rPr lang="en-US" sz="1600" i="1" dirty="0"/>
              <a:t>OX</a:t>
            </a:r>
            <a:r>
              <a:rPr lang="ru-RU" sz="1600" i="1" dirty="0"/>
              <a:t>  </a:t>
            </a:r>
            <a:r>
              <a:rPr lang="ru-RU" sz="1600" dirty="0"/>
              <a:t>была направлена к центру окружности , а ось </a:t>
            </a:r>
            <a:r>
              <a:rPr lang="en-US" sz="1600" i="1" dirty="0"/>
              <a:t>OY </a:t>
            </a:r>
            <a:r>
              <a:rPr lang="ru-RU" sz="1600" dirty="0"/>
              <a:t>– вертикально вверх .В проекциях на эти оси составим уравнения на основании второго закона Ньютона: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     </a:t>
            </a:r>
            <a:r>
              <a:rPr lang="ru-RU" sz="1600" dirty="0" smtClean="0"/>
              <a:t> </a:t>
            </a:r>
            <a:r>
              <a:rPr lang="en-US" sz="1600" dirty="0" err="1"/>
              <a:t>Qx</a:t>
            </a:r>
            <a:r>
              <a:rPr lang="en-US" sz="1600" dirty="0"/>
              <a:t> + </a:t>
            </a:r>
            <a:r>
              <a:rPr lang="en-US" sz="1600" dirty="0" err="1"/>
              <a:t>Ftx</a:t>
            </a:r>
            <a:r>
              <a:rPr lang="en-US" sz="1600" dirty="0"/>
              <a:t> = man , </a:t>
            </a:r>
            <a:r>
              <a:rPr lang="en-US" sz="1600" dirty="0" err="1"/>
              <a:t>Qy</a:t>
            </a:r>
            <a:r>
              <a:rPr lang="en-US" sz="1600" dirty="0"/>
              <a:t> +</a:t>
            </a:r>
            <a:r>
              <a:rPr lang="en-US" sz="1600" dirty="0" err="1"/>
              <a:t>Fty</a:t>
            </a:r>
            <a:r>
              <a:rPr lang="en-US" sz="1600" dirty="0"/>
              <a:t> = 0 </a:t>
            </a:r>
            <a:r>
              <a:rPr lang="ru-RU" sz="1600" dirty="0" smtClean="0"/>
              <a:t>или</a:t>
            </a:r>
            <a:r>
              <a:rPr lang="en-US" sz="1600" dirty="0" smtClean="0"/>
              <a:t> </a:t>
            </a:r>
            <a:r>
              <a:rPr lang="en-US" sz="1600" dirty="0" err="1" smtClean="0"/>
              <a:t>Qcosa</a:t>
            </a:r>
            <a:r>
              <a:rPr lang="en-US" sz="1600" dirty="0" smtClean="0"/>
              <a:t> = m v</a:t>
            </a:r>
            <a:r>
              <a:rPr lang="ru-RU" sz="1600" dirty="0" smtClean="0"/>
              <a:t> ²</a:t>
            </a:r>
            <a:r>
              <a:rPr lang="en-US" sz="1600" dirty="0" smtClean="0"/>
              <a:t> </a:t>
            </a:r>
            <a:r>
              <a:rPr lang="en-US" sz="1600" dirty="0"/>
              <a:t>, </a:t>
            </a:r>
            <a:r>
              <a:rPr lang="en-US" sz="1600" dirty="0" err="1"/>
              <a:t>Qsin</a:t>
            </a:r>
            <a:r>
              <a:rPr lang="en-US" sz="1600" i="1" dirty="0" err="1"/>
              <a:t>a</a:t>
            </a:r>
            <a:r>
              <a:rPr lang="en-US" sz="1600" i="1" dirty="0"/>
              <a:t> </a:t>
            </a:r>
            <a:r>
              <a:rPr lang="en-US" sz="1600" dirty="0" smtClean="0"/>
              <a:t>=mg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/>
              <a:t> </a:t>
            </a:r>
            <a:r>
              <a:rPr lang="en-US" sz="1600" dirty="0" smtClean="0"/>
              <a:t>                                                                      R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</a:t>
            </a:r>
            <a:r>
              <a:rPr lang="ru-RU" sz="1600" dirty="0" smtClean="0"/>
              <a:t>Разделив </a:t>
            </a:r>
            <a:r>
              <a:rPr lang="ru-RU" sz="1600" dirty="0" err="1"/>
              <a:t>почленно</a:t>
            </a:r>
            <a:r>
              <a:rPr lang="ru-RU" sz="1600" dirty="0"/>
              <a:t> последнее на предпоследнее , </a:t>
            </a:r>
            <a:r>
              <a:rPr lang="ru-RU" sz="1600" dirty="0" smtClean="0"/>
              <a:t>получим</a:t>
            </a:r>
            <a:r>
              <a:rPr lang="en-US" sz="1600" dirty="0" smtClean="0"/>
              <a:t> </a:t>
            </a:r>
            <a:r>
              <a:rPr lang="en-US" sz="1600" dirty="0" err="1" smtClean="0"/>
              <a:t>tga</a:t>
            </a:r>
            <a:r>
              <a:rPr lang="en-US" sz="1600" dirty="0" smtClean="0"/>
              <a:t> =</a:t>
            </a:r>
            <a:r>
              <a:rPr lang="ru-RU" sz="1600" dirty="0" smtClean="0"/>
              <a:t>  </a:t>
            </a:r>
            <a:r>
              <a:rPr lang="en-US" sz="1600" dirty="0" smtClean="0"/>
              <a:t>g R</a:t>
            </a:r>
            <a:r>
              <a:rPr lang="ru-RU" sz="1600" dirty="0" smtClean="0"/>
              <a:t>. Следовательно</a:t>
            </a:r>
            <a:r>
              <a:rPr lang="ru-RU" sz="1600" dirty="0"/>
              <a:t>, угол наклона </a:t>
            </a: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                v</a:t>
            </a:r>
            <a:r>
              <a:rPr lang="ru-RU" sz="1600" dirty="0" smtClean="0"/>
              <a:t>²</a:t>
            </a: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/>
              <a:t>       </a:t>
            </a:r>
            <a:r>
              <a:rPr lang="ru-RU" sz="1600" dirty="0" smtClean="0"/>
              <a:t>велосипедиста </a:t>
            </a:r>
            <a:r>
              <a:rPr lang="en-US" sz="1600" dirty="0" smtClean="0"/>
              <a:t>a = </a:t>
            </a:r>
            <a:r>
              <a:rPr lang="en-US" sz="1600" dirty="0" err="1" smtClean="0"/>
              <a:t>arctg</a:t>
            </a:r>
            <a:r>
              <a:rPr lang="en-US" sz="1600" dirty="0" smtClean="0"/>
              <a:t> g R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1600"/>
              <a:t> </a:t>
            </a:r>
            <a:r>
              <a:rPr lang="en-US" sz="1600" smtClean="0"/>
              <a:t>                                              </a:t>
            </a:r>
            <a:r>
              <a:rPr lang="en-US" sz="1600" dirty="0" smtClean="0"/>
              <a:t>v</a:t>
            </a:r>
            <a:r>
              <a:rPr lang="ru-RU" sz="1600" dirty="0" smtClean="0"/>
              <a:t>²</a:t>
            </a:r>
            <a:endParaRPr lang="ru-RU" sz="1600" dirty="0"/>
          </a:p>
        </p:txBody>
      </p:sp>
      <p:pic>
        <p:nvPicPr>
          <p:cNvPr id="3277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38" y="1071563"/>
            <a:ext cx="2581275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 стрелкой 6"/>
          <p:cNvCxnSpPr/>
          <p:nvPr/>
        </p:nvCxnSpPr>
        <p:spPr>
          <a:xfrm>
            <a:off x="5429250" y="1428750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286125" y="2214563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500688" y="3071813"/>
            <a:ext cx="3571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786313" y="2214563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15000" y="2357438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857250" y="3286125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000500" y="3071813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500563" y="4714875"/>
            <a:ext cx="285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071813" y="6072188"/>
            <a:ext cx="3571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0800000">
            <a:off x="1357313" y="5500688"/>
            <a:ext cx="3571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239000" cy="85723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Алгоритм решения </a:t>
            </a:r>
            <a:r>
              <a:rPr lang="ru-RU" dirty="0"/>
              <a:t>задач</a:t>
            </a:r>
          </a:p>
        </p:txBody>
      </p:sp>
      <p:sp>
        <p:nvSpPr>
          <p:cNvPr id="15362" name="Заголовок 1"/>
          <p:cNvSpPr>
            <a:spLocks noGrp="1"/>
          </p:cNvSpPr>
          <p:nvPr>
            <p:ph idx="1"/>
          </p:nvPr>
        </p:nvSpPr>
        <p:spPr>
          <a:xfrm>
            <a:off x="500063" y="1071563"/>
            <a:ext cx="7239000" cy="5429250"/>
          </a:xfrm>
        </p:spPr>
        <p:txBody>
          <a:bodyPr/>
          <a:lstStyle/>
          <a:p>
            <a:pPr eaLnBrk="1" hangingPunct="1"/>
            <a:r>
              <a:rPr lang="ru-RU" sz="1800" b="1" smtClean="0"/>
              <a:t>1 </a:t>
            </a:r>
            <a:r>
              <a:rPr lang="ru-RU" sz="1800" b="1" i="1" smtClean="0"/>
              <a:t>.В</a:t>
            </a:r>
            <a:r>
              <a:rPr lang="ru-RU" sz="1800" i="1" smtClean="0"/>
              <a:t>ыяснить , каким законам подчиняется описываемый в задаче физический процесс, какие силы действуют на интересующие нас тела. Выписать значения заданных величин</a:t>
            </a:r>
            <a:r>
              <a:rPr lang="ru-RU" sz="1800" smtClean="0"/>
              <a:t>.</a:t>
            </a:r>
          </a:p>
          <a:p>
            <a:pPr eaLnBrk="1" hangingPunct="1"/>
            <a:r>
              <a:rPr lang="ru-RU" sz="1800" b="1" smtClean="0"/>
              <a:t>2 .</a:t>
            </a:r>
            <a:r>
              <a:rPr lang="ru-RU" sz="1800" b="1" i="1" smtClean="0"/>
              <a:t>С</a:t>
            </a:r>
            <a:r>
              <a:rPr lang="ru-RU" sz="1800" i="1" smtClean="0"/>
              <a:t>делать схематический чертеж и указать все силы , действующие на каждое тело , а также ускорения и скорости.</a:t>
            </a:r>
          </a:p>
          <a:p>
            <a:pPr eaLnBrk="1" hangingPunct="1"/>
            <a:r>
              <a:rPr lang="ru-RU" sz="1800" b="1" smtClean="0"/>
              <a:t>3 .</a:t>
            </a:r>
            <a:r>
              <a:rPr lang="ru-RU" sz="1800" b="1" i="1" smtClean="0"/>
              <a:t>В</a:t>
            </a:r>
            <a:r>
              <a:rPr lang="ru-RU" sz="1800" i="1" smtClean="0"/>
              <a:t>ыбрать прямоугольную систему координат.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 При этом в случае прямолинейного (равноускоренного или равномерного) движения за положительное направления оси </a:t>
            </a:r>
            <a:r>
              <a:rPr lang="en-US" sz="1800" i="1" smtClean="0"/>
              <a:t>OX </a:t>
            </a:r>
            <a:r>
              <a:rPr lang="en-US" sz="1800" smtClean="0"/>
              <a:t> </a:t>
            </a:r>
            <a:r>
              <a:rPr lang="ru-RU" sz="1800" smtClean="0"/>
              <a:t>обычно принимается направления движения тела;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 при движении тела по окружности положительное направления оси </a:t>
            </a:r>
            <a:r>
              <a:rPr lang="en-US" sz="1800" i="1" smtClean="0"/>
              <a:t>OX </a:t>
            </a:r>
            <a:r>
              <a:rPr lang="ru-RU" sz="1800" smtClean="0"/>
              <a:t>совпадает с направлением центростремительного ускорения, т.е вдоль радиуса к центру окружности.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 Указать начало координат и начало отсчета  времени. Направление осей следует выбирать так , чтобы они совпадали с направлением большинства действующих сил и направлением движения.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1800" smtClean="0"/>
              <a:t> 4 </a:t>
            </a:r>
            <a:r>
              <a:rPr lang="ru-RU" sz="1800" i="1" smtClean="0"/>
              <a:t>.</a:t>
            </a:r>
            <a:r>
              <a:rPr lang="ru-RU" sz="1800" b="1" i="1" smtClean="0"/>
              <a:t>О</a:t>
            </a:r>
            <a:r>
              <a:rPr lang="ru-RU" sz="1800" i="1" smtClean="0"/>
              <a:t>пределить все силы , действующие на каждое из тел системы.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 Для каждой силы указать точку приложения , направления и материальный источник 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 Взаимодействие сил заменить силами.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 Точи приложения сил , действующих на данное тело , совместить в одной точке тела.</a:t>
            </a:r>
          </a:p>
          <a:p>
            <a:pPr eaLnBrk="1" hangingPunct="1"/>
            <a:r>
              <a:rPr lang="ru-RU" sz="1800" b="1" smtClean="0"/>
              <a:t>5 .</a:t>
            </a:r>
            <a:r>
              <a:rPr lang="ru-RU" sz="1800" b="1" i="1" smtClean="0"/>
              <a:t>Д</a:t>
            </a:r>
            <a:r>
              <a:rPr lang="ru-RU" sz="1800" i="1" smtClean="0"/>
              <a:t>ля каждого тела в отдельности </a:t>
            </a:r>
            <a:r>
              <a:rPr lang="ru-RU" sz="1800" b="1" i="1" smtClean="0"/>
              <a:t>записать || закон динамики</a:t>
            </a:r>
            <a:r>
              <a:rPr lang="ru-RU" sz="1800" i="1" smtClean="0"/>
              <a:t> в векторной форме:     </a:t>
            </a:r>
          </a:p>
          <a:p>
            <a:pPr eaLnBrk="1" hangingPunct="1">
              <a:buFont typeface="Wingdings 2" pitchFamily="18" charset="2"/>
              <a:buNone/>
            </a:pPr>
            <a:endParaRPr lang="ru-RU" sz="1800" i="1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</a:t>
            </a:r>
            <a:endParaRPr lang="en-US" sz="18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(число векторных уравнений должно быть равно числу тел). 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Алгоритм решения </a:t>
            </a:r>
            <a:r>
              <a:rPr lang="ru-RU" dirty="0"/>
              <a:t>задач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4500563"/>
            <a:ext cx="2714625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idx="1"/>
          </p:nvPr>
        </p:nvSpPr>
        <p:spPr>
          <a:xfrm>
            <a:off x="500063" y="1643063"/>
            <a:ext cx="7239000" cy="4846637"/>
          </a:xfrm>
        </p:spPr>
        <p:txBody>
          <a:bodyPr/>
          <a:lstStyle/>
          <a:p>
            <a:pPr eaLnBrk="1" hangingPunct="1"/>
            <a:r>
              <a:rPr lang="ru-RU" sz="1800" b="1" i="1" smtClean="0"/>
              <a:t>6.Д</a:t>
            </a:r>
            <a:r>
              <a:rPr lang="ru-RU" sz="1800" i="1" smtClean="0"/>
              <a:t>ля каждого тела найти проекции всех сил оси </a:t>
            </a:r>
            <a:r>
              <a:rPr lang="en-US" sz="1800" i="1" smtClean="0"/>
              <a:t>OX </a:t>
            </a:r>
            <a:r>
              <a:rPr lang="ru-RU" sz="1800" i="1" smtClean="0"/>
              <a:t>и </a:t>
            </a:r>
            <a:r>
              <a:rPr lang="en-US" sz="1800" i="1" smtClean="0"/>
              <a:t>OY </a:t>
            </a:r>
            <a:r>
              <a:rPr lang="ru-RU" sz="1800" i="1" smtClean="0"/>
              <a:t>и на основании второго закона Ньютона составить уравнения: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1800" smtClean="0"/>
              <a:t>                                                                                                                                  </a:t>
            </a:r>
            <a:r>
              <a:rPr lang="en-US" sz="1800" smtClean="0"/>
              <a:t>   </a:t>
            </a:r>
            <a:r>
              <a:rPr lang="en-US" sz="1800" b="1" smtClean="0"/>
              <a:t>F</a:t>
            </a:r>
            <a:r>
              <a:rPr lang="ru-RU" sz="1800" b="1" smtClean="0"/>
              <a:t>1</a:t>
            </a:r>
            <a:r>
              <a:rPr lang="en-US" sz="1800" b="1" smtClean="0"/>
              <a:t>x</a:t>
            </a:r>
            <a:r>
              <a:rPr lang="ru-RU" sz="1800" b="1" smtClean="0"/>
              <a:t>+</a:t>
            </a:r>
            <a:r>
              <a:rPr lang="en-US" sz="1800" b="1" smtClean="0"/>
              <a:t>F</a:t>
            </a:r>
            <a:r>
              <a:rPr lang="ru-RU" sz="1800" b="1" smtClean="0"/>
              <a:t>2</a:t>
            </a:r>
            <a:r>
              <a:rPr lang="en-US" sz="1800" b="1" smtClean="0"/>
              <a:t>x</a:t>
            </a:r>
            <a:r>
              <a:rPr lang="ru-RU" sz="1800" b="1" smtClean="0"/>
              <a:t>+…+</a:t>
            </a:r>
            <a:r>
              <a:rPr lang="en-US" sz="1800" b="1" smtClean="0"/>
              <a:t>Fnx</a:t>
            </a:r>
            <a:r>
              <a:rPr lang="ru-RU" sz="1800" b="1" smtClean="0"/>
              <a:t>=</a:t>
            </a:r>
            <a:r>
              <a:rPr lang="en-US" sz="1800" b="1" smtClean="0"/>
              <a:t>max</a:t>
            </a:r>
            <a:r>
              <a:rPr lang="ru-RU" sz="1800" b="1" smtClean="0"/>
              <a:t> , </a:t>
            </a:r>
            <a:endParaRPr lang="en-US" sz="1800" b="1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sz="1800" b="1" smtClean="0"/>
              <a:t>                                                                                                                                                                       </a:t>
            </a:r>
            <a:r>
              <a:rPr lang="en-US" sz="1800" b="1" smtClean="0"/>
              <a:t>F</a:t>
            </a:r>
            <a:r>
              <a:rPr lang="ru-RU" sz="1800" b="1" smtClean="0"/>
              <a:t>1</a:t>
            </a:r>
            <a:r>
              <a:rPr lang="en-US" sz="1800" b="1" smtClean="0"/>
              <a:t>y</a:t>
            </a:r>
            <a:r>
              <a:rPr lang="ru-RU" sz="1800" b="1" smtClean="0"/>
              <a:t>+</a:t>
            </a:r>
            <a:r>
              <a:rPr lang="en-US" sz="1800" b="1" smtClean="0"/>
              <a:t>F</a:t>
            </a:r>
            <a:r>
              <a:rPr lang="ru-RU" sz="1800" b="1" smtClean="0"/>
              <a:t>2</a:t>
            </a:r>
            <a:r>
              <a:rPr lang="en-US" sz="1800" b="1" smtClean="0"/>
              <a:t>y</a:t>
            </a:r>
            <a:r>
              <a:rPr lang="ru-RU" sz="1800" b="1" smtClean="0"/>
              <a:t>+…+</a:t>
            </a:r>
            <a:r>
              <a:rPr lang="en-US" sz="1800" b="1" smtClean="0"/>
              <a:t>Fny</a:t>
            </a:r>
            <a:r>
              <a:rPr lang="ru-RU" sz="1800" b="1" smtClean="0"/>
              <a:t>=</a:t>
            </a:r>
            <a:r>
              <a:rPr lang="en-US" sz="1800" b="1" smtClean="0"/>
              <a:t>may</a:t>
            </a:r>
            <a:r>
              <a:rPr lang="ru-RU" sz="1800" b="1" smtClean="0"/>
              <a:t> </a:t>
            </a:r>
            <a:r>
              <a:rPr lang="ru-RU" sz="1800" smtClean="0"/>
              <a:t>,  </a:t>
            </a:r>
            <a:endParaRPr lang="en-US" sz="180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sz="1800" smtClean="0"/>
              <a:t>где  а</a:t>
            </a:r>
            <a:r>
              <a:rPr lang="en-US" sz="1800" smtClean="0"/>
              <a:t>x</a:t>
            </a:r>
            <a:r>
              <a:rPr lang="ru-RU" sz="1800" smtClean="0"/>
              <a:t> , а</a:t>
            </a:r>
            <a:r>
              <a:rPr lang="en-US" sz="1800" smtClean="0"/>
              <a:t>y</a:t>
            </a:r>
            <a:r>
              <a:rPr lang="ru-RU" sz="1800" smtClean="0"/>
              <a:t> – ускорения тела массой </a:t>
            </a:r>
            <a:r>
              <a:rPr lang="en-US" sz="1800" smtClean="0"/>
              <a:t>m</a:t>
            </a:r>
            <a:r>
              <a:rPr lang="ru-RU" sz="1800" smtClean="0"/>
              <a:t> на оси </a:t>
            </a:r>
            <a:r>
              <a:rPr lang="en-US" sz="1800" i="1" smtClean="0"/>
              <a:t>OX </a:t>
            </a:r>
            <a:r>
              <a:rPr lang="ru-RU" sz="1800" i="1" smtClean="0"/>
              <a:t>и </a:t>
            </a:r>
            <a:r>
              <a:rPr lang="en-US" sz="1800" i="1" smtClean="0"/>
              <a:t>OY</a:t>
            </a:r>
            <a:r>
              <a:rPr lang="en-US" sz="1800" smtClean="0"/>
              <a:t> </a:t>
            </a:r>
            <a:r>
              <a:rPr lang="ru-RU" sz="1800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 Если тело движется по окружности радиусом  </a:t>
            </a:r>
            <a:r>
              <a:rPr lang="en-US" sz="1800" smtClean="0"/>
              <a:t>R </a:t>
            </a:r>
            <a:r>
              <a:rPr lang="ru-RU" sz="1800" smtClean="0"/>
              <a:t>равномерно , то </a:t>
            </a:r>
            <a:r>
              <a:rPr lang="en-US" sz="1800" smtClean="0"/>
              <a:t>ax</a:t>
            </a:r>
            <a:r>
              <a:rPr lang="ru-RU" sz="1800" smtClean="0"/>
              <a:t>=</a:t>
            </a:r>
            <a:r>
              <a:rPr lang="en-US" sz="1800" smtClean="0"/>
              <a:t>V </a:t>
            </a:r>
            <a:r>
              <a:rPr lang="ru-RU" sz="1800" smtClean="0"/>
              <a:t>²/</a:t>
            </a:r>
            <a:r>
              <a:rPr lang="en-US" sz="1800" smtClean="0"/>
              <a:t>R </a:t>
            </a:r>
            <a:r>
              <a:rPr lang="ru-RU" sz="1800" smtClean="0"/>
              <a:t>, </a:t>
            </a:r>
            <a:r>
              <a:rPr lang="en-US" sz="1800" smtClean="0"/>
              <a:t>ay</a:t>
            </a:r>
            <a:r>
              <a:rPr lang="ru-RU" sz="1800" smtClean="0"/>
              <a:t>=0.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 Если тело движется равномерно прямолинейно , </a:t>
            </a:r>
            <a:r>
              <a:rPr lang="en-US" sz="1800" smtClean="0"/>
              <a:t>ax</a:t>
            </a:r>
            <a:r>
              <a:rPr lang="ru-RU" sz="1800" smtClean="0"/>
              <a:t>=0 , </a:t>
            </a:r>
            <a:r>
              <a:rPr lang="en-US" sz="1800" smtClean="0"/>
              <a:t>ay</a:t>
            </a:r>
            <a:r>
              <a:rPr lang="ru-RU" sz="1800" smtClean="0"/>
              <a:t>=0.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 Если вдоль оси </a:t>
            </a:r>
            <a:r>
              <a:rPr lang="en-US" sz="1800" i="1" smtClean="0"/>
              <a:t>OY </a:t>
            </a:r>
            <a:r>
              <a:rPr lang="ru-RU" sz="1800" smtClean="0"/>
              <a:t>тело не движется,то выполняется условия равновесия: сумма проекции всех действующих на это тело сил на ось </a:t>
            </a:r>
            <a:r>
              <a:rPr lang="en-US" sz="1800" i="1" smtClean="0"/>
              <a:t>OY </a:t>
            </a:r>
            <a:r>
              <a:rPr lang="ru-RU" sz="1800" smtClean="0"/>
              <a:t>равна нулю.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    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239000" cy="92867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Алгоритм решения </a:t>
            </a:r>
            <a:r>
              <a:rPr lang="ru-RU" dirty="0"/>
              <a:t>задач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1900" b="1" smtClean="0"/>
              <a:t>7.</a:t>
            </a:r>
            <a:r>
              <a:rPr lang="ru-RU" sz="1900" b="1" i="1" smtClean="0"/>
              <a:t>Е</a:t>
            </a:r>
            <a:r>
              <a:rPr lang="ru-RU" sz="1900" i="1" smtClean="0"/>
              <a:t>сли число неизвестных больше числа записанных уравнений , то нужно составить еще кинематические уравнения.</a:t>
            </a:r>
          </a:p>
          <a:p>
            <a:pPr eaLnBrk="1" hangingPunct="1"/>
            <a:r>
              <a:rPr lang="ru-RU" sz="1900" smtClean="0"/>
              <a:t>  8.</a:t>
            </a:r>
            <a:r>
              <a:rPr lang="ru-RU" sz="1900" b="1" i="1" smtClean="0"/>
              <a:t>Р</a:t>
            </a:r>
            <a:r>
              <a:rPr lang="ru-RU" sz="1900" i="1" smtClean="0"/>
              <a:t>ешить полученную систему уравнений относительно искомых величин и решать полученную систему , используя дополнительные данные задачи и выражения для конкретных видов сил:</a:t>
            </a:r>
          </a:p>
          <a:p>
            <a:pPr eaLnBrk="1" hangingPunct="1">
              <a:buFont typeface="Wingdings 2" pitchFamily="18" charset="2"/>
              <a:buNone/>
            </a:pPr>
            <a:endParaRPr lang="ru-RU" sz="1900" i="1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1900" i="1" smtClean="0"/>
              <a:t>    </a:t>
            </a:r>
            <a:r>
              <a:rPr lang="ru-RU" sz="1900" smtClean="0"/>
              <a:t>Трения   </a:t>
            </a:r>
            <a:r>
              <a:rPr lang="en-US" sz="1900" smtClean="0"/>
              <a:t>F </a:t>
            </a:r>
            <a:r>
              <a:rPr lang="ru-RU" sz="1900" smtClean="0"/>
              <a:t>тр=</a:t>
            </a:r>
            <a:r>
              <a:rPr lang="ru-RU" sz="1900" i="1" smtClean="0"/>
              <a:t> μ</a:t>
            </a:r>
            <a:r>
              <a:rPr lang="en-US" sz="1900" i="1" smtClean="0"/>
              <a:t>N</a:t>
            </a:r>
            <a:r>
              <a:rPr lang="en-US" sz="1900" smtClean="0"/>
              <a:t>      </a:t>
            </a:r>
            <a:r>
              <a:rPr lang="ru-RU" sz="1900" smtClean="0"/>
              <a:t>                                                                     </a:t>
            </a:r>
            <a:r>
              <a:rPr lang="en-US" sz="1900" smtClean="0"/>
              <a:t> </a:t>
            </a:r>
            <a:r>
              <a:rPr lang="ru-RU" sz="1900" smtClean="0"/>
              <a:t> Сопротивления при движении в жидкости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900" smtClean="0"/>
              <a:t>    Архимеда   </a:t>
            </a:r>
            <a:r>
              <a:rPr lang="en-US" sz="1900" smtClean="0"/>
              <a:t>Fa</a:t>
            </a:r>
            <a:r>
              <a:rPr lang="ru-RU" sz="1900" smtClean="0"/>
              <a:t>= ρж </a:t>
            </a:r>
            <a:r>
              <a:rPr lang="en-US" sz="1900" smtClean="0"/>
              <a:t>g Vm</a:t>
            </a:r>
            <a:endParaRPr lang="ru-RU" sz="19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1900" smtClean="0"/>
              <a:t>                                                               </a:t>
            </a:r>
          </a:p>
          <a:p>
            <a:pPr eaLnBrk="1" hangingPunct="1"/>
            <a:endParaRPr lang="ru-RU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7239000" cy="92869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Алгоритм решения </a:t>
            </a:r>
            <a:r>
              <a:rPr lang="ru-RU" dirty="0"/>
              <a:t>задач</a:t>
            </a: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4500563"/>
            <a:ext cx="155416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86116" y="0"/>
            <a:ext cx="5043276" cy="286816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i="1" u="sng" dirty="0" smtClean="0"/>
              <a:t>Прямолинейное движение тела под действием силы трения</a:t>
            </a:r>
            <a:r>
              <a:rPr lang="en-US" i="1" u="sng" dirty="0" smtClean="0"/>
              <a:t>.</a:t>
            </a:r>
            <a:endParaRPr lang="ru-RU" i="1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86125" y="3429000"/>
            <a:ext cx="5114925" cy="3103563"/>
          </a:xfrm>
        </p:spPr>
        <p:txBody>
          <a:bodyPr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Равномерное прямолинейное движение.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Равноускоренное прямолинейное движение.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Равнозамедленное прямолинейное движение.  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 Движение под действием силы, направленной под углом к горизонту</a:t>
            </a:r>
            <a:r>
              <a:rPr lang="en-US" i="1" dirty="0" smtClean="0"/>
              <a:t>.</a:t>
            </a:r>
            <a:endParaRPr lang="ru-RU" i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 Тело прижато к опоре.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844" y="0"/>
            <a:ext cx="3786214" cy="94776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</a:rPr>
              <a:t>Р</a:t>
            </a:r>
            <a:r>
              <a:rPr lang="ru-RU" sz="2000" b="0" dirty="0">
                <a:solidFill>
                  <a:schemeClr val="tx1"/>
                </a:solidFill>
              </a:rPr>
              <a:t>авномерное</a:t>
            </a:r>
            <a:r>
              <a:rPr sz="2000" b="0" dirty="0">
                <a:solidFill>
                  <a:schemeClr val="tx1"/>
                </a:solidFill>
              </a:rPr>
              <a:t> </a:t>
            </a:r>
            <a:r>
              <a:rPr lang="ru-RU" sz="2000" b="0" dirty="0">
                <a:solidFill>
                  <a:schemeClr val="tx1"/>
                </a:solidFill>
              </a:rPr>
              <a:t>прямолинейное движение</a:t>
            </a:r>
            <a:r>
              <a:rPr sz="2000" b="0" dirty="0">
                <a:solidFill>
                  <a:schemeClr val="tx1"/>
                </a:solidFill>
              </a:rPr>
              <a:t>.</a:t>
            </a:r>
            <a:endParaRPr lang="ru-RU" sz="2000" b="0" dirty="0">
              <a:solidFill>
                <a:schemeClr val="tx1"/>
              </a:solidFill>
            </a:endParaRPr>
          </a:p>
        </p:txBody>
      </p:sp>
      <p:sp>
        <p:nvSpPr>
          <p:cNvPr id="20482" name="Прямоугольник 6"/>
          <p:cNvSpPr>
            <a:spLocks noChangeArrowheads="1"/>
          </p:cNvSpPr>
          <p:nvPr/>
        </p:nvSpPr>
        <p:spPr bwMode="auto">
          <a:xfrm>
            <a:off x="2286000" y="2967038"/>
            <a:ext cx="4572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>
                <a:latin typeface="Trebuchet MS" pitchFamily="34" charset="0"/>
              </a:rPr>
              <a:t>.</a:t>
            </a:r>
            <a:r>
              <a:rPr lang="ru-RU">
                <a:latin typeface="Trebuchet MS" pitchFamily="34" charset="0"/>
              </a:rPr>
              <a:t/>
            </a:r>
            <a:br>
              <a:rPr lang="ru-RU">
                <a:latin typeface="Trebuchet MS" pitchFamily="34" charset="0"/>
              </a:rPr>
            </a:br>
            <a:endParaRPr lang="ru-RU">
              <a:latin typeface="Trebuchet MS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143372" y="357166"/>
            <a:ext cx="3929090" cy="928670"/>
          </a:xfrm>
          <a:prstGeom prst="rect">
            <a:avLst/>
          </a:prstGeom>
        </p:spPr>
        <p:txBody>
          <a:bodyPr lIns="45720" tIns="0" rIns="45720" bIns="0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b="1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+mj-lt"/>
                <a:ea typeface="+mj-ea"/>
                <a:cs typeface="+mj-cs"/>
              </a:rPr>
              <a:t>Р</a:t>
            </a:r>
            <a:r>
              <a:rPr lang="ru-RU" sz="2000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+mj-lt"/>
                <a:ea typeface="+mj-ea"/>
                <a:cs typeface="+mj-cs"/>
              </a:rPr>
              <a:t>авноускоренное прямолинейное движение.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FF0000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endParaRPr lang="ru-RU" sz="2400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1285875"/>
            <a:ext cx="314325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Текст 3"/>
          <p:cNvSpPr txBox="1">
            <a:spLocks/>
          </p:cNvSpPr>
          <p:nvPr/>
        </p:nvSpPr>
        <p:spPr bwMode="auto">
          <a:xfrm>
            <a:off x="4214813" y="3929063"/>
            <a:ext cx="4286250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tIns="0" rIns="0" bIns="0"/>
          <a:lstStyle/>
          <a:p>
            <a:pPr algn="ctr">
              <a:buClr>
                <a:schemeClr val="tx2"/>
              </a:buClr>
              <a:buSzPct val="73000"/>
            </a:pPr>
            <a:r>
              <a:rPr lang="en-US">
                <a:latin typeface="Trebuchet MS" pitchFamily="34" charset="0"/>
              </a:rPr>
              <a:t>X: F</a:t>
            </a:r>
            <a:r>
              <a:rPr lang="ru-RU">
                <a:latin typeface="Trebuchet MS" pitchFamily="34" charset="0"/>
              </a:rPr>
              <a:t>т</a:t>
            </a:r>
            <a:r>
              <a:rPr lang="en-US">
                <a:latin typeface="Trebuchet MS" pitchFamily="34" charset="0"/>
              </a:rPr>
              <a:t>-F</a:t>
            </a:r>
            <a:r>
              <a:rPr lang="ru-RU">
                <a:latin typeface="Trebuchet MS" pitchFamily="34" charset="0"/>
              </a:rPr>
              <a:t>тр</a:t>
            </a:r>
            <a:r>
              <a:rPr lang="en-US">
                <a:latin typeface="Trebuchet MS" pitchFamily="34" charset="0"/>
              </a:rPr>
              <a:t> =ma</a:t>
            </a:r>
          </a:p>
          <a:p>
            <a:pPr algn="ctr">
              <a:buClr>
                <a:schemeClr val="tx2"/>
              </a:buClr>
              <a:buSzPct val="73000"/>
            </a:pPr>
            <a:r>
              <a:rPr lang="en-US">
                <a:latin typeface="Trebuchet MS" pitchFamily="34" charset="0"/>
              </a:rPr>
              <a:t>Y: N-mg = 0 </a:t>
            </a:r>
          </a:p>
          <a:p>
            <a:pPr algn="ctr">
              <a:buClr>
                <a:schemeClr val="tx2"/>
              </a:buClr>
              <a:buSzPct val="73000"/>
            </a:pPr>
            <a:r>
              <a:rPr lang="en-US">
                <a:latin typeface="Trebuchet MS" pitchFamily="34" charset="0"/>
              </a:rPr>
              <a:t>F</a:t>
            </a:r>
            <a:r>
              <a:rPr lang="ru-RU">
                <a:latin typeface="Trebuchet MS" pitchFamily="34" charset="0"/>
              </a:rPr>
              <a:t>тр</a:t>
            </a:r>
            <a:r>
              <a:rPr lang="en-US">
                <a:latin typeface="Trebuchet MS" pitchFamily="34" charset="0"/>
              </a:rPr>
              <a:t> =</a:t>
            </a:r>
            <a:r>
              <a:rPr lang="en-US" i="1">
                <a:latin typeface="Trebuchet MS" pitchFamily="34" charset="0"/>
              </a:rPr>
              <a:t> </a:t>
            </a:r>
            <a:r>
              <a:rPr lang="ru-RU" i="1">
                <a:latin typeface="Trebuchet MS" pitchFamily="34" charset="0"/>
              </a:rPr>
              <a:t>μ</a:t>
            </a:r>
            <a:r>
              <a:rPr lang="en-US" i="1">
                <a:latin typeface="Trebuchet MS" pitchFamily="34" charset="0"/>
              </a:rPr>
              <a:t>N</a:t>
            </a:r>
            <a:endParaRPr lang="ru-RU">
              <a:latin typeface="Trebuchet MS" pitchFamily="34" charset="0"/>
            </a:endParaRPr>
          </a:p>
          <a:p>
            <a:pPr>
              <a:buClr>
                <a:schemeClr val="tx2"/>
              </a:buClr>
              <a:buSzPct val="73000"/>
            </a:pPr>
            <a:endParaRPr lang="en-US">
              <a:latin typeface="Trebuchet MS" pitchFamily="34" charset="0"/>
            </a:endParaRPr>
          </a:p>
          <a:p>
            <a:pPr>
              <a:buClr>
                <a:schemeClr val="tx2"/>
              </a:buClr>
              <a:buSzPct val="73000"/>
            </a:pPr>
            <a:endParaRPr lang="ru-RU">
              <a:latin typeface="Trebuchet MS" pitchFamily="34" charset="0"/>
            </a:endParaRPr>
          </a:p>
        </p:txBody>
      </p:sp>
      <p:sp>
        <p:nvSpPr>
          <p:cNvPr id="20486" name="Текст 3"/>
          <p:cNvSpPr txBox="1">
            <a:spLocks/>
          </p:cNvSpPr>
          <p:nvPr/>
        </p:nvSpPr>
        <p:spPr bwMode="auto">
          <a:xfrm>
            <a:off x="4714875" y="1214438"/>
            <a:ext cx="3857625" cy="469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tIns="0" rIns="0" bIns="0"/>
          <a:lstStyle/>
          <a:p>
            <a:pPr>
              <a:buClr>
                <a:schemeClr val="tx2"/>
              </a:buClr>
              <a:buSzPct val="73000"/>
              <a:buFont typeface="Wingdings 2" pitchFamily="18" charset="2"/>
              <a:buNone/>
            </a:pPr>
            <a:endParaRPr lang="en-US" sz="1400">
              <a:latin typeface="Trebuchet MS" pitchFamily="34" charset="0"/>
            </a:endParaRPr>
          </a:p>
          <a:p>
            <a:pPr>
              <a:buClr>
                <a:schemeClr val="tx2"/>
              </a:buClr>
              <a:buSzPct val="73000"/>
              <a:buFont typeface="Wingdings 2" pitchFamily="18" charset="2"/>
              <a:buNone/>
            </a:pPr>
            <a:endParaRPr lang="en-US" sz="1400">
              <a:latin typeface="Trebuchet MS" pitchFamily="34" charset="0"/>
            </a:endParaRPr>
          </a:p>
          <a:p>
            <a:pPr>
              <a:buClr>
                <a:schemeClr val="tx2"/>
              </a:buClr>
              <a:buSzPct val="73000"/>
              <a:buFont typeface="Wingdings 2" pitchFamily="18" charset="2"/>
              <a:buNone/>
            </a:pPr>
            <a:endParaRPr lang="en-US" sz="1400">
              <a:latin typeface="Trebuchet MS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5400000">
            <a:off x="642144" y="3429794"/>
            <a:ext cx="6858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48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1357313"/>
            <a:ext cx="36861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9" name="Текст 3"/>
          <p:cNvSpPr txBox="1">
            <a:spLocks/>
          </p:cNvSpPr>
          <p:nvPr/>
        </p:nvSpPr>
        <p:spPr bwMode="auto">
          <a:xfrm>
            <a:off x="0" y="3857625"/>
            <a:ext cx="428625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tIns="0" rIns="0" bIns="0"/>
          <a:lstStyle/>
          <a:p>
            <a:pPr algn="ctr">
              <a:buClr>
                <a:schemeClr val="tx2"/>
              </a:buClr>
              <a:buSzPct val="73000"/>
            </a:pPr>
            <a:r>
              <a:rPr lang="en-US">
                <a:latin typeface="Trebuchet MS" pitchFamily="34" charset="0"/>
              </a:rPr>
              <a:t>X: F</a:t>
            </a:r>
            <a:r>
              <a:rPr lang="ru-RU">
                <a:latin typeface="Trebuchet MS" pitchFamily="34" charset="0"/>
              </a:rPr>
              <a:t>т</a:t>
            </a:r>
            <a:r>
              <a:rPr lang="en-US">
                <a:latin typeface="Trebuchet MS" pitchFamily="34" charset="0"/>
              </a:rPr>
              <a:t>-F</a:t>
            </a:r>
            <a:r>
              <a:rPr lang="ru-RU">
                <a:latin typeface="Trebuchet MS" pitchFamily="34" charset="0"/>
              </a:rPr>
              <a:t>тр</a:t>
            </a:r>
            <a:r>
              <a:rPr lang="en-US">
                <a:latin typeface="Trebuchet MS" pitchFamily="34" charset="0"/>
              </a:rPr>
              <a:t> =ma</a:t>
            </a:r>
          </a:p>
          <a:p>
            <a:pPr algn="ctr">
              <a:buClr>
                <a:schemeClr val="tx2"/>
              </a:buClr>
              <a:buSzPct val="73000"/>
            </a:pPr>
            <a:r>
              <a:rPr lang="en-US">
                <a:latin typeface="Trebuchet MS" pitchFamily="34" charset="0"/>
              </a:rPr>
              <a:t>Y: N-mg = 0 </a:t>
            </a:r>
          </a:p>
          <a:p>
            <a:pPr algn="ctr">
              <a:buClr>
                <a:schemeClr val="tx2"/>
              </a:buClr>
              <a:buSzPct val="73000"/>
            </a:pPr>
            <a:r>
              <a:rPr lang="en-US">
                <a:latin typeface="Trebuchet MS" pitchFamily="34" charset="0"/>
              </a:rPr>
              <a:t>F</a:t>
            </a:r>
            <a:r>
              <a:rPr lang="ru-RU">
                <a:latin typeface="Trebuchet MS" pitchFamily="34" charset="0"/>
              </a:rPr>
              <a:t>тр</a:t>
            </a:r>
            <a:r>
              <a:rPr lang="en-US">
                <a:latin typeface="Trebuchet MS" pitchFamily="34" charset="0"/>
              </a:rPr>
              <a:t> =</a:t>
            </a:r>
            <a:r>
              <a:rPr lang="en-US" i="1">
                <a:latin typeface="Trebuchet MS" pitchFamily="34" charset="0"/>
              </a:rPr>
              <a:t> </a:t>
            </a:r>
            <a:r>
              <a:rPr lang="ru-RU" i="1">
                <a:latin typeface="Trebuchet MS" pitchFamily="34" charset="0"/>
              </a:rPr>
              <a:t>μ</a:t>
            </a:r>
            <a:r>
              <a:rPr lang="en-US" i="1">
                <a:latin typeface="Trebuchet MS" pitchFamily="34" charset="0"/>
              </a:rPr>
              <a:t>N</a:t>
            </a:r>
            <a:endParaRPr lang="ru-RU">
              <a:latin typeface="Trebuchet MS" pitchFamily="34" charset="0"/>
            </a:endParaRPr>
          </a:p>
          <a:p>
            <a:pPr>
              <a:buClr>
                <a:schemeClr val="tx2"/>
              </a:buClr>
              <a:buSzPct val="73000"/>
            </a:pPr>
            <a:endParaRPr lang="en-US">
              <a:latin typeface="Trebuchet MS" pitchFamily="34" charset="0"/>
            </a:endParaRPr>
          </a:p>
          <a:p>
            <a:pPr>
              <a:buClr>
                <a:schemeClr val="tx2"/>
              </a:buClr>
              <a:buSzPct val="73000"/>
            </a:pPr>
            <a:endParaRPr lang="ru-RU">
              <a:latin typeface="Trebuchet MS" pitchFamily="34" charset="0"/>
            </a:endParaRPr>
          </a:p>
        </p:txBody>
      </p:sp>
      <p:pic>
        <p:nvPicPr>
          <p:cNvPr id="2049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28700" y="3242745"/>
            <a:ext cx="22288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2725" y="3213100"/>
            <a:ext cx="22288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3929090" cy="12144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i="1" dirty="0">
                <a:solidFill>
                  <a:schemeClr val="tx1"/>
                </a:solidFill>
              </a:rPr>
              <a:t>Р</a:t>
            </a:r>
            <a:r>
              <a:rPr lang="ru-RU" sz="2200" b="0" i="1" dirty="0">
                <a:solidFill>
                  <a:schemeClr val="tx1"/>
                </a:solidFill>
              </a:rPr>
              <a:t>авнозамедленное прямолинейное движение</a:t>
            </a:r>
            <a:r>
              <a:rPr sz="2200" b="0" i="1" dirty="0">
                <a:solidFill>
                  <a:schemeClr val="tx1"/>
                </a:solidFill>
              </a:rPr>
              <a:t>.</a:t>
            </a:r>
            <a:r>
              <a:rPr lang="ru-RU" sz="3200" dirty="0"/>
              <a:t/>
            </a:r>
            <a:br>
              <a:rPr lang="ru-RU" sz="3200" dirty="0"/>
            </a:br>
            <a:r>
              <a:rPr sz="3200"/>
              <a:t>                               </a:t>
            </a:r>
            <a:endParaRPr lang="ru-RU" sz="3200" dirty="0"/>
          </a:p>
        </p:txBody>
      </p:sp>
      <p:sp>
        <p:nvSpPr>
          <p:cNvPr id="21506" name="Текст 3"/>
          <p:cNvSpPr>
            <a:spLocks noGrp="1"/>
          </p:cNvSpPr>
          <p:nvPr>
            <p:ph type="body" idx="2"/>
          </p:nvPr>
        </p:nvSpPr>
        <p:spPr>
          <a:xfrm>
            <a:off x="-214313" y="3643313"/>
            <a:ext cx="4071938" cy="4976812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endParaRPr lang="en-US" smtClean="0"/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endParaRPr lang="en-US" smtClean="0"/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800" smtClean="0"/>
              <a:t>X: -F</a:t>
            </a:r>
            <a:r>
              <a:rPr lang="ru-RU" sz="1800" smtClean="0"/>
              <a:t>тр</a:t>
            </a:r>
            <a:r>
              <a:rPr lang="en-US" sz="1800" smtClean="0"/>
              <a:t> = </a:t>
            </a:r>
            <a:r>
              <a:rPr lang="ru-RU" sz="1800" smtClean="0"/>
              <a:t>- </a:t>
            </a:r>
            <a:r>
              <a:rPr lang="en-US" sz="1800" smtClean="0"/>
              <a:t>ma 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800" smtClean="0"/>
              <a:t>Y: N-mg = 0 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en-US" sz="1800" smtClean="0"/>
              <a:t> F</a:t>
            </a:r>
            <a:r>
              <a:rPr lang="ru-RU" sz="1800" smtClean="0"/>
              <a:t>тр</a:t>
            </a:r>
            <a:r>
              <a:rPr lang="en-US" sz="1800" smtClean="0"/>
              <a:t> =</a:t>
            </a:r>
            <a:r>
              <a:rPr lang="en-US" sz="1800" i="1" smtClean="0"/>
              <a:t> </a:t>
            </a:r>
            <a:r>
              <a:rPr lang="ru-RU" sz="1800" i="1" smtClean="0"/>
              <a:t>μ</a:t>
            </a:r>
            <a:r>
              <a:rPr lang="en-US" sz="1800" i="1" smtClean="0"/>
              <a:t>N</a:t>
            </a:r>
            <a:endParaRPr lang="ru-RU" sz="1800" smtClean="0"/>
          </a:p>
        </p:txBody>
      </p:sp>
      <p:pic>
        <p:nvPicPr>
          <p:cNvPr id="21507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357313"/>
            <a:ext cx="3000375" cy="2152650"/>
          </a:xfr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214810" y="0"/>
            <a:ext cx="4214842" cy="1071546"/>
          </a:xfrm>
          <a:prstGeom prst="rect">
            <a:avLst/>
          </a:prstGeom>
        </p:spPr>
        <p:txBody>
          <a:bodyPr lIns="45720" tIns="0" rIns="4572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+mj-lt"/>
                <a:ea typeface="+mj-ea"/>
                <a:cs typeface="+mj-cs"/>
              </a:rPr>
              <a:t>Д</a:t>
            </a:r>
            <a:r>
              <a:rPr lang="ru-RU" sz="2000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+mj-lt"/>
                <a:ea typeface="+mj-ea"/>
                <a:cs typeface="+mj-cs"/>
              </a:rPr>
              <a:t>вижение под действием силы, направленной под углом к горизонту</a:t>
            </a:r>
            <a:r>
              <a:rPr lang="en-US" sz="2000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.</a:t>
            </a:r>
            <a:endParaRPr lang="ru-RU" sz="2000" i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+mj-lt"/>
              <a:ea typeface="+mj-ea"/>
              <a:cs typeface="+mj-cs"/>
            </a:endParaRPr>
          </a:p>
        </p:txBody>
      </p:sp>
      <p:pic>
        <p:nvPicPr>
          <p:cNvPr id="2150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8" y="1214438"/>
            <a:ext cx="3571875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50" y="1571625"/>
            <a:ext cx="127635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Текст 3"/>
          <p:cNvSpPr txBox="1">
            <a:spLocks/>
          </p:cNvSpPr>
          <p:nvPr/>
        </p:nvSpPr>
        <p:spPr bwMode="auto">
          <a:xfrm>
            <a:off x="5072063" y="3500438"/>
            <a:ext cx="4071937" cy="497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en-US" sz="1400">
              <a:latin typeface="Trebuchet MS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sz="1400">
              <a:latin typeface="Trebuchet MS" pitchFamily="34" charset="0"/>
            </a:endParaRPr>
          </a:p>
          <a:p>
            <a:pPr>
              <a:spcBef>
                <a:spcPct val="20000"/>
              </a:spcBef>
            </a:pPr>
            <a:r>
              <a:rPr lang="en-US">
                <a:latin typeface="Trebuchet MS" pitchFamily="34" charset="0"/>
              </a:rPr>
              <a:t>X:F cos</a:t>
            </a:r>
            <a:r>
              <a:rPr lang="en-US" i="1">
                <a:latin typeface="Trebuchet MS" pitchFamily="34" charset="0"/>
              </a:rPr>
              <a:t>a- </a:t>
            </a:r>
            <a:r>
              <a:rPr lang="en-US">
                <a:latin typeface="Trebuchet MS" pitchFamily="34" charset="0"/>
              </a:rPr>
              <a:t>F</a:t>
            </a:r>
            <a:r>
              <a:rPr lang="ru-RU">
                <a:latin typeface="Trebuchet MS" pitchFamily="34" charset="0"/>
              </a:rPr>
              <a:t>тр</a:t>
            </a:r>
            <a:r>
              <a:rPr lang="en-US">
                <a:latin typeface="Trebuchet MS" pitchFamily="34" charset="0"/>
              </a:rPr>
              <a:t>= ma</a:t>
            </a:r>
          </a:p>
          <a:p>
            <a:pPr>
              <a:spcBef>
                <a:spcPct val="20000"/>
              </a:spcBef>
            </a:pPr>
            <a:r>
              <a:rPr lang="en-US">
                <a:latin typeface="Trebuchet MS" pitchFamily="34" charset="0"/>
              </a:rPr>
              <a:t>Y:F sin</a:t>
            </a:r>
            <a:r>
              <a:rPr lang="en-US" i="1">
                <a:latin typeface="Trebuchet MS" pitchFamily="34" charset="0"/>
              </a:rPr>
              <a:t>a</a:t>
            </a:r>
            <a:r>
              <a:rPr lang="en-US">
                <a:latin typeface="Trebuchet MS" pitchFamily="34" charset="0"/>
              </a:rPr>
              <a:t>-mg + N = 0</a:t>
            </a:r>
          </a:p>
          <a:p>
            <a:pPr>
              <a:spcBef>
                <a:spcPct val="20000"/>
              </a:spcBef>
            </a:pPr>
            <a:r>
              <a:rPr lang="en-US">
                <a:latin typeface="Trebuchet MS" pitchFamily="34" charset="0"/>
              </a:rPr>
              <a:t>F</a:t>
            </a:r>
            <a:r>
              <a:rPr lang="ru-RU">
                <a:latin typeface="Trebuchet MS" pitchFamily="34" charset="0"/>
              </a:rPr>
              <a:t>тр</a:t>
            </a:r>
            <a:r>
              <a:rPr lang="en-US">
                <a:latin typeface="Trebuchet MS" pitchFamily="34" charset="0"/>
              </a:rPr>
              <a:t> =</a:t>
            </a:r>
            <a:r>
              <a:rPr lang="en-US" i="1">
                <a:latin typeface="Trebuchet MS" pitchFamily="34" charset="0"/>
              </a:rPr>
              <a:t> </a:t>
            </a:r>
            <a:r>
              <a:rPr lang="ru-RU" i="1">
                <a:latin typeface="Trebuchet MS" pitchFamily="34" charset="0"/>
              </a:rPr>
              <a:t>μ</a:t>
            </a:r>
            <a:r>
              <a:rPr lang="en-US" i="1">
                <a:latin typeface="Trebuchet MS" pitchFamily="34" charset="0"/>
              </a:rPr>
              <a:t>N</a:t>
            </a:r>
            <a:endParaRPr lang="ru-RU">
              <a:latin typeface="Trebuchet MS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ru-RU">
              <a:latin typeface="Trebuchet MS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570707" y="3429794"/>
            <a:ext cx="6858000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151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0" y="5214938"/>
            <a:ext cx="14287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43500" y="5715000"/>
            <a:ext cx="1357313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28688" y="3429000"/>
            <a:ext cx="22574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00625" y="3429000"/>
            <a:ext cx="23717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 txBox="1">
            <a:spLocks/>
          </p:cNvSpPr>
          <p:nvPr/>
        </p:nvSpPr>
        <p:spPr>
          <a:xfrm>
            <a:off x="-142875" y="357188"/>
            <a:ext cx="8786813" cy="1162050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Тело прижато к опоре.</a:t>
            </a:r>
          </a:p>
        </p:txBody>
      </p:sp>
      <p:sp>
        <p:nvSpPr>
          <p:cNvPr id="12" name="Текст 3"/>
          <p:cNvSpPr txBox="1">
            <a:spLocks/>
          </p:cNvSpPr>
          <p:nvPr/>
        </p:nvSpPr>
        <p:spPr>
          <a:xfrm>
            <a:off x="3143240" y="2643182"/>
            <a:ext cx="4714908" cy="5834071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>
                <a:ln>
                  <a:solidFill>
                    <a:schemeClr val="bg1"/>
                  </a:solidFill>
                </a:ln>
                <a:latin typeface="+mn-lt"/>
              </a:rPr>
              <a:t>a = 0 </a:t>
            </a:r>
            <a:r>
              <a:rPr lang="ru-RU" sz="2000" b="1" dirty="0">
                <a:latin typeface="+mn-lt"/>
              </a:rPr>
              <a:t>м/с²</a:t>
            </a:r>
            <a:endParaRPr lang="en-US" sz="2000" b="1" dirty="0"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  <a:r>
              <a:rPr lang="en-US" dirty="0">
                <a:latin typeface="+mn-lt"/>
              </a:rPr>
              <a:t>X:</a:t>
            </a:r>
            <a:r>
              <a:rPr lang="ru-RU" dirty="0">
                <a:latin typeface="+mn-lt"/>
              </a:rPr>
              <a:t> </a:t>
            </a:r>
            <a:r>
              <a:rPr lang="en-US" dirty="0">
                <a:latin typeface="+mn-lt"/>
              </a:rPr>
              <a:t>F </a:t>
            </a:r>
            <a:r>
              <a:rPr lang="ru-RU" dirty="0" err="1">
                <a:latin typeface="+mn-lt"/>
              </a:rPr>
              <a:t>тр</a:t>
            </a:r>
            <a:r>
              <a:rPr lang="ru-RU" dirty="0">
                <a:latin typeface="+mn-lt"/>
              </a:rPr>
              <a:t>-</a:t>
            </a:r>
            <a:r>
              <a:rPr lang="en-US" dirty="0">
                <a:latin typeface="+mn-lt"/>
              </a:rPr>
              <a:t>mg</a:t>
            </a:r>
            <a:r>
              <a:rPr lang="ru-RU" dirty="0">
                <a:latin typeface="+mn-lt"/>
              </a:rPr>
              <a:t> = 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Y:</a:t>
            </a:r>
            <a:r>
              <a:rPr lang="ru-RU" dirty="0">
                <a:latin typeface="+mn-lt"/>
              </a:rPr>
              <a:t> </a:t>
            </a:r>
            <a:r>
              <a:rPr lang="en-US" dirty="0">
                <a:latin typeface="+mn-lt"/>
              </a:rPr>
              <a:t>F </a:t>
            </a:r>
            <a:r>
              <a:rPr lang="ru-RU" dirty="0">
                <a:latin typeface="+mn-lt"/>
              </a:rPr>
              <a:t>– </a:t>
            </a:r>
            <a:r>
              <a:rPr lang="en-US" dirty="0">
                <a:latin typeface="+mn-lt"/>
              </a:rPr>
              <a:t>N</a:t>
            </a:r>
            <a:r>
              <a:rPr lang="ru-RU" dirty="0">
                <a:latin typeface="+mn-lt"/>
              </a:rPr>
              <a:t> = 0                                                      </a:t>
            </a:r>
            <a:r>
              <a:rPr lang="en-US" dirty="0">
                <a:latin typeface="+mn-lt"/>
              </a:rPr>
              <a:t>F </a:t>
            </a:r>
            <a:r>
              <a:rPr lang="ru-RU" dirty="0" err="1">
                <a:latin typeface="+mn-lt"/>
              </a:rPr>
              <a:t>тр</a:t>
            </a:r>
            <a:r>
              <a:rPr lang="ru-RU" dirty="0">
                <a:latin typeface="+mn-lt"/>
              </a:rPr>
              <a:t> – </a:t>
            </a:r>
            <a:r>
              <a:rPr lang="ru-RU" i="1" dirty="0" err="1">
                <a:latin typeface="+mn-lt"/>
              </a:rPr>
              <a:t>μ</a:t>
            </a:r>
            <a:r>
              <a:rPr lang="en-US" i="1" dirty="0">
                <a:latin typeface="+mn-lt"/>
              </a:rPr>
              <a:t>N</a:t>
            </a:r>
            <a:r>
              <a:rPr lang="ru-RU" dirty="0">
                <a:latin typeface="+mn-lt"/>
              </a:rPr>
              <a:t> = </a:t>
            </a:r>
            <a:r>
              <a:rPr lang="ru-RU" i="1" dirty="0" err="1">
                <a:latin typeface="+mn-lt"/>
              </a:rPr>
              <a:t>μ</a:t>
            </a:r>
            <a:r>
              <a:rPr lang="en-US" dirty="0">
                <a:latin typeface="+mn-lt"/>
              </a:rPr>
              <a:t>F</a:t>
            </a:r>
            <a:r>
              <a:rPr lang="en-US" i="1" dirty="0">
                <a:latin typeface="+mn-lt"/>
              </a:rPr>
              <a:t> </a:t>
            </a:r>
            <a:endParaRPr lang="ru-RU" dirty="0">
              <a:latin typeface="+mn-lt"/>
            </a:endParaRP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214563"/>
            <a:ext cx="2214563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5" y="1714500"/>
            <a:ext cx="24479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il (1)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pril (1)</Template>
  <TotalTime>5</TotalTime>
  <Words>1710</Words>
  <Application>Microsoft Office PowerPoint</Application>
  <PresentationFormat>Экран (4:3)</PresentationFormat>
  <Paragraphs>280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pril (1)</vt:lpstr>
      <vt:lpstr>Методика решения задач по динамике.</vt:lpstr>
      <vt:lpstr>Алгоритм решения задач</vt:lpstr>
      <vt:lpstr>Алгоритм решения задач</vt:lpstr>
      <vt:lpstr>Алгоритм решения задач</vt:lpstr>
      <vt:lpstr>Алгоритм решения задач</vt:lpstr>
      <vt:lpstr>Прямолинейное движение тела под действием силы трения.</vt:lpstr>
      <vt:lpstr>Равномерное прямолинейное движение.</vt:lpstr>
      <vt:lpstr>Равнозамедленное прямолинейное движение.                                </vt:lpstr>
      <vt:lpstr>Презентация PowerPoint</vt:lpstr>
      <vt:lpstr>№ 250</vt:lpstr>
      <vt:lpstr>Презентация PowerPoint</vt:lpstr>
      <vt:lpstr>Движения тела по наклонной плоскости.</vt:lpstr>
      <vt:lpstr>Движется    равноускоренно.</vt:lpstr>
      <vt:lpstr>Движется равномерно.         </vt:lpstr>
      <vt:lpstr>Презентация PowerPoint</vt:lpstr>
      <vt:lpstr>Презентация PowerPoint</vt:lpstr>
      <vt:lpstr>Пример  № 1 </vt:lpstr>
      <vt:lpstr>Пример № 2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решения задач по динамике.</dc:title>
  <dc:creator>osolodkov</dc:creator>
  <cp:lastModifiedBy>osolodkov</cp:lastModifiedBy>
  <cp:revision>4</cp:revision>
  <dcterms:created xsi:type="dcterms:W3CDTF">2012-11-27T12:37:56Z</dcterms:created>
  <dcterms:modified xsi:type="dcterms:W3CDTF">2012-12-06T08:01:29Z</dcterms:modified>
</cp:coreProperties>
</file>