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0" r:id="rId5"/>
    <p:sldId id="257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Documents and Settings\Raybook\Рабочий стол\CambrKingChap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318568" cy="698892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357166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Old English Text MT" pitchFamily="66" charset="0"/>
              </a:rPr>
              <a:t>Cambridge English</a:t>
            </a:r>
            <a:endParaRPr lang="ru-RU" sz="7200" dirty="0"/>
          </a:p>
        </p:txBody>
      </p:sp>
      <p:pic>
        <p:nvPicPr>
          <p:cNvPr id="1030" name="Picture 6" descr="C:\Documents and Settings\Raybook\Рабочий стол\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29375"/>
            <a:ext cx="2657475" cy="42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Общее описание экзамена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Уже 2 года наша Гимназия является площадкой для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Кэмбриджских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экзаменов. Кандидаты со всего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города приезжают к нам, чтобы продемонстрировать свои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знания английского языка.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2009-2010 учебном году в экзаменах принимали участие 19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гимнзистов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в этом году число участников из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Гимназии №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104 возросло до 42!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Желаем всех успехов!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u409\Рабочий стол\Cambridge-ESOL-Ameri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4500570"/>
            <a:ext cx="2691420" cy="1922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Общее описание экзамена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364333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Кэмбриджские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экзамены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Young Learners Exams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YLE)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соответствует уровням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А1 А2 Общеевропейской шкалы и имеют свои три уровня: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Starters, Movers, </a:t>
            </a:r>
          </a:p>
          <a:p>
            <a:pPr algn="ctr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Flyers.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Они рассчитаны на детей от 7 до 12 лет. Экзамены разработаны по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принципу наращивания сложности таким образом, что дети начинают с простых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слов и постепенно переходят к более сложным языковым единицам на уровнях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Movers, Flyers.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Экзамены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YLE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направлены на развитие основных навыков: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чтения, письма и говорения, что проверяется в соответствующих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частях экзамена. Каждый ребенок сдает устную часть, которую принимает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квалифицированный экзаменатор, поэтому в процессе  подготовки дети должны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учиться активно использовать английский язык, говорить на нем. Экзамены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содержат такие задания как рисование раскрашивание и решение головоломок,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 является отличным мотивирующим фактором.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Documents and Settings\Raybook\Рабочий стол\a8a3e3cb3a43d25d9cfb2de6647a3ad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857760"/>
            <a:ext cx="2352675" cy="1657350"/>
          </a:xfrm>
          <a:prstGeom prst="rect">
            <a:avLst/>
          </a:prstGeom>
          <a:noFill/>
        </p:spPr>
      </p:pic>
      <p:pic>
        <p:nvPicPr>
          <p:cNvPr id="4098" name="Picture 2" descr="C:\Documents and Settings\u409\Рабочий стол\starter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857760"/>
            <a:ext cx="1743073" cy="1750855"/>
          </a:xfrm>
          <a:prstGeom prst="rect">
            <a:avLst/>
          </a:prstGeom>
          <a:noFill/>
        </p:spPr>
      </p:pic>
      <p:pic>
        <p:nvPicPr>
          <p:cNvPr id="4099" name="Picture 3" descr="C:\Documents and Settings\u409\Рабочий стол\mover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4857760"/>
            <a:ext cx="1393839" cy="1804208"/>
          </a:xfrm>
          <a:prstGeom prst="rect">
            <a:avLst/>
          </a:prstGeom>
          <a:noFill/>
        </p:spPr>
      </p:pic>
      <p:pic>
        <p:nvPicPr>
          <p:cNvPr id="4100" name="Picture 4" descr="C:\Documents and Settings\u409\Рабочий стол\flyer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8853" y="4857760"/>
            <a:ext cx="1340799" cy="18938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KET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KET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соответствует уровню А2 Общеевропейской шкалы. Владение языком  на уровне А2 предполагает :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понимание простых вопросов и указаний;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выражение мнений и просьб;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заполнение анкет, бланков, написание коротких писем и открыток, связанных с предоставлением личных данных.</a:t>
            </a:r>
          </a:p>
          <a:p>
            <a:pPr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КЕТ состоит из трёх частей: </a:t>
            </a:r>
          </a:p>
          <a:p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Чтение и письмо: (1 час 10 минут) 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Необходимо прочесть и понять простой текст, например, вывеску или 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журнальную статью, заполнить пропуски в простых предложениях и написать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короткое сообщение объёмом примерно 25 слов.</a:t>
            </a:r>
          </a:p>
          <a:p>
            <a:pPr algn="just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Восприятие на слух (30 минут)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Нужно понимать объявления и другую информацию, представленную на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аудионосителе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 достаточно 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медленном режиме воспроизведения.</a:t>
            </a:r>
          </a:p>
          <a:p>
            <a:pPr algn="just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Устная речь (10 минут)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Требуется принять участие в разговоре, задавая простые вопросы и отвечая на них. Эта часть </a:t>
            </a:r>
          </a:p>
          <a:p>
            <a:pPr algn="just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экзамена проходит в паре с партнером или группе из трёх человек.</a:t>
            </a:r>
          </a:p>
        </p:txBody>
      </p:sp>
      <p:pic>
        <p:nvPicPr>
          <p:cNvPr id="3074" name="Picture 2" descr="C:\Documents and Settings\Raybook\Рабочий стол\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072206"/>
            <a:ext cx="2657475" cy="428625"/>
          </a:xfrm>
          <a:prstGeom prst="rect">
            <a:avLst/>
          </a:prstGeom>
          <a:noFill/>
        </p:spPr>
      </p:pic>
      <p:pic>
        <p:nvPicPr>
          <p:cNvPr id="2050" name="Picture 2" descr="C:\Documents and Settings\u409\Рабочий стол\images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2428868"/>
            <a:ext cx="1374158" cy="17310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PET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PET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соответствует уровню </a:t>
            </a: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B1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Общеевропейской шкалы. Владение языком  на уровне </a:t>
            </a: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  B1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подразумевает:</a:t>
            </a:r>
          </a:p>
          <a:p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понимание основного содержания четких указаний;</a:t>
            </a:r>
          </a:p>
          <a:p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навыки общения в ситуациях, которые могут возникнуть во время туристической поездки в </a:t>
            </a:r>
          </a:p>
          <a:p>
            <a:pPr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англоязычную страну;</a:t>
            </a:r>
          </a:p>
          <a:p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умение задавать простые вопросы  и принимать участие в разговорах в простых ситуациях;</a:t>
            </a:r>
          </a:p>
          <a:p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написание писем, составление записок на знакомые темы.</a:t>
            </a:r>
          </a:p>
          <a:p>
            <a:pPr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Подготовка к РЕТ обеспечивает овладение перечисленными навыками.</a:t>
            </a:r>
          </a:p>
          <a:p>
            <a:pPr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РЕТ состоит из трёх частей: </a:t>
            </a:r>
          </a:p>
          <a:p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Чтение и письмо: (1 час 30 минут)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Необходимо прочитать и понять основное сочетание вывесок, журналов,  газет, показать наличие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словарного запаса при выполнении таких заданий как написание короткого сообщения, рассказа  статьи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объёмом примерно 100 слов.</a:t>
            </a:r>
          </a:p>
          <a:p>
            <a:pPr algn="just"/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Восприятие на слух (30 минут)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Проверяется понимание объявлений, интервью, разговоров на бытовые темы. Необходимо понимать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отношение и намерения говорящих.</a:t>
            </a:r>
          </a:p>
          <a:p>
            <a:pPr algn="just"/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Устная речь (12 минут)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Требуется принять участие в разговоре, задавая простые вопросы , отвечая на них и свободно рассуждая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о своих  вкусах и предпочтениях. Эта часть  экзамена проходит в паре с партнером или группе из трёх 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человек.</a:t>
            </a:r>
          </a:p>
          <a:p>
            <a:endParaRPr lang="ru-RU" sz="5200" dirty="0"/>
          </a:p>
        </p:txBody>
      </p:sp>
      <p:pic>
        <p:nvPicPr>
          <p:cNvPr id="4098" name="Picture 2" descr="C:\Documents and Settings\Raybook\Рабочий стол\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000768"/>
            <a:ext cx="2657475" cy="428625"/>
          </a:xfrm>
          <a:prstGeom prst="rect">
            <a:avLst/>
          </a:prstGeom>
          <a:noFill/>
        </p:spPr>
      </p:pic>
      <p:pic>
        <p:nvPicPr>
          <p:cNvPr id="3074" name="Picture 2" descr="C:\Documents and Settings\u409\Рабочий стол\pet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1571612"/>
            <a:ext cx="1357322" cy="18120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2009 – 2010 учебном году успешно сдали Кембриджский экзамен следующие учащиеся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ru-RU" sz="1600" dirty="0" err="1" smtClean="0"/>
              <a:t>Грамматчикова</a:t>
            </a:r>
            <a:r>
              <a:rPr lang="ru-RU" sz="1600" dirty="0" smtClean="0"/>
              <a:t> Катя  - 4в класс   (</a:t>
            </a:r>
            <a:r>
              <a:rPr lang="en-US" sz="1600" dirty="0" smtClean="0"/>
              <a:t>YLE)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err="1" smtClean="0"/>
              <a:t>Муртазин</a:t>
            </a:r>
            <a:r>
              <a:rPr lang="ru-RU" sz="1600" dirty="0" smtClean="0"/>
              <a:t> Лев – 4а класс</a:t>
            </a:r>
            <a:r>
              <a:rPr lang="en-US" sz="1600" dirty="0" smtClean="0"/>
              <a:t>  (Starter)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Петрова Женя – 5г класс</a:t>
            </a:r>
            <a:r>
              <a:rPr lang="en-US" sz="1600" dirty="0" smtClean="0"/>
              <a:t>   (YLE Flyer)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Павлова </a:t>
            </a:r>
            <a:r>
              <a:rPr lang="ru-RU" sz="1600" dirty="0" err="1" smtClean="0"/>
              <a:t>Виталина</a:t>
            </a:r>
            <a:r>
              <a:rPr lang="ru-RU" sz="1600" dirty="0" smtClean="0"/>
              <a:t> – 5г класс</a:t>
            </a:r>
            <a:r>
              <a:rPr lang="en-US" sz="1600" dirty="0" smtClean="0"/>
              <a:t>(YLE Flyer)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Панфилов Егор – 6г класс</a:t>
            </a:r>
            <a:r>
              <a:rPr lang="en-US" sz="1600" dirty="0" smtClean="0"/>
              <a:t> 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Иванов Сергей – 6б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Косякова Мария- 6б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Комаров Влад – 6г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err="1" smtClean="0"/>
              <a:t>Науменко</a:t>
            </a:r>
            <a:r>
              <a:rPr lang="ru-RU" sz="1600" dirty="0" smtClean="0"/>
              <a:t> Полина – 6 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Иванченко Андрей – 6г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Никулина Полина – 6г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err="1" smtClean="0"/>
              <a:t>Копалова</a:t>
            </a:r>
            <a:r>
              <a:rPr lang="ru-RU" sz="1600" dirty="0" smtClean="0"/>
              <a:t> Софья – 5 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err="1" smtClean="0"/>
              <a:t>Паличев</a:t>
            </a:r>
            <a:r>
              <a:rPr lang="ru-RU" sz="1600" dirty="0" smtClean="0"/>
              <a:t> Максим – 5  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Коцюба Евгения- 7г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Юдина Дарья – 7г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Жукова Ксения – 7 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Нестерова Мария – 7г класс</a:t>
            </a:r>
            <a:r>
              <a:rPr lang="en-US" sz="1600" dirty="0" smtClean="0"/>
              <a:t>( KET)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Пенкина Полина – 7г класс</a:t>
            </a:r>
            <a:r>
              <a:rPr lang="en-US" sz="1600" dirty="0" smtClean="0"/>
              <a:t>( KET)</a:t>
            </a:r>
          </a:p>
          <a:p>
            <a:pPr algn="ctr">
              <a:buNone/>
            </a:pPr>
            <a:r>
              <a:rPr lang="en-US" sz="1600" dirty="0" smtClean="0"/>
              <a:t> </a:t>
            </a:r>
            <a:r>
              <a:rPr lang="ru-RU" sz="1600" dirty="0" smtClean="0"/>
              <a:t>ПОЗДРАВЛЯЕМ!!!</a:t>
            </a:r>
            <a:endParaRPr lang="ru-RU" sz="1600" dirty="0"/>
          </a:p>
        </p:txBody>
      </p:sp>
      <p:pic>
        <p:nvPicPr>
          <p:cNvPr id="1026" name="Picture 2" descr="C:\Documents and Settings\u409\Рабочий стол\monke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285992"/>
            <a:ext cx="2368550" cy="288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685</Words>
  <PresentationFormat>Экран (4:3)</PresentationFormat>
  <Paragraphs>85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Общее описание экзамена</vt:lpstr>
      <vt:lpstr>Общее описание экзамена</vt:lpstr>
      <vt:lpstr> KET</vt:lpstr>
      <vt:lpstr>PET</vt:lpstr>
      <vt:lpstr>В 2009 – 2010 учебном году успешно сдали Кембриджский экзамен следующие учащиеся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u409</cp:lastModifiedBy>
  <cp:revision>22</cp:revision>
  <dcterms:modified xsi:type="dcterms:W3CDTF">2011-06-22T06:10:34Z</dcterms:modified>
</cp:coreProperties>
</file>