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74" r:id="rId2"/>
    <p:sldId id="256" r:id="rId3"/>
    <p:sldId id="258" r:id="rId4"/>
    <p:sldId id="257" r:id="rId5"/>
    <p:sldId id="263" r:id="rId6"/>
    <p:sldId id="262" r:id="rId7"/>
    <p:sldId id="259" r:id="rId8"/>
    <p:sldId id="260" r:id="rId9"/>
    <p:sldId id="272" r:id="rId10"/>
    <p:sldId id="261" r:id="rId11"/>
    <p:sldId id="264" r:id="rId12"/>
    <p:sldId id="265" r:id="rId13"/>
    <p:sldId id="270" r:id="rId14"/>
    <p:sldId id="271" r:id="rId15"/>
    <p:sldId id="268" r:id="rId16"/>
    <p:sldId id="269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101" autoAdjust="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9B3AF0-51D3-42C8-A4F9-2E8C653DAC54}" type="datetimeFigureOut">
              <a:rPr lang="ru-RU" smtClean="0"/>
              <a:t>31.05.2012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16DF07-32EA-4390-B0C8-F011978533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9007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6DF07-32EA-4390-B0C8-F011978533D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112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CBD3A-1D2E-444C-B119-53D21B3E45B3}" type="datetimeFigureOut">
              <a:rPr lang="ru-RU" smtClean="0"/>
              <a:t>31.05.2012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A5D98-6AC0-40B5-A105-F753AAD231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466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CBD3A-1D2E-444C-B119-53D21B3E45B3}" type="datetimeFigureOut">
              <a:rPr lang="ru-RU" smtClean="0"/>
              <a:t>31.05.2012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A5D98-6AC0-40B5-A105-F753AAD231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996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CBD3A-1D2E-444C-B119-53D21B3E45B3}" type="datetimeFigureOut">
              <a:rPr lang="ru-RU" smtClean="0"/>
              <a:t>31.05.2012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A5D98-6AC0-40B5-A105-F753AAD231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514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CBD3A-1D2E-444C-B119-53D21B3E45B3}" type="datetimeFigureOut">
              <a:rPr lang="ru-RU" smtClean="0"/>
              <a:t>31.05.2012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A5D98-6AC0-40B5-A105-F753AAD231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7919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CBD3A-1D2E-444C-B119-53D21B3E45B3}" type="datetimeFigureOut">
              <a:rPr lang="ru-RU" smtClean="0"/>
              <a:t>31.05.2012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A5D98-6AC0-40B5-A105-F753AAD231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694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CBD3A-1D2E-444C-B119-53D21B3E45B3}" type="datetimeFigureOut">
              <a:rPr lang="ru-RU" smtClean="0"/>
              <a:t>31.05.2012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A5D98-6AC0-40B5-A105-F753AAD231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563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CBD3A-1D2E-444C-B119-53D21B3E45B3}" type="datetimeFigureOut">
              <a:rPr lang="ru-RU" smtClean="0"/>
              <a:t>31.05.2012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A5D98-6AC0-40B5-A105-F753AAD231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2670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CBD3A-1D2E-444C-B119-53D21B3E45B3}" type="datetimeFigureOut">
              <a:rPr lang="ru-RU" smtClean="0"/>
              <a:t>31.05.2012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A5D98-6AC0-40B5-A105-F753AAD231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646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CBD3A-1D2E-444C-B119-53D21B3E45B3}" type="datetimeFigureOut">
              <a:rPr lang="ru-RU" smtClean="0"/>
              <a:t>31.05.2012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A5D98-6AC0-40B5-A105-F753AAD231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4361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CBD3A-1D2E-444C-B119-53D21B3E45B3}" type="datetimeFigureOut">
              <a:rPr lang="ru-RU" smtClean="0"/>
              <a:t>31.05.2012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A5D98-6AC0-40B5-A105-F753AAD231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7841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CBD3A-1D2E-444C-B119-53D21B3E45B3}" type="datetimeFigureOut">
              <a:rPr lang="ru-RU" smtClean="0"/>
              <a:t>31.05.2012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A5D98-6AC0-40B5-A105-F753AAD231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885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1CBD3A-1D2E-444C-B119-53D21B3E45B3}" type="datetimeFigureOut">
              <a:rPr lang="ru-RU" smtClean="0"/>
              <a:t>31.05.2012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A5D98-6AC0-40B5-A105-F753AAD231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775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ирилл\Desktop\y_6958e8eb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5232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52328" y="0"/>
            <a:ext cx="6191672" cy="6858000"/>
          </a:xfrm>
          <a:solidFill>
            <a:schemeClr val="tx1">
              <a:alpha val="86000"/>
            </a:schemeClr>
          </a:solidFill>
        </p:spPr>
        <p:txBody>
          <a:bodyPr>
            <a:noAutofit/>
          </a:bodyPr>
          <a:lstStyle/>
          <a:p>
            <a:r>
              <a:rPr lang="ru-RU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Радио: средство массовой информации, слушая которое еще никто не испортил зрения.</a:t>
            </a:r>
          </a:p>
        </p:txBody>
      </p:sp>
    </p:spTree>
    <p:extLst>
      <p:ext uri="{BB962C8B-B14F-4D97-AF65-F5344CB8AC3E}">
        <p14:creationId xmlns:p14="http://schemas.microsoft.com/office/powerpoint/2010/main" val="3820190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радиоприемник"/>
          <p:cNvPicPr>
            <a:picLocks noChangeAspect="1" noChangeArrowheads="1"/>
          </p:cNvPicPr>
          <p:nvPr/>
        </p:nvPicPr>
        <p:blipFill>
          <a:blip r:embed="rId2" cstate="email">
            <a:lum contras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1772816"/>
            <a:ext cx="8919010" cy="4032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919010" cy="6264696"/>
          </a:xfrm>
          <a:solidFill>
            <a:schemeClr val="tx1">
              <a:alpha val="86000"/>
            </a:schemeClr>
          </a:solidFill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Для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осуществления радиотелефонной связи необходимо использовать высокочастотные колебания. Для передачи звука эти высокочастотные колебания модулируют с помощью электрических колебаний низкой частоты. В приемнике же из модулированных колебаний высокой частоты выделяются низкочастотные колебания. Такой процесс преобразования сигнала называется детектированием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.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776141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decel="100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no16_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75656" y="1772816"/>
            <a:ext cx="6535385" cy="339806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712968" cy="2088232"/>
          </a:xfrm>
          <a:solidFill>
            <a:schemeClr val="tx1">
              <a:alpha val="86000"/>
            </a:schemeClr>
          </a:solidFill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Для приемника беспроволочной телеграфии признаками функциональной пригодности являются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: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58649" y="2420888"/>
            <a:ext cx="8712968" cy="4104456"/>
          </a:xfrm>
          <a:prstGeom prst="rect">
            <a:avLst/>
          </a:prstGeom>
          <a:solidFill>
            <a:schemeClr val="tx1">
              <a:alpha val="86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buClr>
                <a:srgbClr val="F3FD95"/>
              </a:buClr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1) Надежность;</a:t>
            </a:r>
          </a:p>
          <a:p>
            <a:pPr algn="l">
              <a:buClr>
                <a:srgbClr val="F3FD95"/>
              </a:buClr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2) Устойчивость приема;</a:t>
            </a:r>
          </a:p>
          <a:p>
            <a:pPr algn="l">
              <a:buClr>
                <a:srgbClr val="F3FD95"/>
              </a:buClr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3) Возможность регистрации длинных и коротких сигналов;</a:t>
            </a:r>
          </a:p>
          <a:p>
            <a:pPr algn="l">
              <a:buClr>
                <a:srgbClr val="F3FD95"/>
              </a:buClr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4) Удобство и экономичность эксплуатации;</a:t>
            </a:r>
          </a:p>
          <a:p>
            <a:pPr algn="l">
              <a:buClr>
                <a:srgbClr val="F3FD95"/>
              </a:buClr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5) Достаточная чувствительность.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29889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39752" y="188640"/>
            <a:ext cx="4392488" cy="6396586"/>
          </a:xfrm>
          <a:noFill/>
        </p:spPr>
      </p:pic>
      <p:sp>
        <p:nvSpPr>
          <p:cNvPr id="6" name="Rectangle 5"/>
          <p:cNvSpPr>
            <a:spLocks noGrp="1" noChangeArrowheads="1"/>
          </p:cNvSpPr>
          <p:nvPr>
            <p:ph type="title"/>
          </p:nvPr>
        </p:nvSpPr>
        <p:spPr>
          <a:xfrm>
            <a:off x="467544" y="188640"/>
            <a:ext cx="8229600" cy="6480720"/>
          </a:xfrm>
          <a:solidFill>
            <a:schemeClr val="tx1">
              <a:alpha val="86000"/>
            </a:schemeClr>
          </a:solidFill>
        </p:spPr>
        <p:txBody>
          <a:bodyPr anchor="ctr">
            <a:normAutofit fontScale="90000"/>
          </a:bodyPr>
          <a:lstStyle/>
          <a:p>
            <a:pPr eaLnBrk="1" hangingPunct="1">
              <a:lnSpc>
                <a:spcPct val="80000"/>
              </a:lnSpc>
              <a:buClr>
                <a:srgbClr val="F3FD95"/>
              </a:buClr>
            </a:pP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1890 г. Изучая и повторяя опыты </a:t>
            </a:r>
            <a:r>
              <a:rPr lang="ru-RU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Г.Герца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, Александр Степанович Попов пришел к выводу, что на основе электромагнитных волн можно создать новую систему дальней связи без проводов для Военно-морского флота России.</a:t>
            </a:r>
            <a:b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ru-RU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  <a:p>
            <a:pPr eaLnBrk="1" hangingPunct="1">
              <a:lnSpc>
                <a:spcPct val="80000"/>
              </a:lnSpc>
              <a:buClr>
                <a:srgbClr val="F3FD95"/>
              </a:buClr>
            </a:pP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 1893 г. в Чикаго открылась Всемирная выставка. Морской технический комитет направил </a:t>
            </a:r>
            <a:r>
              <a:rPr lang="ru-RU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А.С.Попова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на эту выставку как специалиста по применению электричества. </a:t>
            </a:r>
          </a:p>
        </p:txBody>
      </p:sp>
    </p:spTree>
    <p:extLst>
      <p:ext uri="{BB962C8B-B14F-4D97-AF65-F5344CB8AC3E}">
        <p14:creationId xmlns:p14="http://schemas.microsoft.com/office/powerpoint/2010/main" val="639541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Users\Кирилл\Desktop\cop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332656"/>
            <a:ext cx="6984776" cy="1143000"/>
          </a:xfrm>
          <a:solidFill>
            <a:schemeClr val="tx1">
              <a:alpha val="86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Виды радиосвязи: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965630" y="3600666"/>
            <a:ext cx="3118538" cy="720080"/>
          </a:xfrm>
          <a:prstGeom prst="rect">
            <a:avLst/>
          </a:prstGeom>
          <a:solidFill>
            <a:schemeClr val="tx1">
              <a:alpha val="86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ct val="50000"/>
              </a:spcBef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Радиовещание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187624" y="2664562"/>
            <a:ext cx="3672408" cy="720080"/>
          </a:xfrm>
          <a:prstGeom prst="rect">
            <a:avLst/>
          </a:prstGeom>
          <a:solidFill>
            <a:schemeClr val="tx1">
              <a:alpha val="86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ct val="50000"/>
              </a:spcBef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Телевидение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3779912" y="4564420"/>
            <a:ext cx="4104456" cy="747730"/>
          </a:xfrm>
          <a:prstGeom prst="rect">
            <a:avLst/>
          </a:prstGeom>
          <a:solidFill>
            <a:schemeClr val="tx1">
              <a:alpha val="86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ct val="50000"/>
              </a:spcBef>
            </a:pP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Радиотелеграфная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5148064" y="5544882"/>
            <a:ext cx="3888432" cy="720080"/>
          </a:xfrm>
          <a:prstGeom prst="rect">
            <a:avLst/>
          </a:prstGeom>
          <a:solidFill>
            <a:schemeClr val="tx1">
              <a:alpha val="86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ct val="50000"/>
              </a:spcBef>
            </a:pP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Радиотелефонная</a:t>
            </a: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79512" y="1772816"/>
            <a:ext cx="3744416" cy="747730"/>
          </a:xfrm>
          <a:prstGeom prst="rect">
            <a:avLst/>
          </a:prstGeom>
          <a:solidFill>
            <a:schemeClr val="tx1">
              <a:alpha val="86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ct val="50000"/>
              </a:spcBef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Радиолокация</a:t>
            </a:r>
          </a:p>
        </p:txBody>
      </p:sp>
    </p:spTree>
    <p:extLst>
      <p:ext uri="{BB962C8B-B14F-4D97-AF65-F5344CB8AC3E}">
        <p14:creationId xmlns:p14="http://schemas.microsoft.com/office/powerpoint/2010/main" val="373542966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4" descr="ggggg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9711" y="0"/>
            <a:ext cx="527777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28562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Кирилл\Desktop\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67948" y="2507708"/>
            <a:ext cx="3720476" cy="3720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Кирилл\Desktop\rx-es29_xl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2338" y="3019276"/>
            <a:ext cx="3327574" cy="3327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Кирилл\Desktop\16149_1_pr.adcontext.net_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7896" y="404664"/>
            <a:ext cx="3048000" cy="2614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Кирилл\Desktop\6a0123f1c882bc860f01347f31fe36860b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84897" y="312910"/>
            <a:ext cx="3283447" cy="2540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712968" cy="1143000"/>
          </a:xfrm>
          <a:solidFill>
            <a:schemeClr val="tx1">
              <a:alpha val="86000"/>
            </a:schemeClr>
          </a:solidFill>
        </p:spPr>
        <p:txBody>
          <a:bodyPr>
            <a:normAutofit/>
          </a:bodyPr>
          <a:lstStyle/>
          <a:p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А что же сегодня?</a:t>
            </a:r>
            <a:endParaRPr lang="ru-RU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51520" y="1711970"/>
            <a:ext cx="8712968" cy="4957390"/>
          </a:xfrm>
          <a:prstGeom prst="rect">
            <a:avLst/>
          </a:prstGeom>
          <a:solidFill>
            <a:schemeClr val="tx1">
              <a:alpha val="86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ru-R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Телевизоры, приемники, сотовые </a:t>
            </a:r>
            <a: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радиотелефоны, </a:t>
            </a:r>
            <a:r>
              <a:rPr lang="ru-R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магнитофоны, компьютеры</a:t>
            </a:r>
            <a: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, </a:t>
            </a:r>
          </a:p>
          <a:p>
            <a:pPr>
              <a:lnSpc>
                <a:spcPct val="80000"/>
              </a:lnSpc>
            </a:pPr>
            <a: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МР3-плееры,</a:t>
            </a:r>
          </a:p>
          <a:p>
            <a:pPr>
              <a:lnSpc>
                <a:spcPct val="80000"/>
              </a:lnSpc>
            </a:pPr>
            <a: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УКВ </a:t>
            </a:r>
            <a:r>
              <a:rPr lang="ru-R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передающие системы</a:t>
            </a:r>
            <a: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.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82597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C:\Users\Кирилл\Desktop\k_014_b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32656"/>
            <a:ext cx="9144001" cy="602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4306490"/>
          </a:xfrm>
          <a:solidFill>
            <a:schemeClr val="tx1">
              <a:alpha val="86000"/>
            </a:schemeClr>
          </a:solidFill>
        </p:spPr>
        <p:txBody>
          <a:bodyPr>
            <a:normAutofit/>
          </a:bodyPr>
          <a:lstStyle/>
          <a:p>
            <a:r>
              <a:rPr lang="ru-RU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Днем радио считается 7 мая 1895 </a:t>
            </a:r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года.</a:t>
            </a:r>
            <a:endParaRPr lang="ru-RU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398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Кирилл\Desktop\radio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6811" y="980728"/>
            <a:ext cx="8211606" cy="3442394"/>
          </a:xfrm>
          <a:solidFill>
            <a:schemeClr val="tx1">
              <a:alpha val="86000"/>
            </a:schemeClr>
          </a:solidFill>
        </p:spPr>
        <p:txBody>
          <a:bodyPr>
            <a:normAutofit/>
          </a:bodyPr>
          <a:lstStyle/>
          <a:p>
            <a:r>
              <a:rPr lang="ru-RU" sz="1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Конец</a:t>
            </a:r>
            <a:endParaRPr lang="ru-RU" sz="1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4" name="Заголовок 1">
            <a:hlinkClick r:id="rId3" action="ppaction://hlinksldjump"/>
          </p:cNvPr>
          <p:cNvSpPr txBox="1">
            <a:spLocks/>
          </p:cNvSpPr>
          <p:nvPr/>
        </p:nvSpPr>
        <p:spPr>
          <a:xfrm>
            <a:off x="464246" y="4509120"/>
            <a:ext cx="4045357" cy="1068908"/>
          </a:xfrm>
          <a:prstGeom prst="rect">
            <a:avLst/>
          </a:prstGeom>
          <a:solidFill>
            <a:schemeClr val="tx1">
              <a:alpha val="86000"/>
            </a:schemeClr>
          </a:solidFill>
        </p:spPr>
        <p:txBody>
          <a:bodyPr vert="horz" lIns="91440" tIns="45720" rIns="91440" bIns="45720" rtlCol="0" anchor="ctr">
            <a:normAutofit fontScale="4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Заново</a:t>
            </a:r>
            <a:endParaRPr lang="ru-RU" sz="1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644008" y="4514726"/>
            <a:ext cx="4034408" cy="1068908"/>
          </a:xfrm>
          <a:prstGeom prst="rect">
            <a:avLst/>
          </a:prstGeom>
          <a:solidFill>
            <a:schemeClr val="tx1">
              <a:alpha val="86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Миньков Кирилл </a:t>
            </a:r>
          </a:p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11 «А» 01.03.12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5656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Кирилл\Desktop\eastwic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124744"/>
            <a:ext cx="8712968" cy="4248471"/>
          </a:xfrm>
          <a:solidFill>
            <a:schemeClr val="tx1">
              <a:alpha val="86000"/>
            </a:schemeClr>
          </a:solidFill>
        </p:spPr>
        <p:txBody>
          <a:bodyPr>
            <a:normAutofit/>
          </a:bodyPr>
          <a:lstStyle/>
          <a:p>
            <a:r>
              <a:rPr lang="ru-RU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Почему радио «говорит»?</a:t>
            </a:r>
            <a:endParaRPr lang="ru-RU" sz="8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568909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Users\Кирилл\Desktop\0010e6cw.jpe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20323" y="1"/>
            <a:ext cx="62760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12776"/>
            <a:ext cx="8229600" cy="3442394"/>
          </a:xfrm>
          <a:solidFill>
            <a:schemeClr val="tx1">
              <a:alpha val="86000"/>
            </a:schemeClr>
          </a:solidFill>
        </p:spPr>
        <p:txBody>
          <a:bodyPr>
            <a:normAutofit/>
          </a:bodyPr>
          <a:lstStyle/>
          <a:p>
            <a:r>
              <a:rPr lang="ru-RU" sz="9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Что такое радио?</a:t>
            </a:r>
            <a:endParaRPr lang="ru-RU" sz="9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98751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3" descr="no16_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34331" y="931763"/>
            <a:ext cx="6650037" cy="508952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336704"/>
          </a:xfrm>
          <a:solidFill>
            <a:schemeClr val="tx1">
              <a:alpha val="86000"/>
            </a:schemeClr>
          </a:solidFill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Радио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- репродуктор</a:t>
            </a:r>
            <a:r>
              <a:rPr lang="ru-RU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, устройство, устанавливаемое у абонента и обеспечивающее подачу к нему 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программ радиовещания.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7027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no16_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07704" y="1176125"/>
            <a:ext cx="5256584" cy="449152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336704"/>
          </a:xfrm>
          <a:solidFill>
            <a:schemeClr val="tx1">
              <a:alpha val="86000"/>
            </a:schemeClr>
          </a:solidFill>
        </p:spPr>
        <p:txBody>
          <a:bodyPr>
            <a:noAutofit/>
          </a:bodyPr>
          <a:lstStyle/>
          <a:p>
            <a:r>
              <a:rPr lang="ru-R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Радио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- первое техническое средство, пригодное для беспроволочной связи, родилось в итоге многочисленных научных исследований и технических изысканий ученых и инженеров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.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136955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 descr="no16_11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534418"/>
            <a:ext cx="8784976" cy="5040560"/>
          </a:xfrm>
          <a:solidFill>
            <a:schemeClr val="tx1">
              <a:alpha val="86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Александр Степанович Попов - русский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физик и электротехник,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профессор.</a:t>
            </a:r>
            <a:r>
              <a:rPr lang="ru-RU" dirty="0">
                <a:latin typeface="Bookman Old Style" pitchFamily="18" charset="0"/>
              </a:rPr>
              <a:t>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Во время опытов по радиосвязи с помощью приборов Попова было впервые обнаружено отражение радиоволн от кораблей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.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79512" y="404664"/>
            <a:ext cx="3825424" cy="985738"/>
          </a:xfrm>
          <a:prstGeom prst="rect">
            <a:avLst/>
          </a:prstGeom>
          <a:solidFill>
            <a:schemeClr val="tx1">
              <a:alpha val="86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Изобретатель: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178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1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Кирилл\Desktop\67249643_761232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28" y="0"/>
            <a:ext cx="91342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4666530"/>
          </a:xfrm>
          <a:solidFill>
            <a:schemeClr val="tx1">
              <a:alpha val="86000"/>
            </a:schemeClr>
          </a:solidFill>
        </p:spPr>
        <p:txBody>
          <a:bodyPr>
            <a:normAutofit/>
          </a:bodyPr>
          <a:lstStyle/>
          <a:p>
            <a:r>
              <a:rPr lang="ru-RU" sz="7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Наглядный принцип действия:</a:t>
            </a:r>
            <a:endParaRPr lang="ru-RU" sz="7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02318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2880320" cy="850106"/>
          </a:xfrm>
          <a:solidFill>
            <a:schemeClr val="tx1">
              <a:alpha val="86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Радиовышка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grpSp>
        <p:nvGrpSpPr>
          <p:cNvPr id="53" name="Группа 52"/>
          <p:cNvGrpSpPr/>
          <p:nvPr/>
        </p:nvGrpSpPr>
        <p:grpSpPr>
          <a:xfrm>
            <a:off x="1169112" y="2276872"/>
            <a:ext cx="888571" cy="2160240"/>
            <a:chOff x="755576" y="2132856"/>
            <a:chExt cx="864096" cy="2520280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 flipH="1">
              <a:off x="755576" y="2132856"/>
              <a:ext cx="432048" cy="252028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1187624" y="2132856"/>
              <a:ext cx="432048" cy="244827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>
              <a:off x="1043608" y="3068960"/>
              <a:ext cx="360040" cy="43204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flipH="1">
              <a:off x="971600" y="3068960"/>
              <a:ext cx="396044" cy="43204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flipH="1">
              <a:off x="1043608" y="3068960"/>
              <a:ext cx="324036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/>
            <p:cNvCxnSpPr/>
            <p:nvPr/>
          </p:nvCxnSpPr>
          <p:spPr>
            <a:xfrm flipH="1">
              <a:off x="971600" y="3501008"/>
              <a:ext cx="432048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 flipH="1">
              <a:off x="827584" y="3501008"/>
              <a:ext cx="576064" cy="57606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/>
            <p:cNvCxnSpPr/>
            <p:nvPr/>
          </p:nvCxnSpPr>
          <p:spPr>
            <a:xfrm flipH="1" flipV="1">
              <a:off x="971600" y="3501008"/>
              <a:ext cx="548444" cy="57606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/>
            <p:cNvCxnSpPr/>
            <p:nvPr/>
          </p:nvCxnSpPr>
          <p:spPr>
            <a:xfrm flipH="1">
              <a:off x="827584" y="4077072"/>
              <a:ext cx="692460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/>
            <p:cNvCxnSpPr/>
            <p:nvPr/>
          </p:nvCxnSpPr>
          <p:spPr>
            <a:xfrm flipH="1" flipV="1">
              <a:off x="827584" y="4077072"/>
              <a:ext cx="792088" cy="504056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Прямая соединительная линия 40"/>
            <p:cNvCxnSpPr/>
            <p:nvPr/>
          </p:nvCxnSpPr>
          <p:spPr>
            <a:xfrm flipH="1">
              <a:off x="755576" y="4077072"/>
              <a:ext cx="764468" cy="57606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Прямая соединительная линия 43"/>
            <p:cNvCxnSpPr/>
            <p:nvPr/>
          </p:nvCxnSpPr>
          <p:spPr>
            <a:xfrm flipH="1">
              <a:off x="1043608" y="2492896"/>
              <a:ext cx="202214" cy="57606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/>
            <p:cNvCxnSpPr/>
            <p:nvPr/>
          </p:nvCxnSpPr>
          <p:spPr>
            <a:xfrm>
              <a:off x="1124000" y="2492896"/>
              <a:ext cx="243644" cy="57606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/>
            <p:cNvCxnSpPr/>
            <p:nvPr/>
          </p:nvCxnSpPr>
          <p:spPr>
            <a:xfrm flipH="1">
              <a:off x="1137810" y="2492896"/>
              <a:ext cx="108012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4" name="Заголовок 1"/>
          <p:cNvSpPr txBox="1">
            <a:spLocks/>
          </p:cNvSpPr>
          <p:nvPr/>
        </p:nvSpPr>
        <p:spPr>
          <a:xfrm>
            <a:off x="4788024" y="620688"/>
            <a:ext cx="3600400" cy="850106"/>
          </a:xfrm>
          <a:prstGeom prst="rect">
            <a:avLst/>
          </a:prstGeom>
          <a:solidFill>
            <a:schemeClr val="tx1">
              <a:alpha val="86000"/>
            </a:schemeClr>
          </a:solidFill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Радиоприемник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5" name="Овал 54"/>
          <p:cNvSpPr/>
          <p:nvPr/>
        </p:nvSpPr>
        <p:spPr>
          <a:xfrm>
            <a:off x="1488125" y="2204864"/>
            <a:ext cx="222143" cy="14401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 flipH="1">
            <a:off x="1331640" y="2060848"/>
            <a:ext cx="563977" cy="36842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 flipH="1">
            <a:off x="1037644" y="1844824"/>
            <a:ext cx="1158092" cy="8640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/>
          <p:cNvSpPr/>
          <p:nvPr/>
        </p:nvSpPr>
        <p:spPr>
          <a:xfrm flipH="1">
            <a:off x="603176" y="1556792"/>
            <a:ext cx="2024608" cy="137653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Овал 58"/>
          <p:cNvSpPr/>
          <p:nvPr/>
        </p:nvSpPr>
        <p:spPr>
          <a:xfrm flipH="1">
            <a:off x="107504" y="1268760"/>
            <a:ext cx="3024336" cy="19956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 descr="C:\Users\Кирилл\Desktop\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21595" y="2204864"/>
            <a:ext cx="2512221" cy="2370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Заголовок 1"/>
          <p:cNvSpPr txBox="1">
            <a:spLocks/>
          </p:cNvSpPr>
          <p:nvPr/>
        </p:nvSpPr>
        <p:spPr>
          <a:xfrm>
            <a:off x="179512" y="4799433"/>
            <a:ext cx="8784976" cy="1941935"/>
          </a:xfrm>
          <a:prstGeom prst="rect">
            <a:avLst/>
          </a:prstGeom>
          <a:solidFill>
            <a:schemeClr val="tx1">
              <a:alpha val="86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Радиовышка подает сигнал в одном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из диапазонов (ДВ, СВ, КВ,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УКВ), радиоприемник принимает эти сигналы с помощью антенны.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880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6" grpId="0" animBg="1"/>
      <p:bldP spid="57" grpId="0" animBg="1"/>
      <p:bldP spid="58" grpId="0" animBg="1"/>
      <p:bldP spid="5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4" descr="fffff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568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4643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288</Words>
  <Application>Microsoft Office PowerPoint</Application>
  <PresentationFormat>Экран (4:3)</PresentationFormat>
  <Paragraphs>36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Радио: средство массовой информации, слушая которое еще никто не испортил зрения.</vt:lpstr>
      <vt:lpstr>Почему радио «говорит»?</vt:lpstr>
      <vt:lpstr>Что такое радио?</vt:lpstr>
      <vt:lpstr>Радио - репродуктор, устройство, устанавливаемое у абонента и обеспечивающее подачу к нему программ радиовещания.</vt:lpstr>
      <vt:lpstr>Радио - первое техническое средство, пригодное для беспроволочной связи, родилось в итоге многочисленных научных исследований и технических изысканий ученых и инженеров.</vt:lpstr>
      <vt:lpstr>Александр Степанович Попов - русский физик и электротехник, профессор. Во время опытов по радиосвязи с помощью приборов Попова было впервые обнаружено отражение радиоволн от кораблей.</vt:lpstr>
      <vt:lpstr>Наглядный принцип действия:</vt:lpstr>
      <vt:lpstr>Радиовышка</vt:lpstr>
      <vt:lpstr>Презентация PowerPoint</vt:lpstr>
      <vt:lpstr>Для осуществления радиотелефонной связи необходимо использовать высокочастотные колебания. Для передачи звука эти высокочастотные колебания модулируют с помощью электрических колебаний низкой частоты. В приемнике же из модулированных колебаний высокой частоты выделяются низкочастотные колебания. Такой процесс преобразования сигнала называется детектированием.</vt:lpstr>
      <vt:lpstr>Для приемника беспроволочной телеграфии признаками функциональной пригодности являются:</vt:lpstr>
      <vt:lpstr>1890 г. Изучая и повторяя опыты Г.Герца, Александр Степанович Попов пришел к выводу, что на основе электромагнитных волн можно создать новую систему дальней связи без проводов для Военно-морского флота России.  В 1893 г. в Чикаго открылась Всемирная выставка. Морской технический комитет направил А.С.Попова на эту выставку как специалиста по применению электричества. </vt:lpstr>
      <vt:lpstr>Виды радиосвязи:</vt:lpstr>
      <vt:lpstr>Презентация PowerPoint</vt:lpstr>
      <vt:lpstr>А что же сегодня?</vt:lpstr>
      <vt:lpstr>Днем радио считается 7 мая 1895 года.</vt:lpstr>
      <vt:lpstr>Конец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Почему радио «говорит»?</dc:title>
  <dc:creator>Кирилл</dc:creator>
  <cp:lastModifiedBy>osolodkov</cp:lastModifiedBy>
  <cp:revision>32</cp:revision>
  <dcterms:created xsi:type="dcterms:W3CDTF">2012-02-04T09:22:27Z</dcterms:created>
  <dcterms:modified xsi:type="dcterms:W3CDTF">2012-05-31T17:00:06Z</dcterms:modified>
</cp:coreProperties>
</file>